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2.3-->
<p:presentation xmlns:r="http://schemas.openxmlformats.org/officeDocument/2006/relationships" xmlns:a="http://schemas.openxmlformats.org/drawingml/2006/main" xmlns:p="http://schemas.openxmlformats.org/presentationml/2006/main" saveSubsetFonts="1">
  <p:sldMasterIdLst>
    <p:sldMasterId id="2147483648" r:id="rId1"/>
    <p:sldMasterId id="2147483830" r:id="rId2"/>
    <p:sldMasterId id="2147483842" r:id="rId3"/>
    <p:sldMasterId id="2147483854" r:id="rId4"/>
    <p:sldMasterId id="2147483866" r:id="rId5"/>
    <p:sldMasterId id="2147483878" r:id="rId6"/>
    <p:sldMasterId id="2147483890" r:id="rId7"/>
    <p:sldMasterId id="2147483902" r:id="rId8"/>
    <p:sldMasterId id="2147483914" r:id="rId9"/>
    <p:sldMasterId id="2147483926" r:id="rId10"/>
    <p:sldMasterId id="2147483938" r:id="rId11"/>
    <p:sldMasterId id="2147483950" r:id="rId12"/>
    <p:sldMasterId id="2147483962" r:id="rId13"/>
    <p:sldMasterId id="2147483974" r:id="rId14"/>
    <p:sldMasterId id="2147483986" r:id="rId15"/>
    <p:sldMasterId id="2147483998" r:id="rId16"/>
    <p:sldMasterId id="2147484010" r:id="rId17"/>
    <p:sldMasterId id="2147484022" r:id="rId18"/>
    <p:sldMasterId id="2147484034" r:id="rId19"/>
    <p:sldMasterId id="2147484046" r:id="rId20"/>
    <p:sldMasterId id="2147484058" r:id="rId21"/>
    <p:sldMasterId id="2147484070" r:id="rId22"/>
    <p:sldMasterId id="2147484082" r:id="rId23"/>
  </p:sldMasterIdLst>
  <p:notesMasterIdLst>
    <p:notesMasterId r:id="rId24"/>
  </p:notesMasterIdLst>
  <p:sldIdLst>
    <p:sldId id="259" r:id="rId25"/>
    <p:sldId id="262" r:id="rId26"/>
    <p:sldId id="265" r:id="rId27"/>
    <p:sldId id="268" r:id="rId28"/>
    <p:sldId id="271" r:id="rId29"/>
    <p:sldId id="274" r:id="rId30"/>
    <p:sldId id="277" r:id="rId31"/>
    <p:sldId id="280" r:id="rId32"/>
    <p:sldId id="283" r:id="rId33"/>
    <p:sldId id="286" r:id="rId34"/>
    <p:sldId id="289" r:id="rId35"/>
    <p:sldId id="292" r:id="rId36"/>
    <p:sldId id="295" r:id="rId37"/>
    <p:sldId id="298" r:id="rId38"/>
    <p:sldId id="301" r:id="rId39"/>
    <p:sldId id="304" r:id="rId40"/>
    <p:sldId id="307" r:id="rId41"/>
    <p:sldId id="310" r:id="rId42"/>
    <p:sldId id="313" r:id="rId43"/>
    <p:sldId id="316" r:id="rId44"/>
    <p:sldId id="319" r:id="rId45"/>
    <p:sldId id="322" r:id="rId46"/>
    <p:sldId id="325" r:id="rId47"/>
    <p:sldId id="328" r:id="rId48"/>
    <p:sldId id="331" r:id="rId49"/>
    <p:sldId id="334" r:id="rId50"/>
    <p:sldId id="337" r:id="rId51"/>
    <p:sldId id="340" r:id="rId52"/>
    <p:sldId id="343" r:id="rId53"/>
    <p:sldId id="346" r:id="rId54"/>
    <p:sldId id="349" r:id="rId55"/>
    <p:sldId id="352" r:id="rId56"/>
    <p:sldId id="355" r:id="rId57"/>
    <p:sldId id="358" r:id="rId58"/>
    <p:sldId id="361" r:id="rId59"/>
    <p:sldId id="364" r:id="rId60"/>
    <p:sldId id="367" r:id="rId61"/>
    <p:sldId id="370" r:id="rId62"/>
    <p:sldId id="373" r:id="rId63"/>
    <p:sldId id="376" r:id="rId64"/>
    <p:sldId id="379" r:id="rId65"/>
    <p:sldId id="382" r:id="rId66"/>
    <p:sldId id="385" r:id="rId67"/>
    <p:sldId id="388" r:id="rId68"/>
    <p:sldId id="391" r:id="rId69"/>
    <p:sldId id="394" r:id="rId70"/>
    <p:sldId id="397" r:id="rId71"/>
    <p:sldId id="400" r:id="rId72"/>
    <p:sldId id="403" r:id="rId73"/>
    <p:sldId id="406" r:id="rId74"/>
    <p:sldId id="409" r:id="rId75"/>
    <p:sldId id="412" r:id="rId76"/>
    <p:sldId id="415" r:id="rId77"/>
    <p:sldId id="418" r:id="rId78"/>
    <p:sldId id="421" r:id="rId79"/>
    <p:sldId id="424" r:id="rId80"/>
    <p:sldId id="427" r:id="rId81"/>
    <p:sldId id="430" r:id="rId82"/>
    <p:sldId id="433" r:id="rId83"/>
    <p:sldId id="436" r:id="rId84"/>
    <p:sldId id="439" r:id="rId85"/>
    <p:sldId id="442" r:id="rId86"/>
    <p:sldId id="445" r:id="rId87"/>
    <p:sldId id="448" r:id="rId88"/>
    <p:sldId id="451" r:id="rId89"/>
    <p:sldId id="454" r:id="rId90"/>
    <p:sldId id="457" r:id="rId91"/>
    <p:sldId id="460" r:id="rId92"/>
    <p:sldId id="463" r:id="rId93"/>
    <p:sldId id="466" r:id="rId94"/>
    <p:sldId id="469" r:id="rId95"/>
    <p:sldId id="472" r:id="rId96"/>
    <p:sldId id="475" r:id="rId97"/>
    <p:sldId id="478" r:id="rId98"/>
    <p:sldId id="481" r:id="rId99"/>
    <p:sldId id="484" r:id="rId100"/>
    <p:sldId id="487" r:id="rId101"/>
    <p:sldId id="490" r:id="rId102"/>
    <p:sldId id="493" r:id="rId103"/>
    <p:sldId id="496" r:id="rId104"/>
    <p:sldId id="499" r:id="rId105"/>
    <p:sldId id="502" r:id="rId106"/>
    <p:sldId id="505" r:id="rId107"/>
    <p:sldId id="508" r:id="rId108"/>
    <p:sldId id="511" r:id="rId109"/>
    <p:sldId id="514" r:id="rId110"/>
    <p:sldId id="517" r:id="rId111"/>
    <p:sldId id="520" r:id="rId112"/>
    <p:sldId id="523" r:id="rId113"/>
    <p:sldId id="526" r:id="rId114"/>
    <p:sldId id="529" r:id="rId115"/>
    <p:sldId id="532" r:id="rId116"/>
    <p:sldId id="535" r:id="rId117"/>
    <p:sldId id="538" r:id="rId118"/>
    <p:sldId id="541" r:id="rId119"/>
    <p:sldId id="544" r:id="rId120"/>
    <p:sldId id="547" r:id="rId121"/>
    <p:sldId id="550" r:id="rId122"/>
    <p:sldId id="553" r:id="rId123"/>
    <p:sldId id="556" r:id="rId124"/>
    <p:sldId id="559" r:id="rId125"/>
    <p:sldId id="562" r:id="rId126"/>
    <p:sldId id="565" r:id="rId127"/>
    <p:sldId id="568" r:id="rId128"/>
    <p:sldId id="571" r:id="rId129"/>
    <p:sldId id="574" r:id="rId130"/>
    <p:sldId id="577" r:id="rId131"/>
    <p:sldId id="580" r:id="rId132"/>
    <p:sldId id="583" r:id="rId133"/>
    <p:sldId id="586" r:id="rId134"/>
    <p:sldId id="589" r:id="rId135"/>
    <p:sldId id="592" r:id="rId136"/>
    <p:sldId id="595" r:id="rId137"/>
    <p:sldId id="598" r:id="rId138"/>
    <p:sldId id="601" r:id="rId139"/>
    <p:sldId id="604" r:id="rId140"/>
    <p:sldId id="607" r:id="rId141"/>
    <p:sldId id="610" r:id="rId142"/>
    <p:sldId id="613" r:id="rId143"/>
    <p:sldId id="616" r:id="rId144"/>
    <p:sldId id="619" r:id="rId145"/>
    <p:sldId id="622" r:id="rId146"/>
    <p:sldId id="625" r:id="rId147"/>
    <p:sldId id="628" r:id="rId148"/>
    <p:sldId id="631" r:id="rId149"/>
    <p:sldId id="634" r:id="rId150"/>
    <p:sldId id="637" r:id="rId151"/>
    <p:sldId id="640" r:id="rId152"/>
    <p:sldId id="643" r:id="rId153"/>
    <p:sldId id="646" r:id="rId154"/>
    <p:sldId id="649" r:id="rId155"/>
    <p:sldId id="652" r:id="rId156"/>
    <p:sldId id="655" r:id="rId157"/>
    <p:sldId id="658" r:id="rId158"/>
    <p:sldId id="661" r:id="rId159"/>
    <p:sldId id="664" r:id="rId160"/>
    <p:sldId id="667" r:id="rId161"/>
    <p:sldId id="670" r:id="rId162"/>
    <p:sldId id="673" r:id="rId163"/>
    <p:sldId id="676" r:id="rId164"/>
    <p:sldId id="679" r:id="rId165"/>
    <p:sldId id="682" r:id="rId166"/>
    <p:sldId id="685" r:id="rId167"/>
    <p:sldId id="688" r:id="rId168"/>
    <p:sldId id="691" r:id="rId169"/>
    <p:sldId id="694" r:id="rId170"/>
    <p:sldId id="697" r:id="rId171"/>
    <p:sldId id="700" r:id="rId172"/>
    <p:sldId id="703" r:id="rId173"/>
    <p:sldId id="706" r:id="rId174"/>
    <p:sldId id="709" r:id="rId175"/>
    <p:sldId id="712" r:id="rId176"/>
    <p:sldId id="715" r:id="rId177"/>
    <p:sldId id="718" r:id="rId178"/>
    <p:sldId id="721" r:id="rId179"/>
    <p:sldId id="724" r:id="rId180"/>
    <p:sldId id="727" r:id="rId181"/>
    <p:sldId id="730" r:id="rId182"/>
    <p:sldId id="733" r:id="rId183"/>
    <p:sldId id="736" r:id="rId184"/>
    <p:sldId id="739" r:id="rId185"/>
    <p:sldId id="742" r:id="rId186"/>
    <p:sldId id="745" r:id="rId187"/>
    <p:sldId id="748" r:id="rId188"/>
    <p:sldId id="751" r:id="rId189"/>
    <p:sldId id="754" r:id="rId190"/>
    <p:sldId id="757" r:id="rId191"/>
    <p:sldId id="760" r:id="rId192"/>
    <p:sldId id="763" r:id="rId193"/>
    <p:sldId id="766" r:id="rId194"/>
    <p:sldId id="769" r:id="rId195"/>
    <p:sldId id="772" r:id="rId196"/>
    <p:sldId id="775" r:id="rId197"/>
    <p:sldId id="778" r:id="rId198"/>
    <p:sldId id="781" r:id="rId199"/>
    <p:sldId id="784" r:id="rId200"/>
    <p:sldId id="787" r:id="rId201"/>
    <p:sldId id="790" r:id="rId202"/>
    <p:sldId id="793" r:id="rId203"/>
    <p:sldId id="796" r:id="rId204"/>
    <p:sldId id="799" r:id="rId205"/>
    <p:sldId id="802" r:id="rId206"/>
    <p:sldId id="805" r:id="rId207"/>
    <p:sldId id="808" r:id="rId208"/>
    <p:sldId id="811" r:id="rId209"/>
    <p:sldId id="814" r:id="rId210"/>
    <p:sldId id="817" r:id="rId211"/>
    <p:sldId id="820" r:id="rId212"/>
    <p:sldId id="823" r:id="rId213"/>
    <p:sldId id="826" r:id="rId214"/>
    <p:sldId id="829" r:id="rId215"/>
    <p:sldId id="832" r:id="rId216"/>
    <p:sldId id="835" r:id="rId217"/>
    <p:sldId id="838" r:id="rId218"/>
    <p:sldId id="841" r:id="rId219"/>
    <p:sldId id="844" r:id="rId220"/>
    <p:sldId id="847" r:id="rId221"/>
    <p:sldId id="850" r:id="rId222"/>
    <p:sldId id="853" r:id="rId223"/>
    <p:sldId id="856" r:id="rId224"/>
    <p:sldId id="859" r:id="rId225"/>
    <p:sldId id="862" r:id="rId226"/>
    <p:sldId id="865" r:id="rId227"/>
    <p:sldId id="868" r:id="rId228"/>
    <p:sldId id="871" r:id="rId229"/>
    <p:sldId id="874" r:id="rId230"/>
    <p:sldId id="877" r:id="rId231"/>
    <p:sldId id="880" r:id="rId232"/>
    <p:sldId id="883" r:id="rId233"/>
    <p:sldId id="886" r:id="rId234"/>
    <p:sldId id="889" r:id="rId235"/>
    <p:sldId id="892" r:id="rId236"/>
    <p:sldId id="895" r:id="rId237"/>
    <p:sldId id="898" r:id="rId238"/>
    <p:sldId id="901" r:id="rId239"/>
    <p:sldId id="904" r:id="rId240"/>
    <p:sldId id="907" r:id="rId241"/>
    <p:sldId id="910" r:id="rId242"/>
    <p:sldId id="913" r:id="rId243"/>
    <p:sldId id="916" r:id="rId244"/>
    <p:sldId id="919" r:id="rId245"/>
    <p:sldId id="922" r:id="rId246"/>
    <p:sldId id="925" r:id="rId247"/>
    <p:sldId id="928" r:id="rId248"/>
    <p:sldId id="931" r:id="rId249"/>
    <p:sldId id="934" r:id="rId250"/>
    <p:sldId id="937" r:id="rId251"/>
    <p:sldId id="940" r:id="rId252"/>
    <p:sldId id="943" r:id="rId253"/>
    <p:sldId id="946" r:id="rId254"/>
    <p:sldId id="949" r:id="rId255"/>
    <p:sldId id="952" r:id="rId256"/>
    <p:sldId id="955" r:id="rId257"/>
    <p:sldId id="958" r:id="rId258"/>
    <p:sldId id="961" r:id="rId259"/>
    <p:sldId id="964" r:id="rId260"/>
  </p:sldIdLst>
  <p:sldSz cx="9144000" cy="6858000"/>
  <p:notesSz cx="6858000" cy="9144000"/>
  <p:custDataLst>
    <p:tags r:id="rId2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76.xml" /><Relationship Id="rId101" Type="http://schemas.openxmlformats.org/officeDocument/2006/relationships/slide" Target="slides/slide77.xml" /><Relationship Id="rId102" Type="http://schemas.openxmlformats.org/officeDocument/2006/relationships/slide" Target="slides/slide78.xml" /><Relationship Id="rId103" Type="http://schemas.openxmlformats.org/officeDocument/2006/relationships/slide" Target="slides/slide79.xml" /><Relationship Id="rId104" Type="http://schemas.openxmlformats.org/officeDocument/2006/relationships/slide" Target="slides/slide80.xml" /><Relationship Id="rId105" Type="http://schemas.openxmlformats.org/officeDocument/2006/relationships/slide" Target="slides/slide81.xml" /><Relationship Id="rId106" Type="http://schemas.openxmlformats.org/officeDocument/2006/relationships/slide" Target="slides/slide82.xml" /><Relationship Id="rId107" Type="http://schemas.openxmlformats.org/officeDocument/2006/relationships/slide" Target="slides/slide83.xml" /><Relationship Id="rId108" Type="http://schemas.openxmlformats.org/officeDocument/2006/relationships/slide" Target="slides/slide84.xml" /><Relationship Id="rId109" Type="http://schemas.openxmlformats.org/officeDocument/2006/relationships/slide" Target="slides/slide85.xml" /><Relationship Id="rId11" Type="http://schemas.openxmlformats.org/officeDocument/2006/relationships/slideMaster" Target="slideMasters/slideMaster11.xml" /><Relationship Id="rId110" Type="http://schemas.openxmlformats.org/officeDocument/2006/relationships/slide" Target="slides/slide86.xml" /><Relationship Id="rId111" Type="http://schemas.openxmlformats.org/officeDocument/2006/relationships/slide" Target="slides/slide87.xml" /><Relationship Id="rId112" Type="http://schemas.openxmlformats.org/officeDocument/2006/relationships/slide" Target="slides/slide88.xml" /><Relationship Id="rId113" Type="http://schemas.openxmlformats.org/officeDocument/2006/relationships/slide" Target="slides/slide89.xml" /><Relationship Id="rId114" Type="http://schemas.openxmlformats.org/officeDocument/2006/relationships/slide" Target="slides/slide90.xml" /><Relationship Id="rId115" Type="http://schemas.openxmlformats.org/officeDocument/2006/relationships/slide" Target="slides/slide91.xml" /><Relationship Id="rId116" Type="http://schemas.openxmlformats.org/officeDocument/2006/relationships/slide" Target="slides/slide92.xml" /><Relationship Id="rId117" Type="http://schemas.openxmlformats.org/officeDocument/2006/relationships/slide" Target="slides/slide93.xml" /><Relationship Id="rId118" Type="http://schemas.openxmlformats.org/officeDocument/2006/relationships/slide" Target="slides/slide94.xml" /><Relationship Id="rId119" Type="http://schemas.openxmlformats.org/officeDocument/2006/relationships/slide" Target="slides/slide95.xml" /><Relationship Id="rId12" Type="http://schemas.openxmlformats.org/officeDocument/2006/relationships/slideMaster" Target="slideMasters/slideMaster12.xml" /><Relationship Id="rId120" Type="http://schemas.openxmlformats.org/officeDocument/2006/relationships/slide" Target="slides/slide96.xml" /><Relationship Id="rId121" Type="http://schemas.openxmlformats.org/officeDocument/2006/relationships/slide" Target="slides/slide97.xml" /><Relationship Id="rId122" Type="http://schemas.openxmlformats.org/officeDocument/2006/relationships/slide" Target="slides/slide98.xml" /><Relationship Id="rId123" Type="http://schemas.openxmlformats.org/officeDocument/2006/relationships/slide" Target="slides/slide99.xml" /><Relationship Id="rId124" Type="http://schemas.openxmlformats.org/officeDocument/2006/relationships/slide" Target="slides/slide100.xml" /><Relationship Id="rId125" Type="http://schemas.openxmlformats.org/officeDocument/2006/relationships/slide" Target="slides/slide101.xml" /><Relationship Id="rId126" Type="http://schemas.openxmlformats.org/officeDocument/2006/relationships/slide" Target="slides/slide102.xml" /><Relationship Id="rId127" Type="http://schemas.openxmlformats.org/officeDocument/2006/relationships/slide" Target="slides/slide103.xml" /><Relationship Id="rId128" Type="http://schemas.openxmlformats.org/officeDocument/2006/relationships/slide" Target="slides/slide104.xml" /><Relationship Id="rId129" Type="http://schemas.openxmlformats.org/officeDocument/2006/relationships/slide" Target="slides/slide105.xml" /><Relationship Id="rId13" Type="http://schemas.openxmlformats.org/officeDocument/2006/relationships/slideMaster" Target="slideMasters/slideMaster13.xml" /><Relationship Id="rId130" Type="http://schemas.openxmlformats.org/officeDocument/2006/relationships/slide" Target="slides/slide106.xml" /><Relationship Id="rId131" Type="http://schemas.openxmlformats.org/officeDocument/2006/relationships/slide" Target="slides/slide107.xml" /><Relationship Id="rId132" Type="http://schemas.openxmlformats.org/officeDocument/2006/relationships/slide" Target="slides/slide108.xml" /><Relationship Id="rId133" Type="http://schemas.openxmlformats.org/officeDocument/2006/relationships/slide" Target="slides/slide109.xml" /><Relationship Id="rId134" Type="http://schemas.openxmlformats.org/officeDocument/2006/relationships/slide" Target="slides/slide110.xml" /><Relationship Id="rId135" Type="http://schemas.openxmlformats.org/officeDocument/2006/relationships/slide" Target="slides/slide111.xml" /><Relationship Id="rId136" Type="http://schemas.openxmlformats.org/officeDocument/2006/relationships/slide" Target="slides/slide112.xml" /><Relationship Id="rId137" Type="http://schemas.openxmlformats.org/officeDocument/2006/relationships/slide" Target="slides/slide113.xml" /><Relationship Id="rId138" Type="http://schemas.openxmlformats.org/officeDocument/2006/relationships/slide" Target="slides/slide114.xml" /><Relationship Id="rId139" Type="http://schemas.openxmlformats.org/officeDocument/2006/relationships/slide" Target="slides/slide115.xml" /><Relationship Id="rId14" Type="http://schemas.openxmlformats.org/officeDocument/2006/relationships/slideMaster" Target="slideMasters/slideMaster14.xml" /><Relationship Id="rId140" Type="http://schemas.openxmlformats.org/officeDocument/2006/relationships/slide" Target="slides/slide116.xml" /><Relationship Id="rId141" Type="http://schemas.openxmlformats.org/officeDocument/2006/relationships/slide" Target="slides/slide117.xml" /><Relationship Id="rId142" Type="http://schemas.openxmlformats.org/officeDocument/2006/relationships/slide" Target="slides/slide118.xml" /><Relationship Id="rId143" Type="http://schemas.openxmlformats.org/officeDocument/2006/relationships/slide" Target="slides/slide119.xml" /><Relationship Id="rId144" Type="http://schemas.openxmlformats.org/officeDocument/2006/relationships/slide" Target="slides/slide120.xml" /><Relationship Id="rId145" Type="http://schemas.openxmlformats.org/officeDocument/2006/relationships/slide" Target="slides/slide121.xml" /><Relationship Id="rId146" Type="http://schemas.openxmlformats.org/officeDocument/2006/relationships/slide" Target="slides/slide122.xml" /><Relationship Id="rId147" Type="http://schemas.openxmlformats.org/officeDocument/2006/relationships/slide" Target="slides/slide123.xml" /><Relationship Id="rId148" Type="http://schemas.openxmlformats.org/officeDocument/2006/relationships/slide" Target="slides/slide124.xml" /><Relationship Id="rId149" Type="http://schemas.openxmlformats.org/officeDocument/2006/relationships/slide" Target="slides/slide125.xml" /><Relationship Id="rId15" Type="http://schemas.openxmlformats.org/officeDocument/2006/relationships/slideMaster" Target="slideMasters/slideMaster15.xml" /><Relationship Id="rId150" Type="http://schemas.openxmlformats.org/officeDocument/2006/relationships/slide" Target="slides/slide126.xml" /><Relationship Id="rId151" Type="http://schemas.openxmlformats.org/officeDocument/2006/relationships/slide" Target="slides/slide127.xml" /><Relationship Id="rId152" Type="http://schemas.openxmlformats.org/officeDocument/2006/relationships/slide" Target="slides/slide128.xml" /><Relationship Id="rId153" Type="http://schemas.openxmlformats.org/officeDocument/2006/relationships/slide" Target="slides/slide129.xml" /><Relationship Id="rId154" Type="http://schemas.openxmlformats.org/officeDocument/2006/relationships/slide" Target="slides/slide130.xml" /><Relationship Id="rId155" Type="http://schemas.openxmlformats.org/officeDocument/2006/relationships/slide" Target="slides/slide131.xml" /><Relationship Id="rId156" Type="http://schemas.openxmlformats.org/officeDocument/2006/relationships/slide" Target="slides/slide132.xml" /><Relationship Id="rId157" Type="http://schemas.openxmlformats.org/officeDocument/2006/relationships/slide" Target="slides/slide133.xml" /><Relationship Id="rId158" Type="http://schemas.openxmlformats.org/officeDocument/2006/relationships/slide" Target="slides/slide134.xml" /><Relationship Id="rId159" Type="http://schemas.openxmlformats.org/officeDocument/2006/relationships/slide" Target="slides/slide135.xml" /><Relationship Id="rId16" Type="http://schemas.openxmlformats.org/officeDocument/2006/relationships/slideMaster" Target="slideMasters/slideMaster16.xml" /><Relationship Id="rId160" Type="http://schemas.openxmlformats.org/officeDocument/2006/relationships/slide" Target="slides/slide136.xml" /><Relationship Id="rId161" Type="http://schemas.openxmlformats.org/officeDocument/2006/relationships/slide" Target="slides/slide137.xml" /><Relationship Id="rId162" Type="http://schemas.openxmlformats.org/officeDocument/2006/relationships/slide" Target="slides/slide138.xml" /><Relationship Id="rId163" Type="http://schemas.openxmlformats.org/officeDocument/2006/relationships/slide" Target="slides/slide139.xml" /><Relationship Id="rId164" Type="http://schemas.openxmlformats.org/officeDocument/2006/relationships/slide" Target="slides/slide140.xml" /><Relationship Id="rId165" Type="http://schemas.openxmlformats.org/officeDocument/2006/relationships/slide" Target="slides/slide141.xml" /><Relationship Id="rId166" Type="http://schemas.openxmlformats.org/officeDocument/2006/relationships/slide" Target="slides/slide142.xml" /><Relationship Id="rId167" Type="http://schemas.openxmlformats.org/officeDocument/2006/relationships/slide" Target="slides/slide143.xml" /><Relationship Id="rId168" Type="http://schemas.openxmlformats.org/officeDocument/2006/relationships/slide" Target="slides/slide144.xml" /><Relationship Id="rId169" Type="http://schemas.openxmlformats.org/officeDocument/2006/relationships/slide" Target="slides/slide145.xml" /><Relationship Id="rId17" Type="http://schemas.openxmlformats.org/officeDocument/2006/relationships/slideMaster" Target="slideMasters/slideMaster17.xml" /><Relationship Id="rId170" Type="http://schemas.openxmlformats.org/officeDocument/2006/relationships/slide" Target="slides/slide146.xml" /><Relationship Id="rId171" Type="http://schemas.openxmlformats.org/officeDocument/2006/relationships/slide" Target="slides/slide147.xml" /><Relationship Id="rId172" Type="http://schemas.openxmlformats.org/officeDocument/2006/relationships/slide" Target="slides/slide148.xml" /><Relationship Id="rId173" Type="http://schemas.openxmlformats.org/officeDocument/2006/relationships/slide" Target="slides/slide149.xml" /><Relationship Id="rId174" Type="http://schemas.openxmlformats.org/officeDocument/2006/relationships/slide" Target="slides/slide150.xml" /><Relationship Id="rId175" Type="http://schemas.openxmlformats.org/officeDocument/2006/relationships/slide" Target="slides/slide151.xml" /><Relationship Id="rId176" Type="http://schemas.openxmlformats.org/officeDocument/2006/relationships/slide" Target="slides/slide152.xml" /><Relationship Id="rId177" Type="http://schemas.openxmlformats.org/officeDocument/2006/relationships/slide" Target="slides/slide153.xml" /><Relationship Id="rId178" Type="http://schemas.openxmlformats.org/officeDocument/2006/relationships/slide" Target="slides/slide154.xml" /><Relationship Id="rId179" Type="http://schemas.openxmlformats.org/officeDocument/2006/relationships/slide" Target="slides/slide155.xml" /><Relationship Id="rId18" Type="http://schemas.openxmlformats.org/officeDocument/2006/relationships/slideMaster" Target="slideMasters/slideMaster18.xml" /><Relationship Id="rId180" Type="http://schemas.openxmlformats.org/officeDocument/2006/relationships/slide" Target="slides/slide156.xml" /><Relationship Id="rId181" Type="http://schemas.openxmlformats.org/officeDocument/2006/relationships/slide" Target="slides/slide157.xml" /><Relationship Id="rId182" Type="http://schemas.openxmlformats.org/officeDocument/2006/relationships/slide" Target="slides/slide158.xml" /><Relationship Id="rId183" Type="http://schemas.openxmlformats.org/officeDocument/2006/relationships/slide" Target="slides/slide159.xml" /><Relationship Id="rId184" Type="http://schemas.openxmlformats.org/officeDocument/2006/relationships/slide" Target="slides/slide160.xml" /><Relationship Id="rId185" Type="http://schemas.openxmlformats.org/officeDocument/2006/relationships/slide" Target="slides/slide161.xml" /><Relationship Id="rId186" Type="http://schemas.openxmlformats.org/officeDocument/2006/relationships/slide" Target="slides/slide162.xml" /><Relationship Id="rId187" Type="http://schemas.openxmlformats.org/officeDocument/2006/relationships/slide" Target="slides/slide163.xml" /><Relationship Id="rId188" Type="http://schemas.openxmlformats.org/officeDocument/2006/relationships/slide" Target="slides/slide164.xml" /><Relationship Id="rId189" Type="http://schemas.openxmlformats.org/officeDocument/2006/relationships/slide" Target="slides/slide165.xml" /><Relationship Id="rId19" Type="http://schemas.openxmlformats.org/officeDocument/2006/relationships/slideMaster" Target="slideMasters/slideMaster19.xml" /><Relationship Id="rId190" Type="http://schemas.openxmlformats.org/officeDocument/2006/relationships/slide" Target="slides/slide166.xml" /><Relationship Id="rId191" Type="http://schemas.openxmlformats.org/officeDocument/2006/relationships/slide" Target="slides/slide167.xml" /><Relationship Id="rId192" Type="http://schemas.openxmlformats.org/officeDocument/2006/relationships/slide" Target="slides/slide168.xml" /><Relationship Id="rId193" Type="http://schemas.openxmlformats.org/officeDocument/2006/relationships/slide" Target="slides/slide169.xml" /><Relationship Id="rId194" Type="http://schemas.openxmlformats.org/officeDocument/2006/relationships/slide" Target="slides/slide170.xml" /><Relationship Id="rId195" Type="http://schemas.openxmlformats.org/officeDocument/2006/relationships/slide" Target="slides/slide171.xml" /><Relationship Id="rId196" Type="http://schemas.openxmlformats.org/officeDocument/2006/relationships/slide" Target="slides/slide172.xml" /><Relationship Id="rId197" Type="http://schemas.openxmlformats.org/officeDocument/2006/relationships/slide" Target="slides/slide173.xml" /><Relationship Id="rId198" Type="http://schemas.openxmlformats.org/officeDocument/2006/relationships/slide" Target="slides/slide174.xml" /><Relationship Id="rId199" Type="http://schemas.openxmlformats.org/officeDocument/2006/relationships/slide" Target="slides/slide175.xml" /><Relationship Id="rId2" Type="http://schemas.openxmlformats.org/officeDocument/2006/relationships/slideMaster" Target="slideMasters/slideMaster2.xml" /><Relationship Id="rId20" Type="http://schemas.openxmlformats.org/officeDocument/2006/relationships/slideMaster" Target="slideMasters/slideMaster20.xml" /><Relationship Id="rId200" Type="http://schemas.openxmlformats.org/officeDocument/2006/relationships/slide" Target="slides/slide176.xml" /><Relationship Id="rId201" Type="http://schemas.openxmlformats.org/officeDocument/2006/relationships/slide" Target="slides/slide177.xml" /><Relationship Id="rId202" Type="http://schemas.openxmlformats.org/officeDocument/2006/relationships/slide" Target="slides/slide178.xml" /><Relationship Id="rId203" Type="http://schemas.openxmlformats.org/officeDocument/2006/relationships/slide" Target="slides/slide179.xml" /><Relationship Id="rId204" Type="http://schemas.openxmlformats.org/officeDocument/2006/relationships/slide" Target="slides/slide180.xml" /><Relationship Id="rId205" Type="http://schemas.openxmlformats.org/officeDocument/2006/relationships/slide" Target="slides/slide181.xml" /><Relationship Id="rId206" Type="http://schemas.openxmlformats.org/officeDocument/2006/relationships/slide" Target="slides/slide182.xml" /><Relationship Id="rId207" Type="http://schemas.openxmlformats.org/officeDocument/2006/relationships/slide" Target="slides/slide183.xml" /><Relationship Id="rId208" Type="http://schemas.openxmlformats.org/officeDocument/2006/relationships/slide" Target="slides/slide184.xml" /><Relationship Id="rId209" Type="http://schemas.openxmlformats.org/officeDocument/2006/relationships/slide" Target="slides/slide185.xml" /><Relationship Id="rId21" Type="http://schemas.openxmlformats.org/officeDocument/2006/relationships/slideMaster" Target="slideMasters/slideMaster21.xml" /><Relationship Id="rId210" Type="http://schemas.openxmlformats.org/officeDocument/2006/relationships/slide" Target="slides/slide186.xml" /><Relationship Id="rId211" Type="http://schemas.openxmlformats.org/officeDocument/2006/relationships/slide" Target="slides/slide187.xml" /><Relationship Id="rId212" Type="http://schemas.openxmlformats.org/officeDocument/2006/relationships/slide" Target="slides/slide188.xml" /><Relationship Id="rId213" Type="http://schemas.openxmlformats.org/officeDocument/2006/relationships/slide" Target="slides/slide189.xml" /><Relationship Id="rId214" Type="http://schemas.openxmlformats.org/officeDocument/2006/relationships/slide" Target="slides/slide190.xml" /><Relationship Id="rId215" Type="http://schemas.openxmlformats.org/officeDocument/2006/relationships/slide" Target="slides/slide191.xml" /><Relationship Id="rId216" Type="http://schemas.openxmlformats.org/officeDocument/2006/relationships/slide" Target="slides/slide192.xml" /><Relationship Id="rId217" Type="http://schemas.openxmlformats.org/officeDocument/2006/relationships/slide" Target="slides/slide193.xml" /><Relationship Id="rId218" Type="http://schemas.openxmlformats.org/officeDocument/2006/relationships/slide" Target="slides/slide194.xml" /><Relationship Id="rId219" Type="http://schemas.openxmlformats.org/officeDocument/2006/relationships/slide" Target="slides/slide195.xml" /><Relationship Id="rId22" Type="http://schemas.openxmlformats.org/officeDocument/2006/relationships/slideMaster" Target="slideMasters/slideMaster22.xml" /><Relationship Id="rId220" Type="http://schemas.openxmlformats.org/officeDocument/2006/relationships/slide" Target="slides/slide196.xml" /><Relationship Id="rId221" Type="http://schemas.openxmlformats.org/officeDocument/2006/relationships/slide" Target="slides/slide197.xml" /><Relationship Id="rId222" Type="http://schemas.openxmlformats.org/officeDocument/2006/relationships/slide" Target="slides/slide198.xml" /><Relationship Id="rId223" Type="http://schemas.openxmlformats.org/officeDocument/2006/relationships/slide" Target="slides/slide199.xml" /><Relationship Id="rId224" Type="http://schemas.openxmlformats.org/officeDocument/2006/relationships/slide" Target="slides/slide200.xml" /><Relationship Id="rId225" Type="http://schemas.openxmlformats.org/officeDocument/2006/relationships/slide" Target="slides/slide201.xml" /><Relationship Id="rId226" Type="http://schemas.openxmlformats.org/officeDocument/2006/relationships/slide" Target="slides/slide202.xml" /><Relationship Id="rId227" Type="http://schemas.openxmlformats.org/officeDocument/2006/relationships/slide" Target="slides/slide203.xml" /><Relationship Id="rId228" Type="http://schemas.openxmlformats.org/officeDocument/2006/relationships/slide" Target="slides/slide204.xml" /><Relationship Id="rId229" Type="http://schemas.openxmlformats.org/officeDocument/2006/relationships/slide" Target="slides/slide205.xml" /><Relationship Id="rId23" Type="http://schemas.openxmlformats.org/officeDocument/2006/relationships/slideMaster" Target="slideMasters/slideMaster23.xml" /><Relationship Id="rId230" Type="http://schemas.openxmlformats.org/officeDocument/2006/relationships/slide" Target="slides/slide206.xml" /><Relationship Id="rId231" Type="http://schemas.openxmlformats.org/officeDocument/2006/relationships/slide" Target="slides/slide207.xml" /><Relationship Id="rId232" Type="http://schemas.openxmlformats.org/officeDocument/2006/relationships/slide" Target="slides/slide208.xml" /><Relationship Id="rId233" Type="http://schemas.openxmlformats.org/officeDocument/2006/relationships/slide" Target="slides/slide209.xml" /><Relationship Id="rId234" Type="http://schemas.openxmlformats.org/officeDocument/2006/relationships/slide" Target="slides/slide210.xml" /><Relationship Id="rId235" Type="http://schemas.openxmlformats.org/officeDocument/2006/relationships/slide" Target="slides/slide211.xml" /><Relationship Id="rId236" Type="http://schemas.openxmlformats.org/officeDocument/2006/relationships/slide" Target="slides/slide212.xml" /><Relationship Id="rId237" Type="http://schemas.openxmlformats.org/officeDocument/2006/relationships/slide" Target="slides/slide213.xml" /><Relationship Id="rId238" Type="http://schemas.openxmlformats.org/officeDocument/2006/relationships/slide" Target="slides/slide214.xml" /><Relationship Id="rId239" Type="http://schemas.openxmlformats.org/officeDocument/2006/relationships/slide" Target="slides/slide215.xml" /><Relationship Id="rId24" Type="http://schemas.openxmlformats.org/officeDocument/2006/relationships/notesMaster" Target="notesMasters/notesMaster1.xml" /><Relationship Id="rId240" Type="http://schemas.openxmlformats.org/officeDocument/2006/relationships/slide" Target="slides/slide216.xml" /><Relationship Id="rId241" Type="http://schemas.openxmlformats.org/officeDocument/2006/relationships/slide" Target="slides/slide217.xml" /><Relationship Id="rId242" Type="http://schemas.openxmlformats.org/officeDocument/2006/relationships/slide" Target="slides/slide218.xml" /><Relationship Id="rId243" Type="http://schemas.openxmlformats.org/officeDocument/2006/relationships/slide" Target="slides/slide219.xml" /><Relationship Id="rId244" Type="http://schemas.openxmlformats.org/officeDocument/2006/relationships/slide" Target="slides/slide220.xml" /><Relationship Id="rId245" Type="http://schemas.openxmlformats.org/officeDocument/2006/relationships/slide" Target="slides/slide221.xml" /><Relationship Id="rId246" Type="http://schemas.openxmlformats.org/officeDocument/2006/relationships/slide" Target="slides/slide222.xml" /><Relationship Id="rId247" Type="http://schemas.openxmlformats.org/officeDocument/2006/relationships/slide" Target="slides/slide223.xml" /><Relationship Id="rId248" Type="http://schemas.openxmlformats.org/officeDocument/2006/relationships/slide" Target="slides/slide224.xml" /><Relationship Id="rId249" Type="http://schemas.openxmlformats.org/officeDocument/2006/relationships/slide" Target="slides/slide225.xml" /><Relationship Id="rId25" Type="http://schemas.openxmlformats.org/officeDocument/2006/relationships/slide" Target="slides/slide1.xml" /><Relationship Id="rId250" Type="http://schemas.openxmlformats.org/officeDocument/2006/relationships/slide" Target="slides/slide226.xml" /><Relationship Id="rId251" Type="http://schemas.openxmlformats.org/officeDocument/2006/relationships/slide" Target="slides/slide227.xml" /><Relationship Id="rId252" Type="http://schemas.openxmlformats.org/officeDocument/2006/relationships/slide" Target="slides/slide228.xml" /><Relationship Id="rId253" Type="http://schemas.openxmlformats.org/officeDocument/2006/relationships/slide" Target="slides/slide229.xml" /><Relationship Id="rId254" Type="http://schemas.openxmlformats.org/officeDocument/2006/relationships/slide" Target="slides/slide230.xml" /><Relationship Id="rId255" Type="http://schemas.openxmlformats.org/officeDocument/2006/relationships/slide" Target="slides/slide231.xml" /><Relationship Id="rId256" Type="http://schemas.openxmlformats.org/officeDocument/2006/relationships/slide" Target="slides/slide232.xml" /><Relationship Id="rId257" Type="http://schemas.openxmlformats.org/officeDocument/2006/relationships/slide" Target="slides/slide233.xml" /><Relationship Id="rId258" Type="http://schemas.openxmlformats.org/officeDocument/2006/relationships/slide" Target="slides/slide234.xml" /><Relationship Id="rId259" Type="http://schemas.openxmlformats.org/officeDocument/2006/relationships/slide" Target="slides/slide235.xml" /><Relationship Id="rId26" Type="http://schemas.openxmlformats.org/officeDocument/2006/relationships/slide" Target="slides/slide2.xml" /><Relationship Id="rId260" Type="http://schemas.openxmlformats.org/officeDocument/2006/relationships/slide" Target="slides/slide236.xml" /><Relationship Id="rId261" Type="http://schemas.openxmlformats.org/officeDocument/2006/relationships/tags" Target="tags/tag1.xml" /><Relationship Id="rId262" Type="http://schemas.openxmlformats.org/officeDocument/2006/relationships/presProps" Target="presProps.xml" /><Relationship Id="rId263" Type="http://schemas.openxmlformats.org/officeDocument/2006/relationships/viewProps" Target="viewProps.xml" /><Relationship Id="rId264" Type="http://schemas.openxmlformats.org/officeDocument/2006/relationships/theme" Target="theme/theme1.xml" /><Relationship Id="rId265" Type="http://schemas.openxmlformats.org/officeDocument/2006/relationships/tableStyles" Target="tableStyles.xml" /><Relationship Id="rId27" Type="http://schemas.openxmlformats.org/officeDocument/2006/relationships/slide" Target="slides/slide3.xml" /><Relationship Id="rId28" Type="http://schemas.openxmlformats.org/officeDocument/2006/relationships/slide" Target="slides/slide4.xml" /><Relationship Id="rId29" Type="http://schemas.openxmlformats.org/officeDocument/2006/relationships/slide" Target="slides/slide5.xml" /><Relationship Id="rId3" Type="http://schemas.openxmlformats.org/officeDocument/2006/relationships/slideMaster" Target="slideMasters/slideMaster3.xml" /><Relationship Id="rId30" Type="http://schemas.openxmlformats.org/officeDocument/2006/relationships/slide" Target="slides/slide6.xml" /><Relationship Id="rId31" Type="http://schemas.openxmlformats.org/officeDocument/2006/relationships/slide" Target="slides/slide7.xml" /><Relationship Id="rId32" Type="http://schemas.openxmlformats.org/officeDocument/2006/relationships/slide" Target="slides/slide8.xml" /><Relationship Id="rId33" Type="http://schemas.openxmlformats.org/officeDocument/2006/relationships/slide" Target="slides/slide9.xml" /><Relationship Id="rId34" Type="http://schemas.openxmlformats.org/officeDocument/2006/relationships/slide" Target="slides/slide10.xml" /><Relationship Id="rId35" Type="http://schemas.openxmlformats.org/officeDocument/2006/relationships/slide" Target="slides/slide11.xml" /><Relationship Id="rId36" Type="http://schemas.openxmlformats.org/officeDocument/2006/relationships/slide" Target="slides/slide12.xml" /><Relationship Id="rId37" Type="http://schemas.openxmlformats.org/officeDocument/2006/relationships/slide" Target="slides/slide13.xml" /><Relationship Id="rId38" Type="http://schemas.openxmlformats.org/officeDocument/2006/relationships/slide" Target="slides/slide14.xml" /><Relationship Id="rId39" Type="http://schemas.openxmlformats.org/officeDocument/2006/relationships/slide" Target="slides/slide15.xml" /><Relationship Id="rId4" Type="http://schemas.openxmlformats.org/officeDocument/2006/relationships/slideMaster" Target="slideMasters/slideMaster4.xml" /><Relationship Id="rId40" Type="http://schemas.openxmlformats.org/officeDocument/2006/relationships/slide" Target="slides/slide16.xml" /><Relationship Id="rId41" Type="http://schemas.openxmlformats.org/officeDocument/2006/relationships/slide" Target="slides/slide17.xml" /><Relationship Id="rId42" Type="http://schemas.openxmlformats.org/officeDocument/2006/relationships/slide" Target="slides/slide18.xml" /><Relationship Id="rId43" Type="http://schemas.openxmlformats.org/officeDocument/2006/relationships/slide" Target="slides/slide19.xml" /><Relationship Id="rId44" Type="http://schemas.openxmlformats.org/officeDocument/2006/relationships/slide" Target="slides/slide20.xml" /><Relationship Id="rId45" Type="http://schemas.openxmlformats.org/officeDocument/2006/relationships/slide" Target="slides/slide21.xml" /><Relationship Id="rId46" Type="http://schemas.openxmlformats.org/officeDocument/2006/relationships/slide" Target="slides/slide22.xml" /><Relationship Id="rId47" Type="http://schemas.openxmlformats.org/officeDocument/2006/relationships/slide" Target="slides/slide23.xml" /><Relationship Id="rId48" Type="http://schemas.openxmlformats.org/officeDocument/2006/relationships/slide" Target="slides/slide24.xml" /><Relationship Id="rId49" Type="http://schemas.openxmlformats.org/officeDocument/2006/relationships/slide" Target="slides/slide25.xml" /><Relationship Id="rId5" Type="http://schemas.openxmlformats.org/officeDocument/2006/relationships/slideMaster" Target="slideMasters/slideMaster5.xml" /><Relationship Id="rId50" Type="http://schemas.openxmlformats.org/officeDocument/2006/relationships/slide" Target="slides/slide26.xml" /><Relationship Id="rId51" Type="http://schemas.openxmlformats.org/officeDocument/2006/relationships/slide" Target="slides/slide27.xml" /><Relationship Id="rId52" Type="http://schemas.openxmlformats.org/officeDocument/2006/relationships/slide" Target="slides/slide28.xml" /><Relationship Id="rId53" Type="http://schemas.openxmlformats.org/officeDocument/2006/relationships/slide" Target="slides/slide29.xml" /><Relationship Id="rId54" Type="http://schemas.openxmlformats.org/officeDocument/2006/relationships/slide" Target="slides/slide30.xml" /><Relationship Id="rId55" Type="http://schemas.openxmlformats.org/officeDocument/2006/relationships/slide" Target="slides/slide31.xml" /><Relationship Id="rId56" Type="http://schemas.openxmlformats.org/officeDocument/2006/relationships/slide" Target="slides/slide32.xml" /><Relationship Id="rId57" Type="http://schemas.openxmlformats.org/officeDocument/2006/relationships/slide" Target="slides/slide33.xml" /><Relationship Id="rId58" Type="http://schemas.openxmlformats.org/officeDocument/2006/relationships/slide" Target="slides/slide34.xml" /><Relationship Id="rId59" Type="http://schemas.openxmlformats.org/officeDocument/2006/relationships/slide" Target="slides/slide35.xml" /><Relationship Id="rId6" Type="http://schemas.openxmlformats.org/officeDocument/2006/relationships/slideMaster" Target="slideMasters/slideMaster6.xml" /><Relationship Id="rId60" Type="http://schemas.openxmlformats.org/officeDocument/2006/relationships/slide" Target="slides/slide36.xml" /><Relationship Id="rId61" Type="http://schemas.openxmlformats.org/officeDocument/2006/relationships/slide" Target="slides/slide37.xml" /><Relationship Id="rId62" Type="http://schemas.openxmlformats.org/officeDocument/2006/relationships/slide" Target="slides/slide38.xml" /><Relationship Id="rId63" Type="http://schemas.openxmlformats.org/officeDocument/2006/relationships/slide" Target="slides/slide39.xml" /><Relationship Id="rId64" Type="http://schemas.openxmlformats.org/officeDocument/2006/relationships/slide" Target="slides/slide40.xml" /><Relationship Id="rId65" Type="http://schemas.openxmlformats.org/officeDocument/2006/relationships/slide" Target="slides/slide41.xml" /><Relationship Id="rId66" Type="http://schemas.openxmlformats.org/officeDocument/2006/relationships/slide" Target="slides/slide42.xml" /><Relationship Id="rId67" Type="http://schemas.openxmlformats.org/officeDocument/2006/relationships/slide" Target="slides/slide43.xml" /><Relationship Id="rId68" Type="http://schemas.openxmlformats.org/officeDocument/2006/relationships/slide" Target="slides/slide44.xml" /><Relationship Id="rId69" Type="http://schemas.openxmlformats.org/officeDocument/2006/relationships/slide" Target="slides/slide45.xml" /><Relationship Id="rId7" Type="http://schemas.openxmlformats.org/officeDocument/2006/relationships/slideMaster" Target="slideMasters/slideMaster7.xml" /><Relationship Id="rId70" Type="http://schemas.openxmlformats.org/officeDocument/2006/relationships/slide" Target="slides/slide46.xml" /><Relationship Id="rId71" Type="http://schemas.openxmlformats.org/officeDocument/2006/relationships/slide" Target="slides/slide47.xml" /><Relationship Id="rId72" Type="http://schemas.openxmlformats.org/officeDocument/2006/relationships/slide" Target="slides/slide48.xml" /><Relationship Id="rId73" Type="http://schemas.openxmlformats.org/officeDocument/2006/relationships/slide" Target="slides/slide49.xml" /><Relationship Id="rId74" Type="http://schemas.openxmlformats.org/officeDocument/2006/relationships/slide" Target="slides/slide50.xml" /><Relationship Id="rId75" Type="http://schemas.openxmlformats.org/officeDocument/2006/relationships/slide" Target="slides/slide51.xml" /><Relationship Id="rId76" Type="http://schemas.openxmlformats.org/officeDocument/2006/relationships/slide" Target="slides/slide52.xml" /><Relationship Id="rId77" Type="http://schemas.openxmlformats.org/officeDocument/2006/relationships/slide" Target="slides/slide53.xml" /><Relationship Id="rId78" Type="http://schemas.openxmlformats.org/officeDocument/2006/relationships/slide" Target="slides/slide54.xml" /><Relationship Id="rId79" Type="http://schemas.openxmlformats.org/officeDocument/2006/relationships/slide" Target="slides/slide55.xml" /><Relationship Id="rId8" Type="http://schemas.openxmlformats.org/officeDocument/2006/relationships/slideMaster" Target="slideMasters/slideMaster8.xml" /><Relationship Id="rId80" Type="http://schemas.openxmlformats.org/officeDocument/2006/relationships/slide" Target="slides/slide56.xml" /><Relationship Id="rId81" Type="http://schemas.openxmlformats.org/officeDocument/2006/relationships/slide" Target="slides/slide57.xml" /><Relationship Id="rId82" Type="http://schemas.openxmlformats.org/officeDocument/2006/relationships/slide" Target="slides/slide58.xml" /><Relationship Id="rId83" Type="http://schemas.openxmlformats.org/officeDocument/2006/relationships/slide" Target="slides/slide59.xml" /><Relationship Id="rId84" Type="http://schemas.openxmlformats.org/officeDocument/2006/relationships/slide" Target="slides/slide60.xml" /><Relationship Id="rId85" Type="http://schemas.openxmlformats.org/officeDocument/2006/relationships/slide" Target="slides/slide61.xml" /><Relationship Id="rId86" Type="http://schemas.openxmlformats.org/officeDocument/2006/relationships/slide" Target="slides/slide62.xml" /><Relationship Id="rId87" Type="http://schemas.openxmlformats.org/officeDocument/2006/relationships/slide" Target="slides/slide63.xml" /><Relationship Id="rId88" Type="http://schemas.openxmlformats.org/officeDocument/2006/relationships/slide" Target="slides/slide64.xml" /><Relationship Id="rId89" Type="http://schemas.openxmlformats.org/officeDocument/2006/relationships/slide" Target="slides/slide65.xml" /><Relationship Id="rId9" Type="http://schemas.openxmlformats.org/officeDocument/2006/relationships/slideMaster" Target="slideMasters/slideMaster9.xml" /><Relationship Id="rId90" Type="http://schemas.openxmlformats.org/officeDocument/2006/relationships/slide" Target="slides/slide66.xml" /><Relationship Id="rId91" Type="http://schemas.openxmlformats.org/officeDocument/2006/relationships/slide" Target="slides/slide67.xml" /><Relationship Id="rId92" Type="http://schemas.openxmlformats.org/officeDocument/2006/relationships/slide" Target="slides/slide68.xml" /><Relationship Id="rId93" Type="http://schemas.openxmlformats.org/officeDocument/2006/relationships/slide" Target="slides/slide69.xml" /><Relationship Id="rId94" Type="http://schemas.openxmlformats.org/officeDocument/2006/relationships/slide" Target="slides/slide70.xml" /><Relationship Id="rId95" Type="http://schemas.openxmlformats.org/officeDocument/2006/relationships/slide" Target="slides/slide71.xml" /><Relationship Id="rId96" Type="http://schemas.openxmlformats.org/officeDocument/2006/relationships/slide" Target="slides/slide72.xml" /><Relationship Id="rId97" Type="http://schemas.openxmlformats.org/officeDocument/2006/relationships/slide" Target="slides/slide73.xml" /><Relationship Id="rId98" Type="http://schemas.openxmlformats.org/officeDocument/2006/relationships/slide" Target="slides/slide74.xml" /><Relationship Id="rId99" Type="http://schemas.openxmlformats.org/officeDocument/2006/relationships/slide" Target="slides/slide75.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24.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Pr>
        <a:solidFill>
          <a:schemeClr val="bg1"/>
        </a:solidFill>
        <a:effectLst/>
      </p:bgPr>
    </p:bg>
    <p:spTree>
      <p:nvGrpSpPr>
        <p:cNvPr id="1" name=""/>
        <p:cNvGrpSpPr/>
        <p:nvPr/>
      </p:nvGrpSpPr>
      <p:grpSpPr>
        <a:xfrm>
          <a:off x="0" y="0"/>
          <a:ext cx="0" cy="0"/>
        </a:xfrm>
      </p:grpSpPr>
      <p:sp>
        <p:nvSpPr>
          <p:cNvPr id="137218" name="Rectangle 1026"/>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prstTxWarp prst="textNoShape">
              <a:avLst/>
            </a:prstTxWarp>
          </a:bodyPr>
          <a:lstStyle>
            <a:lvl1pPr>
              <a:defRPr sz="1300">
                <a:latin typeface="Times New Roman" pitchFamily="18" charset="0"/>
                <a:ea typeface="+mn-ea"/>
              </a:defRPr>
            </a:lvl1pPr>
          </a:lstStyle>
          <a:p>
            <a:pPr>
              <a:defRPr/>
            </a:pPr>
            <a:endParaRPr lang="en-US"/>
          </a:p>
        </p:txBody>
      </p:sp>
      <p:sp>
        <p:nvSpPr>
          <p:cNvPr id="137219" name="Rectangle 1027"/>
          <p:cNvSpPr>
            <a:spLocks noGrp="1" noChangeArrowheads="1"/>
          </p:cNvSpPr>
          <p:nvPr>
            <p:ph type="dt" idx="1"/>
          </p:nvPr>
        </p:nvSpPr>
        <p:spPr bwMode="auto">
          <a:xfrm>
            <a:off x="4144963" y="0"/>
            <a:ext cx="3170237" cy="479425"/>
          </a:xfrm>
          <a:prstGeom prst="rect">
            <a:avLst/>
          </a:prstGeom>
          <a:noFill/>
          <a:ln w="9525">
            <a:noFill/>
            <a:miter lim="800000"/>
          </a:ln>
          <a:effectLst/>
        </p:spPr>
        <p:txBody>
          <a:bodyPr vert="horz" wrap="square" lIns="96661" tIns="48331" rIns="96661" bIns="48331" numCol="1" anchor="t" anchorCtr="0" compatLnSpc="1">
            <a:prstTxWarp prst="textNoShape">
              <a:avLst/>
            </a:prstTxWarp>
          </a:bodyPr>
          <a:lstStyle>
            <a:lvl1pPr algn="r">
              <a:defRPr sz="1300">
                <a:latin typeface="Times New Roman" pitchFamily="18" charset="0"/>
                <a:ea typeface="+mn-ea"/>
              </a:defRPr>
            </a:lvl1pPr>
          </a:lstStyle>
          <a:p>
            <a:pPr>
              <a:defRPr/>
            </a:pPr>
            <a:endParaRPr lang="en-US"/>
          </a:p>
        </p:txBody>
      </p:sp>
      <p:sp>
        <p:nvSpPr>
          <p:cNvPr id="81924" name="Rectangle 1028"/>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7221" name="Rectangle 1029"/>
          <p:cNvSpPr>
            <a:spLocks noGrp="1" noChangeArrowheads="1"/>
          </p:cNvSpPr>
          <p:nvPr>
            <p:ph type="body" sz="quarter" idx="3"/>
          </p:nvPr>
        </p:nvSpPr>
        <p:spPr bwMode="auto">
          <a:xfrm>
            <a:off x="974725" y="4560888"/>
            <a:ext cx="5365750" cy="4319587"/>
          </a:xfrm>
          <a:prstGeom prst="rect">
            <a:avLst/>
          </a:prstGeom>
          <a:noFill/>
          <a:ln w="9525">
            <a:noFill/>
            <a:miter lim="800000"/>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7222" name="Rectangle 1030"/>
          <p:cNvSpPr>
            <a:spLocks noGrp="1" noChangeArrowheads="1"/>
          </p:cNvSpPr>
          <p:nvPr>
            <p:ph type="ftr" sz="quarter" idx="4"/>
          </p:nvPr>
        </p:nvSpPr>
        <p:spPr bwMode="auto">
          <a:xfrm>
            <a:off x="0" y="9121775"/>
            <a:ext cx="3170238" cy="479425"/>
          </a:xfrm>
          <a:prstGeom prst="rect">
            <a:avLst/>
          </a:prstGeom>
          <a:noFill/>
          <a:ln w="9525">
            <a:noFill/>
            <a:miter lim="800000"/>
          </a:ln>
          <a:effectLst/>
        </p:spPr>
        <p:txBody>
          <a:bodyPr vert="horz" wrap="square" lIns="96661" tIns="48331" rIns="96661" bIns="48331" numCol="1" anchor="b" anchorCtr="0" compatLnSpc="1">
            <a:prstTxWarp prst="textNoShape">
              <a:avLst/>
            </a:prstTxWarp>
          </a:bodyPr>
          <a:lstStyle>
            <a:lvl1pPr>
              <a:defRPr sz="1300">
                <a:latin typeface="Times New Roman" pitchFamily="18" charset="0"/>
                <a:ea typeface="+mn-ea"/>
              </a:defRPr>
            </a:lvl1pPr>
          </a:lstStyle>
          <a:p>
            <a:pPr>
              <a:defRPr/>
            </a:pPr>
            <a:endParaRPr lang="en-US"/>
          </a:p>
        </p:txBody>
      </p:sp>
      <p:sp>
        <p:nvSpPr>
          <p:cNvPr id="137223" name="Rectangle 1031"/>
          <p:cNvSpPr>
            <a:spLocks noGrp="1" noChangeArrowheads="1"/>
          </p:cNvSpPr>
          <p:nvPr>
            <p:ph type="sldNum" sz="quarter" idx="5"/>
          </p:nvPr>
        </p:nvSpPr>
        <p:spPr bwMode="auto">
          <a:xfrm>
            <a:off x="4144963" y="9121775"/>
            <a:ext cx="3170237" cy="479425"/>
          </a:xfrm>
          <a:prstGeom prst="rect">
            <a:avLst/>
          </a:prstGeom>
          <a:noFill/>
          <a:ln w="9525">
            <a:noFill/>
            <a:miter lim="800000"/>
          </a:ln>
          <a:effectLst/>
        </p:spPr>
        <p:txBody>
          <a:bodyPr vert="horz" wrap="square" lIns="96661" tIns="48331" rIns="96661" bIns="48331" numCol="1" anchor="b" anchorCtr="0" compatLnSpc="1">
            <a:prstTxWarp prst="textNoShape">
              <a:avLst/>
            </a:prstTxWarp>
          </a:bodyPr>
          <a:lstStyle>
            <a:lvl1pPr algn="r">
              <a:defRPr sz="1300"/>
            </a:lvl1pPr>
          </a:lstStyle>
          <a:p>
            <a:fld id="{518075F0-5769-BD40-8DD6-5105F61F2BCA}" type="slidenum">
              <a:rPr lang="en-US"/>
              <a:t>‹#›</a:t>
            </a:fld>
            <a:endParaRPr lang="en-US"/>
          </a:p>
        </p:txBody>
      </p:sp>
    </p:spTree>
    <p:extLst>
      <p:ext uri="{BB962C8B-B14F-4D97-AF65-F5344CB8AC3E}">
        <p14:creationId xmlns:p14="http://schemas.microsoft.com/office/powerpoint/2010/main" val="10450961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84.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8075F0-5769-BD40-8DD6-5105F61F2BCA}" type="slidenum">
              <a:rPr lang="en-US" smtClean="0"/>
              <a:t>85</a:t>
            </a:fld>
            <a:endParaRPr lang="en-US"/>
          </a:p>
        </p:txBody>
      </p:sp>
    </p:spTree>
    <p:extLst>
      <p:ext uri="{BB962C8B-B14F-4D97-AF65-F5344CB8AC3E}">
        <p14:creationId xmlns:p14="http://schemas.microsoft.com/office/powerpoint/2010/main" val="1766150492"/>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5" name="Rectangle 1027">
            <a:extLst>
              <a:ext uri="{FF2B5EF4-FFF2-40B4-BE49-F238E27FC236}">
                <a16:creationId xmlns:a16="http://schemas.microsoft.com/office/drawing/2014/main" id="{0D954ED8-8206-4A40-BC1D-0078C152C666}"/>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pitchFamily="34" charset="0"/>
                <a:ea typeface="ＭＳ Ｐゴシック" panose="020b0600070205080204" pitchFamily="34" charset="-128"/>
              </a:defRPr>
            </a:lvl1pPr>
            <a:lvl2pPr marL="742950" indent="-285750" eaLnBrk="0" hangingPunct="0">
              <a:defRPr sz="2400">
                <a:solidFill>
                  <a:schemeClr val="tx2"/>
                </a:solidFill>
                <a:latin typeface="Arial" pitchFamily="34" charset="0"/>
                <a:ea typeface="ＭＳ Ｐゴシック" panose="020b0600070205080204" pitchFamily="34" charset="-128"/>
              </a:defRPr>
            </a:lvl2pPr>
            <a:lvl3pPr marL="1143000" indent="-228600" eaLnBrk="0" hangingPunct="0">
              <a:defRPr sz="2400">
                <a:solidFill>
                  <a:schemeClr val="tx2"/>
                </a:solidFill>
                <a:latin typeface="Arial" pitchFamily="34" charset="0"/>
                <a:ea typeface="ＭＳ Ｐゴシック" panose="020b0600070205080204" pitchFamily="34" charset="-128"/>
              </a:defRPr>
            </a:lvl3pPr>
            <a:lvl4pPr marL="1600200" indent="-228600" eaLnBrk="0" hangingPunct="0">
              <a:defRPr sz="2400">
                <a:solidFill>
                  <a:schemeClr val="tx2"/>
                </a:solidFill>
                <a:latin typeface="Arial" pitchFamily="34" charset="0"/>
                <a:ea typeface="ＭＳ Ｐゴシック" panose="020b0600070205080204" pitchFamily="34" charset="-128"/>
              </a:defRPr>
            </a:lvl4pPr>
            <a:lvl5pPr marL="2057400" indent="-228600" eaLnBrk="0" hangingPunct="0">
              <a:defRPr sz="2400">
                <a:solidFill>
                  <a:schemeClr val="tx2"/>
                </a:solidFill>
                <a:latin typeface="Arial"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9pPr>
          </a:lstStyle>
          <a:p>
            <a:fld id="{5B94FB64-2EF9-694F-AAA1-A5A2EA000E20}" type="datetime1">
              <a:rPr lang="en-CA" altLang="en-US" sz="1200">
                <a:solidFill>
                  <a:schemeClr val="tx1"/>
                </a:solidFill>
                <a:latin typeface="Times New Roman" pitchFamily="18" charset="0"/>
              </a:rPr>
              <a:t>2022-04-19</a:t>
            </a:fld>
            <a:endParaRPr lang="en-US" altLang="en-US" sz="1200">
              <a:solidFill>
                <a:schemeClr val="tx1"/>
              </a:solidFill>
              <a:latin typeface="Times New Roman" pitchFamily="18" charset="0"/>
            </a:endParaRPr>
          </a:p>
        </p:txBody>
      </p:sp>
      <p:sp>
        <p:nvSpPr>
          <p:cNvPr id="16386" name="Rectangle 1030">
            <a:extLst>
              <a:ext uri="{FF2B5EF4-FFF2-40B4-BE49-F238E27FC236}">
                <a16:creationId xmlns:a16="http://schemas.microsoft.com/office/drawing/2014/main" id="{224973E4-BFDF-4740-B3F2-C0A6C83FE12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pitchFamily="34" charset="0"/>
                <a:ea typeface="ＭＳ Ｐゴシック" panose="020b0600070205080204" pitchFamily="34" charset="-128"/>
              </a:defRPr>
            </a:lvl1pPr>
            <a:lvl2pPr marL="742950" indent="-285750" eaLnBrk="0" hangingPunct="0">
              <a:defRPr sz="2400">
                <a:solidFill>
                  <a:schemeClr val="tx2"/>
                </a:solidFill>
                <a:latin typeface="Arial" pitchFamily="34" charset="0"/>
                <a:ea typeface="ＭＳ Ｐゴシック" panose="020b0600070205080204" pitchFamily="34" charset="-128"/>
              </a:defRPr>
            </a:lvl2pPr>
            <a:lvl3pPr marL="1143000" indent="-228600" eaLnBrk="0" hangingPunct="0">
              <a:defRPr sz="2400">
                <a:solidFill>
                  <a:schemeClr val="tx2"/>
                </a:solidFill>
                <a:latin typeface="Arial" pitchFamily="34" charset="0"/>
                <a:ea typeface="ＭＳ Ｐゴシック" panose="020b0600070205080204" pitchFamily="34" charset="-128"/>
              </a:defRPr>
            </a:lvl3pPr>
            <a:lvl4pPr marL="1600200" indent="-228600" eaLnBrk="0" hangingPunct="0">
              <a:defRPr sz="2400">
                <a:solidFill>
                  <a:schemeClr val="tx2"/>
                </a:solidFill>
                <a:latin typeface="Arial" pitchFamily="34" charset="0"/>
                <a:ea typeface="ＭＳ Ｐゴシック" panose="020b0600070205080204" pitchFamily="34" charset="-128"/>
              </a:defRPr>
            </a:lvl4pPr>
            <a:lvl5pPr marL="2057400" indent="-228600" eaLnBrk="0" hangingPunct="0">
              <a:defRPr sz="2400">
                <a:solidFill>
                  <a:schemeClr val="tx2"/>
                </a:solidFill>
                <a:latin typeface="Arial"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9pPr>
          </a:lstStyle>
          <a:p>
            <a:r>
              <a:rPr lang="en-US" altLang="en-US" sz="1200">
                <a:solidFill>
                  <a:schemeClr val="tx1"/>
                </a:solidFill>
                <a:latin typeface="Times New Roman" pitchFamily="18" charset="0"/>
              </a:rPr>
              <a:t>Rev1.0  CST8265 - IT Security Basics  ©2007 Reg Dyer</a:t>
            </a:r>
          </a:p>
        </p:txBody>
      </p:sp>
      <p:sp>
        <p:nvSpPr>
          <p:cNvPr id="16387" name="Rectangle 1031">
            <a:extLst>
              <a:ext uri="{FF2B5EF4-FFF2-40B4-BE49-F238E27FC236}">
                <a16:creationId xmlns:a16="http://schemas.microsoft.com/office/drawing/2014/main" id="{9F6251E3-2293-4149-8CAA-0201E0351AC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pitchFamily="34" charset="0"/>
                <a:ea typeface="ＭＳ Ｐゴシック" panose="020b0600070205080204" pitchFamily="34" charset="-128"/>
              </a:defRPr>
            </a:lvl1pPr>
            <a:lvl2pPr marL="742950" indent="-285750" eaLnBrk="0" hangingPunct="0">
              <a:defRPr sz="2400">
                <a:solidFill>
                  <a:schemeClr val="tx2"/>
                </a:solidFill>
                <a:latin typeface="Arial" pitchFamily="34" charset="0"/>
                <a:ea typeface="ＭＳ Ｐゴシック" panose="020b0600070205080204" pitchFamily="34" charset="-128"/>
              </a:defRPr>
            </a:lvl2pPr>
            <a:lvl3pPr marL="1143000" indent="-228600" eaLnBrk="0" hangingPunct="0">
              <a:defRPr sz="2400">
                <a:solidFill>
                  <a:schemeClr val="tx2"/>
                </a:solidFill>
                <a:latin typeface="Arial" pitchFamily="34" charset="0"/>
                <a:ea typeface="ＭＳ Ｐゴシック" panose="020b0600070205080204" pitchFamily="34" charset="-128"/>
              </a:defRPr>
            </a:lvl3pPr>
            <a:lvl4pPr marL="1600200" indent="-228600" eaLnBrk="0" hangingPunct="0">
              <a:defRPr sz="2400">
                <a:solidFill>
                  <a:schemeClr val="tx2"/>
                </a:solidFill>
                <a:latin typeface="Arial" pitchFamily="34" charset="0"/>
                <a:ea typeface="ＭＳ Ｐゴシック" panose="020b0600070205080204" pitchFamily="34" charset="-128"/>
              </a:defRPr>
            </a:lvl4pPr>
            <a:lvl5pPr marL="2057400" indent="-228600" eaLnBrk="0" hangingPunct="0">
              <a:defRPr sz="2400">
                <a:solidFill>
                  <a:schemeClr val="tx2"/>
                </a:solidFill>
                <a:latin typeface="Arial"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9pPr>
          </a:lstStyle>
          <a:p>
            <a:fld id="{223215A1-D7D7-CE40-B17F-A9FC91E006C4}" type="slidenum">
              <a:rPr lang="en-US" altLang="en-US" sz="1200">
                <a:solidFill>
                  <a:schemeClr val="tx1"/>
                </a:solidFill>
                <a:latin typeface="Times New Roman" pitchFamily="18" charset="0"/>
              </a:rPr>
              <a:t>138</a:t>
            </a:fld>
            <a:endParaRPr lang="en-US" altLang="en-US" sz="1200">
              <a:solidFill>
                <a:schemeClr val="tx1"/>
              </a:solidFill>
              <a:latin typeface="Times New Roman" pitchFamily="18" charset="0"/>
            </a:endParaRPr>
          </a:p>
        </p:txBody>
      </p:sp>
      <p:sp>
        <p:nvSpPr>
          <p:cNvPr id="16388" name="Rectangle 2">
            <a:extLst>
              <a:ext uri="{FF2B5EF4-FFF2-40B4-BE49-F238E27FC236}">
                <a16:creationId xmlns:a16="http://schemas.microsoft.com/office/drawing/2014/main" id="{97320317-D354-4740-86EC-19991960D9BA}"/>
              </a:ext>
            </a:extLst>
          </p:cNvPr>
          <p:cNvSpPr>
            <a:spLocks noGrp="1" noRot="1" noChangeAspect="1" noChangeArrowheads="1" noTextEdit="1"/>
          </p:cNvSpPr>
          <p:nvPr>
            <p:ph type="sldImg"/>
          </p:nvPr>
        </p:nvSpPr>
        <p:spPr/>
      </p:sp>
      <p:sp>
        <p:nvSpPr>
          <p:cNvPr id="16389" name="Rectangle 3">
            <a:extLst>
              <a:ext uri="{FF2B5EF4-FFF2-40B4-BE49-F238E27FC236}">
                <a16:creationId xmlns:a16="http://schemas.microsoft.com/office/drawing/2014/main" id="{05A7DF39-50F6-2346-8BA5-3FE829C4EAD1}"/>
              </a:ext>
            </a:extLst>
          </p:cNvPr>
          <p:cNvSpPr>
            <a:spLocks noGrp="1" noChangeArrowheads="1"/>
          </p:cNvSpPr>
          <p:nvPr>
            <p:ph type="body" idx="6"/>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4252286234"/>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5" name="Rectangle 1027">
            <a:extLst>
              <a:ext uri="{FF2B5EF4-FFF2-40B4-BE49-F238E27FC236}">
                <a16:creationId xmlns:a16="http://schemas.microsoft.com/office/drawing/2014/main" id="{0D954ED8-8206-4A40-BC1D-0078C152C666}"/>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pitchFamily="34" charset="0"/>
                <a:ea typeface="ＭＳ Ｐゴシック" panose="020b0600070205080204" pitchFamily="34" charset="-128"/>
              </a:defRPr>
            </a:lvl1pPr>
            <a:lvl2pPr marL="742950" indent="-285750" eaLnBrk="0" hangingPunct="0">
              <a:defRPr sz="2400">
                <a:solidFill>
                  <a:schemeClr val="tx2"/>
                </a:solidFill>
                <a:latin typeface="Arial" pitchFamily="34" charset="0"/>
                <a:ea typeface="ＭＳ Ｐゴシック" panose="020b0600070205080204" pitchFamily="34" charset="-128"/>
              </a:defRPr>
            </a:lvl2pPr>
            <a:lvl3pPr marL="1143000" indent="-228600" eaLnBrk="0" hangingPunct="0">
              <a:defRPr sz="2400">
                <a:solidFill>
                  <a:schemeClr val="tx2"/>
                </a:solidFill>
                <a:latin typeface="Arial" pitchFamily="34" charset="0"/>
                <a:ea typeface="ＭＳ Ｐゴシック" panose="020b0600070205080204" pitchFamily="34" charset="-128"/>
              </a:defRPr>
            </a:lvl3pPr>
            <a:lvl4pPr marL="1600200" indent="-228600" eaLnBrk="0" hangingPunct="0">
              <a:defRPr sz="2400">
                <a:solidFill>
                  <a:schemeClr val="tx2"/>
                </a:solidFill>
                <a:latin typeface="Arial" pitchFamily="34" charset="0"/>
                <a:ea typeface="ＭＳ Ｐゴシック" panose="020b0600070205080204" pitchFamily="34" charset="-128"/>
              </a:defRPr>
            </a:lvl4pPr>
            <a:lvl5pPr marL="2057400" indent="-228600" eaLnBrk="0" hangingPunct="0">
              <a:defRPr sz="2400">
                <a:solidFill>
                  <a:schemeClr val="tx2"/>
                </a:solidFill>
                <a:latin typeface="Arial"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9pPr>
          </a:lstStyle>
          <a:p>
            <a:fld id="{5B94FB64-2EF9-694F-AAA1-A5A2EA000E20}" type="datetime1">
              <a:rPr lang="en-CA" altLang="en-US" sz="1200">
                <a:solidFill>
                  <a:schemeClr val="tx1"/>
                </a:solidFill>
                <a:latin typeface="Times New Roman" pitchFamily="18" charset="0"/>
              </a:rPr>
              <a:t>2022-04-19</a:t>
            </a:fld>
            <a:endParaRPr lang="en-US" altLang="en-US" sz="1200">
              <a:solidFill>
                <a:schemeClr val="tx1"/>
              </a:solidFill>
              <a:latin typeface="Times New Roman" pitchFamily="18" charset="0"/>
            </a:endParaRPr>
          </a:p>
        </p:txBody>
      </p:sp>
      <p:sp>
        <p:nvSpPr>
          <p:cNvPr id="16386" name="Rectangle 1030">
            <a:extLst>
              <a:ext uri="{FF2B5EF4-FFF2-40B4-BE49-F238E27FC236}">
                <a16:creationId xmlns:a16="http://schemas.microsoft.com/office/drawing/2014/main" id="{224973E4-BFDF-4740-B3F2-C0A6C83FE12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pitchFamily="34" charset="0"/>
                <a:ea typeface="ＭＳ Ｐゴシック" panose="020b0600070205080204" pitchFamily="34" charset="-128"/>
              </a:defRPr>
            </a:lvl1pPr>
            <a:lvl2pPr marL="742950" indent="-285750" eaLnBrk="0" hangingPunct="0">
              <a:defRPr sz="2400">
                <a:solidFill>
                  <a:schemeClr val="tx2"/>
                </a:solidFill>
                <a:latin typeface="Arial" pitchFamily="34" charset="0"/>
                <a:ea typeface="ＭＳ Ｐゴシック" panose="020b0600070205080204" pitchFamily="34" charset="-128"/>
              </a:defRPr>
            </a:lvl2pPr>
            <a:lvl3pPr marL="1143000" indent="-228600" eaLnBrk="0" hangingPunct="0">
              <a:defRPr sz="2400">
                <a:solidFill>
                  <a:schemeClr val="tx2"/>
                </a:solidFill>
                <a:latin typeface="Arial" pitchFamily="34" charset="0"/>
                <a:ea typeface="ＭＳ Ｐゴシック" panose="020b0600070205080204" pitchFamily="34" charset="-128"/>
              </a:defRPr>
            </a:lvl3pPr>
            <a:lvl4pPr marL="1600200" indent="-228600" eaLnBrk="0" hangingPunct="0">
              <a:defRPr sz="2400">
                <a:solidFill>
                  <a:schemeClr val="tx2"/>
                </a:solidFill>
                <a:latin typeface="Arial" pitchFamily="34" charset="0"/>
                <a:ea typeface="ＭＳ Ｐゴシック" panose="020b0600070205080204" pitchFamily="34" charset="-128"/>
              </a:defRPr>
            </a:lvl4pPr>
            <a:lvl5pPr marL="2057400" indent="-228600" eaLnBrk="0" hangingPunct="0">
              <a:defRPr sz="2400">
                <a:solidFill>
                  <a:schemeClr val="tx2"/>
                </a:solidFill>
                <a:latin typeface="Arial"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9pPr>
          </a:lstStyle>
          <a:p>
            <a:r>
              <a:rPr lang="en-US" altLang="en-US" sz="1200">
                <a:solidFill>
                  <a:schemeClr val="tx1"/>
                </a:solidFill>
                <a:latin typeface="Times New Roman" pitchFamily="18" charset="0"/>
              </a:rPr>
              <a:t>Rev1.0  CST8265 - IT Security Basics  ©2007 Reg Dyer</a:t>
            </a:r>
          </a:p>
        </p:txBody>
      </p:sp>
      <p:sp>
        <p:nvSpPr>
          <p:cNvPr id="16387" name="Rectangle 1031">
            <a:extLst>
              <a:ext uri="{FF2B5EF4-FFF2-40B4-BE49-F238E27FC236}">
                <a16:creationId xmlns:a16="http://schemas.microsoft.com/office/drawing/2014/main" id="{9F6251E3-2293-4149-8CAA-0201E0351AC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pitchFamily="34" charset="0"/>
                <a:ea typeface="ＭＳ Ｐゴシック" panose="020b0600070205080204" pitchFamily="34" charset="-128"/>
              </a:defRPr>
            </a:lvl1pPr>
            <a:lvl2pPr marL="742950" indent="-285750" eaLnBrk="0" hangingPunct="0">
              <a:defRPr sz="2400">
                <a:solidFill>
                  <a:schemeClr val="tx2"/>
                </a:solidFill>
                <a:latin typeface="Arial" pitchFamily="34" charset="0"/>
                <a:ea typeface="ＭＳ Ｐゴシック" panose="020b0600070205080204" pitchFamily="34" charset="-128"/>
              </a:defRPr>
            </a:lvl2pPr>
            <a:lvl3pPr marL="1143000" indent="-228600" eaLnBrk="0" hangingPunct="0">
              <a:defRPr sz="2400">
                <a:solidFill>
                  <a:schemeClr val="tx2"/>
                </a:solidFill>
                <a:latin typeface="Arial" pitchFamily="34" charset="0"/>
                <a:ea typeface="ＭＳ Ｐゴシック" panose="020b0600070205080204" pitchFamily="34" charset="-128"/>
              </a:defRPr>
            </a:lvl3pPr>
            <a:lvl4pPr marL="1600200" indent="-228600" eaLnBrk="0" hangingPunct="0">
              <a:defRPr sz="2400">
                <a:solidFill>
                  <a:schemeClr val="tx2"/>
                </a:solidFill>
                <a:latin typeface="Arial" pitchFamily="34" charset="0"/>
                <a:ea typeface="ＭＳ Ｐゴシック" panose="020b0600070205080204" pitchFamily="34" charset="-128"/>
              </a:defRPr>
            </a:lvl4pPr>
            <a:lvl5pPr marL="2057400" indent="-228600" eaLnBrk="0" hangingPunct="0">
              <a:defRPr sz="2400">
                <a:solidFill>
                  <a:schemeClr val="tx2"/>
                </a:solidFill>
                <a:latin typeface="Arial"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2"/>
                </a:solidFill>
                <a:latin typeface="Arial" pitchFamily="34" charset="0"/>
                <a:ea typeface="ＭＳ Ｐゴシック" panose="020b0600070205080204" pitchFamily="34" charset="-128"/>
              </a:defRPr>
            </a:lvl9pPr>
          </a:lstStyle>
          <a:p>
            <a:fld id="{223215A1-D7D7-CE40-B17F-A9FC91E006C4}" type="slidenum">
              <a:rPr lang="en-US" altLang="en-US" sz="1200">
                <a:solidFill>
                  <a:schemeClr val="tx1"/>
                </a:solidFill>
                <a:latin typeface="Times New Roman" pitchFamily="18" charset="0"/>
              </a:rPr>
              <a:t>175</a:t>
            </a:fld>
            <a:endParaRPr lang="en-US" altLang="en-US" sz="1200">
              <a:solidFill>
                <a:schemeClr val="tx1"/>
              </a:solidFill>
              <a:latin typeface="Times New Roman" pitchFamily="18" charset="0"/>
            </a:endParaRPr>
          </a:p>
        </p:txBody>
      </p:sp>
      <p:sp>
        <p:nvSpPr>
          <p:cNvPr id="16388" name="Rectangle 2">
            <a:extLst>
              <a:ext uri="{FF2B5EF4-FFF2-40B4-BE49-F238E27FC236}">
                <a16:creationId xmlns:a16="http://schemas.microsoft.com/office/drawing/2014/main" id="{97320317-D354-4740-86EC-19991960D9BA}"/>
              </a:ext>
            </a:extLst>
          </p:cNvPr>
          <p:cNvSpPr>
            <a:spLocks noGrp="1" noRot="1" noChangeAspect="1" noChangeArrowheads="1" noTextEdit="1"/>
          </p:cNvSpPr>
          <p:nvPr>
            <p:ph type="sldImg"/>
          </p:nvPr>
        </p:nvSpPr>
        <p:spPr/>
      </p:sp>
      <p:sp>
        <p:nvSpPr>
          <p:cNvPr id="16389" name="Rectangle 3">
            <a:extLst>
              <a:ext uri="{FF2B5EF4-FFF2-40B4-BE49-F238E27FC236}">
                <a16:creationId xmlns:a16="http://schemas.microsoft.com/office/drawing/2014/main" id="{05A7DF39-50F6-2346-8BA5-3FE829C4EAD1}"/>
              </a:ext>
            </a:extLst>
          </p:cNvPr>
          <p:cNvSpPr>
            <a:spLocks noGrp="1" noChangeArrowheads="1"/>
          </p:cNvSpPr>
          <p:nvPr>
            <p:ph type="body" idx="6"/>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959C94E2-3FE9-AF42-A125-8671C1E7813F}" type="datetime1">
              <a:rPr lang="en-CA" altLang="en-US" smtClean="0"/>
              <a:t>2022-04-19</a:t>
            </a:fld>
            <a:endParaRPr lang="en-US" altLang="en-US"/>
          </a:p>
        </p:txBody>
      </p:sp>
      <p:sp>
        <p:nvSpPr>
          <p:cNvPr id="5" name="Footer Placeholder 4"/>
          <p:cNvSpPr>
            <a:spLocks noGrp="1"/>
          </p:cNvSpPr>
          <p:nvPr>
            <p:ph type="ftr" sz="quarter" idx="4"/>
          </p:nvPr>
        </p:nvSpPr>
        <p:spPr/>
        <p:txBody>
          <a:bodyPr/>
          <a:lstStyle/>
          <a:p>
            <a:r>
              <a:rPr lang="en-US" altLang="en-US"/>
              <a:t>Rev1.0  CST8265 - IT Security Basics  ©2007 Reg Dyer</a:t>
            </a:r>
          </a:p>
        </p:txBody>
      </p:sp>
      <p:sp>
        <p:nvSpPr>
          <p:cNvPr id="6" name="Slide Number Placeholder 5"/>
          <p:cNvSpPr>
            <a:spLocks noGrp="1"/>
          </p:cNvSpPr>
          <p:nvPr>
            <p:ph type="sldNum" sz="quarter" idx="5"/>
          </p:nvPr>
        </p:nvSpPr>
        <p:spPr/>
        <p:txBody>
          <a:bodyPr/>
          <a:lstStyle/>
          <a:p>
            <a:fld id="{7ACC5606-79A3-1542-92A4-E2B54894B11B}" type="slidenum">
              <a:rPr lang="en-US" altLang="en-US" smtClean="0"/>
              <a:t>184</a:t>
            </a:fld>
            <a:endParaRPr lang="en-US" altLang="en-US"/>
          </a:p>
        </p:txBody>
      </p:sp>
    </p:spTree>
    <p:extLst>
      <p:ext uri="{BB962C8B-B14F-4D97-AF65-F5344CB8AC3E}">
        <p14:creationId xmlns:p14="http://schemas.microsoft.com/office/powerpoint/2010/main" val="345553433"/>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0.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2.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4.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5.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6.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7.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8.xml" /></Relationships>
</file>

<file path=ppt/slideLayouts/_rels/slideLayout18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8.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1.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2.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3.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4.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5.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6.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7.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9.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0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9.xml" /></Relationships>
</file>

<file path=ppt/slideLayouts/_rels/slideLayout201.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2.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3.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5.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6.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7.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8.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0.xml" /></Relationships>
</file>

<file path=ppt/slideLayouts/_rels/slideLayout212.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3.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4.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5.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6.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7.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8.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9.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2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1.xml" /></Relationships>
</file>

<file path=ppt/slideLayouts/_rels/slideLayout223.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4.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5.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6.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7.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8.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9.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xml" /></Relationships>
</file>

<file path=ppt/slideLayouts/_rels/slideLayout230.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2.xml" /></Relationships>
</file>

<file path=ppt/slideLayouts/_rels/slideLayout234.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5.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6.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7.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8.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9.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xml" /></Relationships>
</file>

<file path=ppt/slideLayouts/_rels/slideLayout240.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1.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3.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3.xml" /></Relationships>
</file>

<file path=ppt/slideLayouts/_rels/slideLayout24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6.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7.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8.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9.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0.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1.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2.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3.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02C758B2-4F13-47E7-B557-2F298BF9CC4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920D063-5B35-4DBC-A3C6-ED9F1D4802FA}"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F321CEDF-6677-414E-B81B-5CD53EFC8FF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RDNew">
    <p:spTree>
      <p:nvGrpSpPr>
        <p:cNvPr id="1" name=""/>
        <p:cNvGrpSpPr/>
        <p:nvPr/>
      </p:nvGrpSpPr>
      <p:grpSpPr>
        <a:xfrm>
          <a:off x="0" y="0"/>
          <a: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pic>
        <p:nvPicPr>
          <p:cNvPr id="6" name="Picture 48" descr="duke_wave_shadow"/>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7667625" y="381000"/>
            <a:ext cx="1476375"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1295400" y="359898"/>
            <a:ext cx="6096000" cy="1472184"/>
          </a:xfrm>
        </p:spPr>
        <p:txBody>
          <a:bodyPr anchor="b"/>
          <a:lstStyle>
            <a:lvl1pPr algn="l">
              <a:defRPr sz="4000"/>
            </a:lvl1pPr>
          </a:lstStyle>
          <a:p>
            <a:r>
              <a:rPr lang="en-US"/>
              <a:t>Click to edit Master title style</a:t>
            </a:r>
          </a:p>
        </p:txBody>
      </p:sp>
      <p:sp>
        <p:nvSpPr>
          <p:cNvPr id="22" name="Subtitle 21"/>
          <p:cNvSpPr>
            <a:spLocks noGrp="1"/>
          </p:cNvSpPr>
          <p:nvPr>
            <p:ph type="subTitle" idx="1"/>
          </p:nvPr>
        </p:nvSpPr>
        <p:spPr>
          <a:xfrm>
            <a:off x="1295400" y="1850064"/>
            <a:ext cx="754380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19"/>
          <p:cNvSpPr>
            <a:spLocks noGrp="1"/>
          </p:cNvSpPr>
          <p:nvPr>
            <p:ph type="ftr" sz="quarter" idx="11"/>
          </p:nvPr>
        </p:nvSpPr>
        <p:spPr/>
        <p:txBody>
          <a:bodyPr/>
          <a:lstStyle>
            <a:lvl1pPr>
              <a:defRPr/>
            </a:lvl1pPr>
          </a:lstStyle>
          <a:p>
            <a:pPr>
              <a:defRPr/>
            </a:pPr>
            <a:endParaRPr lang="en-US"/>
          </a:p>
        </p:txBody>
      </p:sp>
      <p:sp>
        <p:nvSpPr>
          <p:cNvPr id="9" name="Slide Number Placeholder 9"/>
          <p:cNvSpPr>
            <a:spLocks noGrp="1"/>
          </p:cNvSpPr>
          <p:nvPr>
            <p:ph type="sldNum" sz="quarter" idx="12"/>
          </p:nvPr>
        </p:nvSpPr>
        <p:spPr/>
        <p:txBody>
          <a:bodyPr/>
          <a:lstStyle>
            <a:lvl1pPr>
              <a:defRPr/>
            </a:lvl1pPr>
          </a:lstStyle>
          <a:p>
            <a:fld id="{C4C42582-02B8-C849-BDEE-2F6EE2FB96B9}" type="slidenum">
              <a:rPr lang="en-US"/>
              <a:t>‹#›</a:t>
            </a:fld>
            <a:endParaRPr lang="en-US"/>
          </a:p>
        </p:txBody>
      </p:sp>
    </p:spTree>
    <p:extLst>
      <p:ext uri="{BB962C8B-B14F-4D97-AF65-F5344CB8AC3E}">
        <p14:creationId xmlns:p14="http://schemas.microsoft.com/office/powerpoint/2010/main" val="1495851236"/>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pic>
        <p:nvPicPr>
          <p:cNvPr id="4" name="Picture 48" descr="duke_wave_shadow"/>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435608" y="274638"/>
            <a:ext cx="6565392"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6BFA988-9EA0-6049-A3EA-B6C652B385C4}" type="slidenum">
              <a:rPr lang="en-US"/>
              <a:t>‹#›</a:t>
            </a:fld>
            <a:endParaRPr lang="en-US"/>
          </a:p>
        </p:txBody>
      </p:sp>
    </p:spTree>
    <p:extLst>
      <p:ext uri="{BB962C8B-B14F-4D97-AF65-F5344CB8AC3E}">
        <p14:creationId xmlns:p14="http://schemas.microsoft.com/office/powerpoint/2010/main" val="3697978182"/>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Rectangle 4"/>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ct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fld id="{F7A31C48-78C5-0044-8789-5F13B6BC6AF6}" type="slidenum">
              <a:rPr lang="en-US"/>
              <a:t>‹#›</a:t>
            </a:fld>
            <a:endParaRPr lang="en-US"/>
          </a:p>
        </p:txBody>
      </p:sp>
    </p:spTree>
    <p:extLst>
      <p:ext uri="{BB962C8B-B14F-4D97-AF65-F5344CB8AC3E}">
        <p14:creationId xmlns:p14="http://schemas.microsoft.com/office/powerpoint/2010/main" val="1539666400"/>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4" name="Line 40">
            <a:extLst>
              <a:ext uri="{FF2B5EF4-FFF2-40B4-BE49-F238E27FC236}">
                <a16:creationId xmlns:a16="http://schemas.microsoft.com/office/drawing/2014/main" id="{9846706E-6F29-BC4B-9A40-39CDAD2AE0CB}"/>
              </a:ext>
            </a:extLst>
          </p:cNvPr>
          <p:cNvSpPr>
            <a:spLocks noChangeShapeType="1"/>
          </p:cNvSpPr>
          <p:nvPr/>
        </p:nvSpPr>
        <p:spPr bwMode="auto">
          <a:xfrm>
            <a:off x="250825" y="2133600"/>
            <a:ext cx="85693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endParaRPr lang="en-US"/>
          </a:p>
        </p:txBody>
      </p:sp>
      <p:pic>
        <p:nvPicPr>
          <p:cNvPr id="5" name="Picture 48" descr="duke_wave_shadow">
            <a:extLst>
              <a:ext uri="{FF2B5EF4-FFF2-40B4-BE49-F238E27FC236}">
                <a16:creationId xmlns:a16="http://schemas.microsoft.com/office/drawing/2014/main" id="{7FA50A53-9706-774D-965F-F8EE22657496}"/>
              </a:ext>
            </a:extLst>
          </p:cNvPr>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667625" y="620713"/>
            <a:ext cx="14763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79" name="Rectangle 3"/>
          <p:cNvSpPr>
            <a:spLocks noGrp="1" noChangeArrowheads="1"/>
          </p:cNvSpPr>
          <p:nvPr>
            <p:ph type="ctrTitle"/>
          </p:nvPr>
        </p:nvSpPr>
        <p:spPr>
          <a:xfrm>
            <a:off x="315913" y="466725"/>
            <a:ext cx="7208837" cy="1449388"/>
          </a:xfrm>
        </p:spPr>
        <p:txBody>
          <a:bodyPr/>
          <a:lstStyle>
            <a:lvl1pPr algn="r">
              <a:defRPr sz="4400"/>
            </a:lvl1pPr>
          </a:lstStyle>
          <a:p>
            <a:r>
              <a:rPr lang="en-US" altLang="en-US"/>
              <a:t>Click to edit Master title style</a:t>
            </a:r>
          </a:p>
        </p:txBody>
      </p:sp>
      <p:sp>
        <p:nvSpPr>
          <p:cNvPr id="306180" name="Rectangle 4"/>
          <p:cNvSpPr>
            <a:spLocks noGrp="1" noChangeArrowheads="1"/>
          </p:cNvSpPr>
          <p:nvPr>
            <p:ph type="subTitle" idx="1"/>
          </p:nvPr>
        </p:nvSpPr>
        <p:spPr>
          <a:xfrm>
            <a:off x="323850" y="2349500"/>
            <a:ext cx="8424863" cy="3671888"/>
          </a:xfrm>
        </p:spPr>
        <p:txBody>
          <a:bodyPr/>
          <a:lstStyle>
            <a:lvl1pPr marL="0" indent="0" algn="r">
              <a:buFont typeface="Wingdings" pitchFamily="2" charset="2"/>
              <a:buNone/>
              <a:defRPr sz="2200"/>
            </a:lvl1pPr>
          </a:lstStyle>
          <a:p>
            <a:r>
              <a:rPr lang="en-US" altLang="en-US"/>
              <a:t>Click to edit Master subtitle style</a:t>
            </a:r>
          </a:p>
        </p:txBody>
      </p:sp>
      <p:sp>
        <p:nvSpPr>
          <p:cNvPr id="6" name="Date Placeholder 5">
            <a:extLst>
              <a:ext uri="{FF2B5EF4-FFF2-40B4-BE49-F238E27FC236}">
                <a16:creationId xmlns:a16="http://schemas.microsoft.com/office/drawing/2014/main" id="{15FD3D7C-FFA3-334D-A55F-3C8582FDC33C}"/>
              </a:ext>
            </a:extLst>
          </p:cNvPr>
          <p:cNvSpPr>
            <a:spLocks noGrp="1" noChangeArrowheads="1"/>
          </p:cNvSpPr>
          <p:nvPr>
            <p:ph type="dt" sz="half" idx="10"/>
          </p:nvPr>
        </p:nvSpPr>
        <p:spPr/>
        <p:txBody>
          <a:bodyPr/>
          <a:lstStyle>
            <a:lvl1pPr>
              <a:defRPr/>
            </a:lvl1pPr>
          </a:lstStyle>
          <a:p>
            <a:fld id="{50486F32-4BD5-6D4B-A669-F58FB7C2DC71}" type="datetime1">
              <a:rPr lang="en-CA" altLang="en-US"/>
              <a:t>2022-03-16</a:t>
            </a:fld>
            <a:endParaRPr lang="en-US" altLang="en-US"/>
          </a:p>
        </p:txBody>
      </p:sp>
      <p:sp>
        <p:nvSpPr>
          <p:cNvPr id="8" name="Slide Number Placeholder 7">
            <a:extLst>
              <a:ext uri="{FF2B5EF4-FFF2-40B4-BE49-F238E27FC236}">
                <a16:creationId xmlns:a16="http://schemas.microsoft.com/office/drawing/2014/main" id="{6F044D97-8238-DA4B-BD18-7105118D5A95}"/>
              </a:ext>
            </a:extLst>
          </p:cNvPr>
          <p:cNvSpPr>
            <a:spLocks noGrp="1" noChangeArrowheads="1"/>
          </p:cNvSpPr>
          <p:nvPr>
            <p:ph type="sldNum" sz="quarter" idx="12"/>
          </p:nvPr>
        </p:nvSpPr>
        <p:spPr/>
        <p:txBody>
          <a:bodyPr/>
          <a:lstStyle>
            <a:lvl1pPr>
              <a:defRPr/>
            </a:lvl1pPr>
          </a:lstStyle>
          <a:p>
            <a:fld id="{22E1974C-8C46-6144-8764-3D76859166E0}" type="slidenum">
              <a:rPr lang="en-US" altLang="en-US"/>
              <a:t>‹#›</a:t>
            </a:fld>
            <a:endParaRPr lang="en-US" altLang="en-US"/>
          </a:p>
        </p:txBody>
      </p:sp>
    </p:spTree>
    <p:extLst>
      <p:ext uri="{BB962C8B-B14F-4D97-AF65-F5344CB8AC3E}">
        <p14:creationId xmlns:p14="http://schemas.microsoft.com/office/powerpoint/2010/main" val="1482919553"/>
      </p:ext>
    </p:extLst>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45151F-D672-4444-B8D7-B55BA1EC2ABD}"/>
              </a:ext>
            </a:extLst>
          </p:cNvPr>
          <p:cNvSpPr>
            <a:spLocks noGrp="1" noChangeArrowheads="1"/>
          </p:cNvSpPr>
          <p:nvPr>
            <p:ph type="dt" sz="half" idx="10"/>
          </p:nvPr>
        </p:nvSpPr>
        <p:spPr/>
        <p:txBody>
          <a:bodyPr/>
          <a:lstStyle>
            <a:lvl1pPr>
              <a:defRPr/>
            </a:lvl1pPr>
          </a:lstStyle>
          <a:p>
            <a:fld id="{34C311C9-6621-E446-BB9E-F4D1E9DEED22}" type="datetime1">
              <a:rPr lang="en-CA" altLang="en-US"/>
              <a:t>2022-03-16</a:t>
            </a:fld>
            <a:endParaRPr lang="en-US" altLang="en-US"/>
          </a:p>
        </p:txBody>
      </p:sp>
      <p:sp>
        <p:nvSpPr>
          <p:cNvPr id="6" name="Rectangle 7">
            <a:extLst>
              <a:ext uri="{FF2B5EF4-FFF2-40B4-BE49-F238E27FC236}">
                <a16:creationId xmlns:a16="http://schemas.microsoft.com/office/drawing/2014/main" id="{2516ACC4-B0F6-6C41-B872-6BE5521C8C6E}"/>
              </a:ext>
            </a:extLst>
          </p:cNvPr>
          <p:cNvSpPr>
            <a:spLocks noGrp="1" noChangeArrowheads="1"/>
          </p:cNvSpPr>
          <p:nvPr>
            <p:ph type="sldNum" sz="quarter" idx="12"/>
          </p:nvPr>
        </p:nvSpPr>
        <p:spPr/>
        <p:txBody>
          <a:bodyPr/>
          <a:lstStyle>
            <a:lvl1pPr>
              <a:defRPr/>
            </a:lvl1pPr>
          </a:lstStyle>
          <a:p>
            <a:fld id="{05B6615A-C4AF-FD40-96E4-845CAFB92F0E}" type="slidenum">
              <a:rPr lang="en-US" altLang="en-US"/>
              <a:t>‹#›</a:t>
            </a:fld>
            <a:endParaRPr lang="en-US" altLang="en-US"/>
          </a:p>
        </p:txBody>
      </p:sp>
    </p:spTree>
    <p:extLst>
      <p:ext uri="{BB962C8B-B14F-4D97-AF65-F5344CB8AC3E}">
        <p14:creationId xmlns:p14="http://schemas.microsoft.com/office/powerpoint/2010/main" val="1616154478"/>
      </p:ext>
    </p:extLst>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3A3C8747-EB87-EB4D-A345-F889C7AA5C3C}"/>
              </a:ext>
            </a:extLst>
          </p:cNvPr>
          <p:cNvSpPr>
            <a:spLocks noGrp="1" noChangeArrowheads="1"/>
          </p:cNvSpPr>
          <p:nvPr>
            <p:ph type="dt" sz="half" idx="10"/>
          </p:nvPr>
        </p:nvSpPr>
        <p:spPr/>
        <p:txBody>
          <a:bodyPr/>
          <a:lstStyle>
            <a:lvl1pPr>
              <a:defRPr/>
            </a:lvl1pPr>
          </a:lstStyle>
          <a:p>
            <a:fld id="{D86BE90C-E3DB-5D4E-AC62-91B95274B4BA}" type="datetime1">
              <a:rPr lang="en-CA" altLang="en-US"/>
              <a:t>2022-03-16</a:t>
            </a:fld>
            <a:endParaRPr lang="en-US" altLang="en-US"/>
          </a:p>
        </p:txBody>
      </p:sp>
      <p:sp>
        <p:nvSpPr>
          <p:cNvPr id="6" name="Rectangle 7">
            <a:extLst>
              <a:ext uri="{FF2B5EF4-FFF2-40B4-BE49-F238E27FC236}">
                <a16:creationId xmlns:a16="http://schemas.microsoft.com/office/drawing/2014/main" id="{7C599F53-257D-B344-BF2A-6DCA196C6392}"/>
              </a:ext>
            </a:extLst>
          </p:cNvPr>
          <p:cNvSpPr>
            <a:spLocks noGrp="1" noChangeArrowheads="1"/>
          </p:cNvSpPr>
          <p:nvPr>
            <p:ph type="sldNum" sz="quarter" idx="12"/>
          </p:nvPr>
        </p:nvSpPr>
        <p:spPr/>
        <p:txBody>
          <a:bodyPr/>
          <a:lstStyle>
            <a:lvl1pPr>
              <a:defRPr/>
            </a:lvl1pPr>
          </a:lstStyle>
          <a:p>
            <a:fld id="{C364D808-20B6-0B40-8AAA-F36063EED056}" type="slidenum">
              <a:rPr lang="en-US" altLang="en-US"/>
              <a:t>‹#›</a:t>
            </a:fld>
            <a:endParaRPr lang="en-US" altLang="en-US"/>
          </a:p>
        </p:txBody>
      </p:sp>
    </p:spTree>
    <p:extLst>
      <p:ext uri="{BB962C8B-B14F-4D97-AF65-F5344CB8AC3E}">
        <p14:creationId xmlns:p14="http://schemas.microsoft.com/office/powerpoint/2010/main" val="603641939"/>
      </p:ext>
    </p:extLst>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2B15BD88-F63E-1246-8CC9-E8EF5B8FDDC7}"/>
              </a:ext>
            </a:extLst>
          </p:cNvPr>
          <p:cNvSpPr>
            <a:spLocks noGrp="1" noChangeArrowheads="1"/>
          </p:cNvSpPr>
          <p:nvPr>
            <p:ph type="dt" sz="half" idx="10"/>
          </p:nvPr>
        </p:nvSpPr>
        <p:spPr/>
        <p:txBody>
          <a:bodyPr/>
          <a:lstStyle>
            <a:lvl1pPr>
              <a:defRPr/>
            </a:lvl1pPr>
          </a:lstStyle>
          <a:p>
            <a:fld id="{743ACCBF-4A18-914B-8860-295893B70E9F}" type="datetime1">
              <a:rPr lang="en-CA" altLang="en-US"/>
              <a:t>2022-03-16</a:t>
            </a:fld>
            <a:endParaRPr lang="en-US" altLang="en-US"/>
          </a:p>
        </p:txBody>
      </p:sp>
      <p:sp>
        <p:nvSpPr>
          <p:cNvPr id="7" name="Rectangle 7">
            <a:extLst>
              <a:ext uri="{FF2B5EF4-FFF2-40B4-BE49-F238E27FC236}">
                <a16:creationId xmlns:a16="http://schemas.microsoft.com/office/drawing/2014/main" id="{33036BCA-0F7A-034E-89AD-A2DCB0B4A8F7}"/>
              </a:ext>
            </a:extLst>
          </p:cNvPr>
          <p:cNvSpPr>
            <a:spLocks noGrp="1" noChangeArrowheads="1"/>
          </p:cNvSpPr>
          <p:nvPr>
            <p:ph type="sldNum" sz="quarter" idx="12"/>
          </p:nvPr>
        </p:nvSpPr>
        <p:spPr/>
        <p:txBody>
          <a:bodyPr/>
          <a:lstStyle>
            <a:lvl1pPr>
              <a:defRPr/>
            </a:lvl1pPr>
          </a:lstStyle>
          <a:p>
            <a:fld id="{12D36374-3E59-1B4E-A1F6-3FCE1E1C4D69}" type="slidenum">
              <a:rPr lang="en-US" altLang="en-US"/>
              <a:t>‹#›</a:t>
            </a:fld>
            <a:endParaRPr lang="en-US" altLang="en-US"/>
          </a:p>
        </p:txBody>
      </p:sp>
    </p:spTree>
    <p:extLst>
      <p:ext uri="{BB962C8B-B14F-4D97-AF65-F5344CB8AC3E}">
        <p14:creationId xmlns:p14="http://schemas.microsoft.com/office/powerpoint/2010/main" val="2111348569"/>
      </p:ext>
    </p:extLst>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2433146-7AF7-254F-A3CA-34A92D68E7A7}"/>
              </a:ext>
            </a:extLst>
          </p:cNvPr>
          <p:cNvSpPr>
            <a:spLocks noGrp="1" noChangeArrowheads="1"/>
          </p:cNvSpPr>
          <p:nvPr>
            <p:ph type="dt" sz="half" idx="10"/>
          </p:nvPr>
        </p:nvSpPr>
        <p:spPr/>
        <p:txBody>
          <a:bodyPr/>
          <a:lstStyle>
            <a:lvl1pPr>
              <a:defRPr/>
            </a:lvl1pPr>
          </a:lstStyle>
          <a:p>
            <a:fld id="{5AB5D1C6-5F6E-9044-A70D-98E52C3E0BBA}" type="datetime1">
              <a:rPr lang="en-CA" altLang="en-US"/>
              <a:t>2022-03-16</a:t>
            </a:fld>
            <a:endParaRPr lang="en-US" altLang="en-US"/>
          </a:p>
        </p:txBody>
      </p:sp>
      <p:sp>
        <p:nvSpPr>
          <p:cNvPr id="9" name="Rectangle 7">
            <a:extLst>
              <a:ext uri="{FF2B5EF4-FFF2-40B4-BE49-F238E27FC236}">
                <a16:creationId xmlns:a16="http://schemas.microsoft.com/office/drawing/2014/main" id="{004D7D12-F638-5F42-855B-3F5F9ACEAF6B}"/>
              </a:ext>
            </a:extLst>
          </p:cNvPr>
          <p:cNvSpPr>
            <a:spLocks noGrp="1" noChangeArrowheads="1"/>
          </p:cNvSpPr>
          <p:nvPr>
            <p:ph type="sldNum" sz="quarter" idx="12"/>
          </p:nvPr>
        </p:nvSpPr>
        <p:spPr/>
        <p:txBody>
          <a:bodyPr/>
          <a:lstStyle>
            <a:lvl1pPr>
              <a:defRPr/>
            </a:lvl1pPr>
          </a:lstStyle>
          <a:p>
            <a:fld id="{A3EC9F56-D0D0-C743-9A89-DC7005A6D3B2}" type="slidenum">
              <a:rPr lang="en-US" altLang="en-US"/>
              <a:t>‹#›</a:t>
            </a:fld>
            <a:endParaRPr lang="en-US" altLang="en-US"/>
          </a:p>
        </p:txBody>
      </p:sp>
    </p:spTree>
    <p:extLst>
      <p:ext uri="{BB962C8B-B14F-4D97-AF65-F5344CB8AC3E}">
        <p14:creationId xmlns:p14="http://schemas.microsoft.com/office/powerpoint/2010/main" val="3224114316"/>
      </p:ext>
    </p:extLst>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7BA063C0-86C2-C74D-BDCA-CBC931BC4BBE}"/>
              </a:ext>
            </a:extLst>
          </p:cNvPr>
          <p:cNvSpPr>
            <a:spLocks noGrp="1" noChangeArrowheads="1"/>
          </p:cNvSpPr>
          <p:nvPr>
            <p:ph type="dt" sz="half" idx="10"/>
          </p:nvPr>
        </p:nvSpPr>
        <p:spPr/>
        <p:txBody>
          <a:bodyPr/>
          <a:lstStyle>
            <a:lvl1pPr>
              <a:defRPr/>
            </a:lvl1pPr>
          </a:lstStyle>
          <a:p>
            <a:fld id="{792E96CB-BEB0-714C-BC68-ABC80AE7C534}" type="datetime1">
              <a:rPr lang="en-CA" altLang="en-US"/>
              <a:t>2022-03-16</a:t>
            </a:fld>
            <a:endParaRPr lang="en-US" altLang="en-US"/>
          </a:p>
        </p:txBody>
      </p:sp>
      <p:sp>
        <p:nvSpPr>
          <p:cNvPr id="5" name="Rectangle 7">
            <a:extLst>
              <a:ext uri="{FF2B5EF4-FFF2-40B4-BE49-F238E27FC236}">
                <a16:creationId xmlns:a16="http://schemas.microsoft.com/office/drawing/2014/main" id="{8583A1FA-24F6-F041-B744-B233376792B1}"/>
              </a:ext>
            </a:extLst>
          </p:cNvPr>
          <p:cNvSpPr>
            <a:spLocks noGrp="1" noChangeArrowheads="1"/>
          </p:cNvSpPr>
          <p:nvPr>
            <p:ph type="sldNum" sz="quarter" idx="12"/>
          </p:nvPr>
        </p:nvSpPr>
        <p:spPr/>
        <p:txBody>
          <a:bodyPr/>
          <a:lstStyle>
            <a:lvl1pPr>
              <a:defRPr/>
            </a:lvl1pPr>
          </a:lstStyle>
          <a:p>
            <a:fld id="{C8F61A8E-D706-1945-85AF-9E6074F61365}" type="slidenum">
              <a:rPr lang="en-US" altLang="en-US"/>
              <a:t>‹#›</a:t>
            </a:fld>
            <a:endParaRPr lang="en-US" altLang="en-US"/>
          </a:p>
        </p:txBody>
      </p:sp>
    </p:spTree>
    <p:extLst>
      <p:ext uri="{BB962C8B-B14F-4D97-AF65-F5344CB8AC3E}">
        <p14:creationId xmlns:p14="http://schemas.microsoft.com/office/powerpoint/2010/main" val="3911512460"/>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endParaRPr 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
        <p:nvSpPr>
          <p:cNvPr id="7" name="Slide Number Placeholder 21"/>
          <p:cNvSpPr>
            <a:spLocks noGrp="1"/>
          </p:cNvSpPr>
          <p:nvPr>
            <p:ph type="sldNum" sz="quarter" idx="12"/>
          </p:nvPr>
        </p:nvSpPr>
        <p:spPr/>
        <p:txBody>
          <a:bodyPr/>
          <a:lstStyle>
            <a:lvl1pPr>
              <a:defRPr/>
            </a:lvl1pPr>
          </a:lstStyle>
          <a:p>
            <a:fld id="{389D8ED0-88A4-2549-B35A-FBCE07619BAF}" type="slidenum">
              <a:rPr lang="en-US"/>
              <a:t>‹#›</a:t>
            </a:fld>
            <a:endParaRPr lang="en-US"/>
          </a:p>
        </p:txBody>
      </p:sp>
    </p:spTree>
    <p:extLst>
      <p:ext uri="{BB962C8B-B14F-4D97-AF65-F5344CB8AC3E}">
        <p14:creationId xmlns:p14="http://schemas.microsoft.com/office/powerpoint/2010/main" val="1861343479"/>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1AD7429E-84A6-C84D-B514-F8708ED9E0C4}"/>
              </a:ext>
            </a:extLst>
          </p:cNvPr>
          <p:cNvSpPr>
            <a:spLocks noGrp="1" noChangeArrowheads="1"/>
          </p:cNvSpPr>
          <p:nvPr>
            <p:ph type="dt" sz="half" idx="10"/>
          </p:nvPr>
        </p:nvSpPr>
        <p:spPr/>
        <p:txBody>
          <a:bodyPr/>
          <a:lstStyle>
            <a:lvl1pPr>
              <a:defRPr/>
            </a:lvl1pPr>
          </a:lstStyle>
          <a:p>
            <a:fld id="{775202F7-F67A-794F-863D-4412B10D4E08}" type="datetime1">
              <a:rPr lang="en-CA" altLang="en-US"/>
              <a:t>2022-03-16</a:t>
            </a:fld>
            <a:endParaRPr lang="en-US" altLang="en-US"/>
          </a:p>
        </p:txBody>
      </p:sp>
      <p:sp>
        <p:nvSpPr>
          <p:cNvPr id="4" name="Rectangle 7">
            <a:extLst>
              <a:ext uri="{FF2B5EF4-FFF2-40B4-BE49-F238E27FC236}">
                <a16:creationId xmlns:a16="http://schemas.microsoft.com/office/drawing/2014/main" id="{BC63C385-95CA-D245-BD5C-2F7BD50F1979}"/>
              </a:ext>
            </a:extLst>
          </p:cNvPr>
          <p:cNvSpPr>
            <a:spLocks noGrp="1" noChangeArrowheads="1"/>
          </p:cNvSpPr>
          <p:nvPr>
            <p:ph type="sldNum" sz="quarter" idx="12"/>
          </p:nvPr>
        </p:nvSpPr>
        <p:spPr/>
        <p:txBody>
          <a:bodyPr/>
          <a:lstStyle>
            <a:lvl1pPr>
              <a:defRPr/>
            </a:lvl1pPr>
          </a:lstStyle>
          <a:p>
            <a:fld id="{1482A5E6-32FC-CD41-B738-94223FED7B79}" type="slidenum">
              <a:rPr lang="en-US" altLang="en-US"/>
              <a:t>‹#›</a:t>
            </a:fld>
            <a:endParaRPr lang="en-US" altLang="en-US"/>
          </a:p>
        </p:txBody>
      </p:sp>
    </p:spTree>
    <p:extLst>
      <p:ext uri="{BB962C8B-B14F-4D97-AF65-F5344CB8AC3E}">
        <p14:creationId xmlns:p14="http://schemas.microsoft.com/office/powerpoint/2010/main" val="419521768"/>
      </p:ext>
    </p:extLst>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7A760A7-40F6-E94D-86F9-1BAD0E66B0E9}"/>
              </a:ext>
            </a:extLst>
          </p:cNvPr>
          <p:cNvSpPr>
            <a:spLocks noGrp="1" noChangeArrowheads="1"/>
          </p:cNvSpPr>
          <p:nvPr>
            <p:ph type="dt" sz="half" idx="10"/>
          </p:nvPr>
        </p:nvSpPr>
        <p:spPr/>
        <p:txBody>
          <a:bodyPr/>
          <a:lstStyle>
            <a:lvl1pPr>
              <a:defRPr/>
            </a:lvl1pPr>
          </a:lstStyle>
          <a:p>
            <a:fld id="{31790580-88FF-564B-B0DF-C456791C689A}" type="datetime1">
              <a:rPr lang="en-CA" altLang="en-US"/>
              <a:t>2022-03-16</a:t>
            </a:fld>
            <a:endParaRPr lang="en-US" altLang="en-US"/>
          </a:p>
        </p:txBody>
      </p:sp>
      <p:sp>
        <p:nvSpPr>
          <p:cNvPr id="7" name="Rectangle 7">
            <a:extLst>
              <a:ext uri="{FF2B5EF4-FFF2-40B4-BE49-F238E27FC236}">
                <a16:creationId xmlns:a16="http://schemas.microsoft.com/office/drawing/2014/main" id="{81D52D45-BC3F-D149-AEF3-4EE4DB4053CD}"/>
              </a:ext>
            </a:extLst>
          </p:cNvPr>
          <p:cNvSpPr>
            <a:spLocks noGrp="1" noChangeArrowheads="1"/>
          </p:cNvSpPr>
          <p:nvPr>
            <p:ph type="sldNum" sz="quarter" idx="12"/>
          </p:nvPr>
        </p:nvSpPr>
        <p:spPr/>
        <p:txBody>
          <a:bodyPr/>
          <a:lstStyle>
            <a:lvl1pPr>
              <a:defRPr/>
            </a:lvl1pPr>
          </a:lstStyle>
          <a:p>
            <a:fld id="{AAA4A32D-9F6C-9448-B13A-6966902D878D}" type="slidenum">
              <a:rPr lang="en-US" altLang="en-US"/>
              <a:t>‹#›</a:t>
            </a:fld>
            <a:endParaRPr lang="en-US" altLang="en-US"/>
          </a:p>
        </p:txBody>
      </p:sp>
    </p:spTree>
    <p:extLst>
      <p:ext uri="{BB962C8B-B14F-4D97-AF65-F5344CB8AC3E}">
        <p14:creationId xmlns:p14="http://schemas.microsoft.com/office/powerpoint/2010/main" val="1978217924"/>
      </p:ext>
    </p:extLst>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1097CE4-919B-5A4F-80F1-BD3A9DD0D61B}"/>
              </a:ext>
            </a:extLst>
          </p:cNvPr>
          <p:cNvSpPr>
            <a:spLocks noGrp="1" noChangeArrowheads="1"/>
          </p:cNvSpPr>
          <p:nvPr>
            <p:ph type="dt" sz="half" idx="10"/>
          </p:nvPr>
        </p:nvSpPr>
        <p:spPr/>
        <p:txBody>
          <a:bodyPr/>
          <a:lstStyle>
            <a:lvl1pPr>
              <a:defRPr/>
            </a:lvl1pPr>
          </a:lstStyle>
          <a:p>
            <a:fld id="{32EA5C8F-12AF-8A44-AEF2-E1D2B2717657}" type="datetime1">
              <a:rPr lang="en-CA" altLang="en-US"/>
              <a:t>2022-03-16</a:t>
            </a:fld>
            <a:endParaRPr lang="en-US" altLang="en-US"/>
          </a:p>
        </p:txBody>
      </p:sp>
      <p:sp>
        <p:nvSpPr>
          <p:cNvPr id="7" name="Rectangle 7">
            <a:extLst>
              <a:ext uri="{FF2B5EF4-FFF2-40B4-BE49-F238E27FC236}">
                <a16:creationId xmlns:a16="http://schemas.microsoft.com/office/drawing/2014/main" id="{6D1B1D94-DD9A-A64A-84D6-CBF83208A23A}"/>
              </a:ext>
            </a:extLst>
          </p:cNvPr>
          <p:cNvSpPr>
            <a:spLocks noGrp="1" noChangeArrowheads="1"/>
          </p:cNvSpPr>
          <p:nvPr>
            <p:ph type="sldNum" sz="quarter" idx="12"/>
          </p:nvPr>
        </p:nvSpPr>
        <p:spPr/>
        <p:txBody>
          <a:bodyPr/>
          <a:lstStyle>
            <a:lvl1pPr>
              <a:defRPr/>
            </a:lvl1pPr>
          </a:lstStyle>
          <a:p>
            <a:fld id="{1169D862-2040-9444-AD0D-98908A0FC045}" type="slidenum">
              <a:rPr lang="en-US" altLang="en-US"/>
              <a:t>‹#›</a:t>
            </a:fld>
            <a:endParaRPr lang="en-US" altLang="en-US"/>
          </a:p>
        </p:txBody>
      </p:sp>
    </p:spTree>
    <p:extLst>
      <p:ext uri="{BB962C8B-B14F-4D97-AF65-F5344CB8AC3E}">
        <p14:creationId xmlns:p14="http://schemas.microsoft.com/office/powerpoint/2010/main" val="3437195744"/>
      </p:ext>
    </p:extLst>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26E187-4962-ED49-B099-860C0810569A}"/>
              </a:ext>
            </a:extLst>
          </p:cNvPr>
          <p:cNvSpPr>
            <a:spLocks noGrp="1" noChangeArrowheads="1"/>
          </p:cNvSpPr>
          <p:nvPr>
            <p:ph type="dt" sz="half" idx="10"/>
          </p:nvPr>
        </p:nvSpPr>
        <p:spPr/>
        <p:txBody>
          <a:bodyPr/>
          <a:lstStyle>
            <a:lvl1pPr>
              <a:defRPr/>
            </a:lvl1pPr>
          </a:lstStyle>
          <a:p>
            <a:fld id="{DCAB34B5-6053-8942-AB7A-ED617D6D24DB}" type="datetime1">
              <a:rPr lang="en-CA" altLang="en-US"/>
              <a:t>2022-03-16</a:t>
            </a:fld>
            <a:endParaRPr lang="en-US" altLang="en-US"/>
          </a:p>
        </p:txBody>
      </p:sp>
      <p:sp>
        <p:nvSpPr>
          <p:cNvPr id="6" name="Rectangle 7">
            <a:extLst>
              <a:ext uri="{FF2B5EF4-FFF2-40B4-BE49-F238E27FC236}">
                <a16:creationId xmlns:a16="http://schemas.microsoft.com/office/drawing/2014/main" id="{E42CF754-7473-864C-A73C-D50ACAE55433}"/>
              </a:ext>
            </a:extLst>
          </p:cNvPr>
          <p:cNvSpPr>
            <a:spLocks noGrp="1" noChangeArrowheads="1"/>
          </p:cNvSpPr>
          <p:nvPr>
            <p:ph type="sldNum" sz="quarter" idx="12"/>
          </p:nvPr>
        </p:nvSpPr>
        <p:spPr/>
        <p:txBody>
          <a:bodyPr/>
          <a:lstStyle>
            <a:lvl1pPr>
              <a:defRPr/>
            </a:lvl1pPr>
          </a:lstStyle>
          <a:p>
            <a:fld id="{0FB03638-ADB6-B94D-A902-593F2AC572FF}" type="slidenum">
              <a:rPr lang="en-US" altLang="en-US"/>
              <a:t>‹#›</a:t>
            </a:fld>
            <a:endParaRPr lang="en-US" altLang="en-US"/>
          </a:p>
        </p:txBody>
      </p:sp>
    </p:spTree>
    <p:extLst>
      <p:ext uri="{BB962C8B-B14F-4D97-AF65-F5344CB8AC3E}">
        <p14:creationId xmlns:p14="http://schemas.microsoft.com/office/powerpoint/2010/main" val="495952070"/>
      </p:ext>
    </p:extLst>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115888"/>
            <a:ext cx="2057400" cy="601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5888"/>
            <a:ext cx="6019800" cy="601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083D0E4B-A629-404D-A8AE-65F791A7FBFD}"/>
              </a:ext>
            </a:extLst>
          </p:cNvPr>
          <p:cNvSpPr>
            <a:spLocks noGrp="1" noChangeArrowheads="1"/>
          </p:cNvSpPr>
          <p:nvPr>
            <p:ph type="dt" sz="half" idx="10"/>
          </p:nvPr>
        </p:nvSpPr>
        <p:spPr/>
        <p:txBody>
          <a:bodyPr/>
          <a:lstStyle>
            <a:lvl1pPr>
              <a:defRPr/>
            </a:lvl1pPr>
          </a:lstStyle>
          <a:p>
            <a:fld id="{6ED822C4-78A2-C34B-9C16-7F035D555C6E}" type="datetime1">
              <a:rPr lang="en-CA" altLang="en-US"/>
              <a:t>2022-03-16</a:t>
            </a:fld>
            <a:endParaRPr lang="en-US" altLang="en-US"/>
          </a:p>
        </p:txBody>
      </p:sp>
      <p:sp>
        <p:nvSpPr>
          <p:cNvPr id="6" name="Rectangle 7">
            <a:extLst>
              <a:ext uri="{FF2B5EF4-FFF2-40B4-BE49-F238E27FC236}">
                <a16:creationId xmlns:a16="http://schemas.microsoft.com/office/drawing/2014/main" id="{6BE3D439-0002-924D-8F28-4E11AF2CA129}"/>
              </a:ext>
            </a:extLst>
          </p:cNvPr>
          <p:cNvSpPr>
            <a:spLocks noGrp="1" noChangeArrowheads="1"/>
          </p:cNvSpPr>
          <p:nvPr>
            <p:ph type="sldNum" sz="quarter" idx="12"/>
          </p:nvPr>
        </p:nvSpPr>
        <p:spPr/>
        <p:txBody>
          <a:bodyPr/>
          <a:lstStyle>
            <a:lvl1pPr>
              <a:defRPr/>
            </a:lvl1pPr>
          </a:lstStyle>
          <a:p>
            <a:fld id="{D5065A5D-701A-DE47-935A-FEFD90615B7E}" type="slidenum">
              <a:rPr lang="en-US" altLang="en-US"/>
              <a:t>‹#›</a:t>
            </a:fld>
            <a:endParaRPr lang="en-US" altLang="en-US"/>
          </a:p>
        </p:txBody>
      </p:sp>
    </p:spTree>
    <p:extLst>
      <p:ext uri="{BB962C8B-B14F-4D97-AF65-F5344CB8AC3E}">
        <p14:creationId xmlns:p14="http://schemas.microsoft.com/office/powerpoint/2010/main" val="1782049024"/>
      </p:ext>
    </p:extLst>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4" name="Line 40">
            <a:extLst>
              <a:ext uri="{FF2B5EF4-FFF2-40B4-BE49-F238E27FC236}">
                <a16:creationId xmlns:a16="http://schemas.microsoft.com/office/drawing/2014/main" id="{9846706E-6F29-BC4B-9A40-39CDAD2AE0CB}"/>
              </a:ext>
            </a:extLst>
          </p:cNvPr>
          <p:cNvSpPr>
            <a:spLocks noChangeShapeType="1"/>
          </p:cNvSpPr>
          <p:nvPr/>
        </p:nvSpPr>
        <p:spPr bwMode="auto">
          <a:xfrm>
            <a:off x="250825" y="2133600"/>
            <a:ext cx="85693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endParaRPr lang="en-US"/>
          </a:p>
        </p:txBody>
      </p:sp>
      <p:pic>
        <p:nvPicPr>
          <p:cNvPr id="5" name="Picture 48" descr="duke_wave_shadow">
            <a:extLst>
              <a:ext uri="{FF2B5EF4-FFF2-40B4-BE49-F238E27FC236}">
                <a16:creationId xmlns:a16="http://schemas.microsoft.com/office/drawing/2014/main" id="{7FA50A53-9706-774D-965F-F8EE22657496}"/>
              </a:ext>
            </a:extLst>
          </p:cNvPr>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667625" y="620713"/>
            <a:ext cx="14763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79" name="Rectangle 3"/>
          <p:cNvSpPr>
            <a:spLocks noGrp="1" noChangeArrowheads="1"/>
          </p:cNvSpPr>
          <p:nvPr>
            <p:ph type="ctrTitle"/>
          </p:nvPr>
        </p:nvSpPr>
        <p:spPr>
          <a:xfrm>
            <a:off x="315913" y="466725"/>
            <a:ext cx="7208837" cy="1449388"/>
          </a:xfrm>
        </p:spPr>
        <p:txBody>
          <a:bodyPr/>
          <a:lstStyle>
            <a:lvl1pPr algn="r">
              <a:defRPr sz="4400"/>
            </a:lvl1pPr>
          </a:lstStyle>
          <a:p>
            <a:r>
              <a:rPr lang="en-US" altLang="en-US"/>
              <a:t>Click to edit Master title style</a:t>
            </a:r>
          </a:p>
        </p:txBody>
      </p:sp>
      <p:sp>
        <p:nvSpPr>
          <p:cNvPr id="306180" name="Rectangle 4"/>
          <p:cNvSpPr>
            <a:spLocks noGrp="1" noChangeArrowheads="1"/>
          </p:cNvSpPr>
          <p:nvPr>
            <p:ph type="subTitle" idx="1"/>
          </p:nvPr>
        </p:nvSpPr>
        <p:spPr>
          <a:xfrm>
            <a:off x="323850" y="2349500"/>
            <a:ext cx="8424863" cy="3671888"/>
          </a:xfrm>
        </p:spPr>
        <p:txBody>
          <a:bodyPr/>
          <a:lstStyle>
            <a:lvl1pPr marL="0" indent="0" algn="r">
              <a:buFont typeface="Wingdings" pitchFamily="2" charset="2"/>
              <a:buNone/>
              <a:defRPr sz="2200"/>
            </a:lvl1pPr>
          </a:lstStyle>
          <a:p>
            <a:r>
              <a:rPr lang="en-US" altLang="en-US"/>
              <a:t>Click to edit Master subtitle style</a:t>
            </a:r>
          </a:p>
        </p:txBody>
      </p:sp>
      <p:sp>
        <p:nvSpPr>
          <p:cNvPr id="6" name="Date Placeholder 5">
            <a:extLst>
              <a:ext uri="{FF2B5EF4-FFF2-40B4-BE49-F238E27FC236}">
                <a16:creationId xmlns:a16="http://schemas.microsoft.com/office/drawing/2014/main" id="{15FD3D7C-FFA3-334D-A55F-3C8582FDC33C}"/>
              </a:ext>
            </a:extLst>
          </p:cNvPr>
          <p:cNvSpPr>
            <a:spLocks noGrp="1" noChangeArrowheads="1"/>
          </p:cNvSpPr>
          <p:nvPr>
            <p:ph type="dt" sz="half" idx="10"/>
          </p:nvPr>
        </p:nvSpPr>
        <p:spPr/>
        <p:txBody>
          <a:bodyPr/>
          <a:lstStyle>
            <a:lvl1pPr>
              <a:defRPr/>
            </a:lvl1pPr>
          </a:lstStyle>
          <a:p>
            <a:fld id="{50486F32-4BD5-6D4B-A669-F58FB7C2DC71}" type="datetime1">
              <a:rPr lang="en-CA" altLang="en-US"/>
              <a:t>2022-03-16</a:t>
            </a:fld>
            <a:endParaRPr lang="en-US" altLang="en-US"/>
          </a:p>
        </p:txBody>
      </p:sp>
      <p:sp>
        <p:nvSpPr>
          <p:cNvPr id="8" name="Slide Number Placeholder 7">
            <a:extLst>
              <a:ext uri="{FF2B5EF4-FFF2-40B4-BE49-F238E27FC236}">
                <a16:creationId xmlns:a16="http://schemas.microsoft.com/office/drawing/2014/main" id="{6F044D97-8238-DA4B-BD18-7105118D5A95}"/>
              </a:ext>
            </a:extLst>
          </p:cNvPr>
          <p:cNvSpPr>
            <a:spLocks noGrp="1" noChangeArrowheads="1"/>
          </p:cNvSpPr>
          <p:nvPr>
            <p:ph type="sldNum" sz="quarter" idx="12"/>
          </p:nvPr>
        </p:nvSpPr>
        <p:spPr/>
        <p:txBody>
          <a:bodyPr/>
          <a:lstStyle>
            <a:lvl1pPr>
              <a:defRPr/>
            </a:lvl1pPr>
          </a:lstStyle>
          <a:p>
            <a:fld id="{22E1974C-8C46-6144-8764-3D76859166E0}" type="slidenum">
              <a:rPr lang="en-US" altLang="en-US"/>
              <a:t>‹#›</a:t>
            </a:fld>
            <a:endParaRPr lang="en-US" altLang="en-US"/>
          </a:p>
        </p:txBody>
      </p:sp>
    </p:spTree>
    <p:extLst>
      <p:ext uri="{BB962C8B-B14F-4D97-AF65-F5344CB8AC3E}">
        <p14:creationId xmlns:p14="http://schemas.microsoft.com/office/powerpoint/2010/main" val="1482919553"/>
      </p:ext>
    </p:extLst>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45151F-D672-4444-B8D7-B55BA1EC2ABD}"/>
              </a:ext>
            </a:extLst>
          </p:cNvPr>
          <p:cNvSpPr>
            <a:spLocks noGrp="1" noChangeArrowheads="1"/>
          </p:cNvSpPr>
          <p:nvPr>
            <p:ph type="dt" sz="half" idx="10"/>
          </p:nvPr>
        </p:nvSpPr>
        <p:spPr/>
        <p:txBody>
          <a:bodyPr/>
          <a:lstStyle>
            <a:lvl1pPr>
              <a:defRPr/>
            </a:lvl1pPr>
          </a:lstStyle>
          <a:p>
            <a:fld id="{34C311C9-6621-E446-BB9E-F4D1E9DEED22}" type="datetime1">
              <a:rPr lang="en-CA" altLang="en-US"/>
              <a:t>2022-03-16</a:t>
            </a:fld>
            <a:endParaRPr lang="en-US" altLang="en-US"/>
          </a:p>
        </p:txBody>
      </p:sp>
      <p:sp>
        <p:nvSpPr>
          <p:cNvPr id="6" name="Rectangle 7">
            <a:extLst>
              <a:ext uri="{FF2B5EF4-FFF2-40B4-BE49-F238E27FC236}">
                <a16:creationId xmlns:a16="http://schemas.microsoft.com/office/drawing/2014/main" id="{2516ACC4-B0F6-6C41-B872-6BE5521C8C6E}"/>
              </a:ext>
            </a:extLst>
          </p:cNvPr>
          <p:cNvSpPr>
            <a:spLocks noGrp="1" noChangeArrowheads="1"/>
          </p:cNvSpPr>
          <p:nvPr>
            <p:ph type="sldNum" sz="quarter" idx="12"/>
          </p:nvPr>
        </p:nvSpPr>
        <p:spPr/>
        <p:txBody>
          <a:bodyPr/>
          <a:lstStyle>
            <a:lvl1pPr>
              <a:defRPr/>
            </a:lvl1pPr>
          </a:lstStyle>
          <a:p>
            <a:fld id="{05B6615A-C4AF-FD40-96E4-845CAFB92F0E}" type="slidenum">
              <a:rPr lang="en-US" altLang="en-US"/>
              <a:t>‹#›</a:t>
            </a:fld>
            <a:endParaRPr lang="en-US" altLang="en-US"/>
          </a:p>
        </p:txBody>
      </p:sp>
    </p:spTree>
    <p:extLst>
      <p:ext uri="{BB962C8B-B14F-4D97-AF65-F5344CB8AC3E}">
        <p14:creationId xmlns:p14="http://schemas.microsoft.com/office/powerpoint/2010/main" val="1616154478"/>
      </p:ext>
    </p:extLst>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3A3C8747-EB87-EB4D-A345-F889C7AA5C3C}"/>
              </a:ext>
            </a:extLst>
          </p:cNvPr>
          <p:cNvSpPr>
            <a:spLocks noGrp="1" noChangeArrowheads="1"/>
          </p:cNvSpPr>
          <p:nvPr>
            <p:ph type="dt" sz="half" idx="10"/>
          </p:nvPr>
        </p:nvSpPr>
        <p:spPr/>
        <p:txBody>
          <a:bodyPr/>
          <a:lstStyle>
            <a:lvl1pPr>
              <a:defRPr/>
            </a:lvl1pPr>
          </a:lstStyle>
          <a:p>
            <a:fld id="{D86BE90C-E3DB-5D4E-AC62-91B95274B4BA}" type="datetime1">
              <a:rPr lang="en-CA" altLang="en-US"/>
              <a:t>2022-03-16</a:t>
            </a:fld>
            <a:endParaRPr lang="en-US" altLang="en-US"/>
          </a:p>
        </p:txBody>
      </p:sp>
      <p:sp>
        <p:nvSpPr>
          <p:cNvPr id="6" name="Rectangle 7">
            <a:extLst>
              <a:ext uri="{FF2B5EF4-FFF2-40B4-BE49-F238E27FC236}">
                <a16:creationId xmlns:a16="http://schemas.microsoft.com/office/drawing/2014/main" id="{7C599F53-257D-B344-BF2A-6DCA196C6392}"/>
              </a:ext>
            </a:extLst>
          </p:cNvPr>
          <p:cNvSpPr>
            <a:spLocks noGrp="1" noChangeArrowheads="1"/>
          </p:cNvSpPr>
          <p:nvPr>
            <p:ph type="sldNum" sz="quarter" idx="12"/>
          </p:nvPr>
        </p:nvSpPr>
        <p:spPr/>
        <p:txBody>
          <a:bodyPr/>
          <a:lstStyle>
            <a:lvl1pPr>
              <a:defRPr/>
            </a:lvl1pPr>
          </a:lstStyle>
          <a:p>
            <a:fld id="{C364D808-20B6-0B40-8AAA-F36063EED056}" type="slidenum">
              <a:rPr lang="en-US" altLang="en-US"/>
              <a:t>‹#›</a:t>
            </a:fld>
            <a:endParaRPr lang="en-US" altLang="en-US"/>
          </a:p>
        </p:txBody>
      </p:sp>
    </p:spTree>
    <p:extLst>
      <p:ext uri="{BB962C8B-B14F-4D97-AF65-F5344CB8AC3E}">
        <p14:creationId xmlns:p14="http://schemas.microsoft.com/office/powerpoint/2010/main" val="603641939"/>
      </p:ext>
    </p:extLst>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2B15BD88-F63E-1246-8CC9-E8EF5B8FDDC7}"/>
              </a:ext>
            </a:extLst>
          </p:cNvPr>
          <p:cNvSpPr>
            <a:spLocks noGrp="1" noChangeArrowheads="1"/>
          </p:cNvSpPr>
          <p:nvPr>
            <p:ph type="dt" sz="half" idx="10"/>
          </p:nvPr>
        </p:nvSpPr>
        <p:spPr/>
        <p:txBody>
          <a:bodyPr/>
          <a:lstStyle>
            <a:lvl1pPr>
              <a:defRPr/>
            </a:lvl1pPr>
          </a:lstStyle>
          <a:p>
            <a:fld id="{743ACCBF-4A18-914B-8860-295893B70E9F}" type="datetime1">
              <a:rPr lang="en-CA" altLang="en-US"/>
              <a:t>2022-03-16</a:t>
            </a:fld>
            <a:endParaRPr lang="en-US" altLang="en-US"/>
          </a:p>
        </p:txBody>
      </p:sp>
      <p:sp>
        <p:nvSpPr>
          <p:cNvPr id="7" name="Rectangle 7">
            <a:extLst>
              <a:ext uri="{FF2B5EF4-FFF2-40B4-BE49-F238E27FC236}">
                <a16:creationId xmlns:a16="http://schemas.microsoft.com/office/drawing/2014/main" id="{33036BCA-0F7A-034E-89AD-A2DCB0B4A8F7}"/>
              </a:ext>
            </a:extLst>
          </p:cNvPr>
          <p:cNvSpPr>
            <a:spLocks noGrp="1" noChangeArrowheads="1"/>
          </p:cNvSpPr>
          <p:nvPr>
            <p:ph type="sldNum" sz="quarter" idx="12"/>
          </p:nvPr>
        </p:nvSpPr>
        <p:spPr/>
        <p:txBody>
          <a:bodyPr/>
          <a:lstStyle>
            <a:lvl1pPr>
              <a:defRPr/>
            </a:lvl1pPr>
          </a:lstStyle>
          <a:p>
            <a:fld id="{12D36374-3E59-1B4E-A1F6-3FCE1E1C4D69}" type="slidenum">
              <a:rPr lang="en-US" altLang="en-US"/>
              <a:t>‹#›</a:t>
            </a:fld>
            <a:endParaRPr lang="en-US" altLang="en-US"/>
          </a:p>
        </p:txBody>
      </p:sp>
    </p:spTree>
    <p:extLst>
      <p:ext uri="{BB962C8B-B14F-4D97-AF65-F5344CB8AC3E}">
        <p14:creationId xmlns:p14="http://schemas.microsoft.com/office/powerpoint/2010/main" val="2111348569"/>
      </p:ext>
    </p:extLst>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2433146-7AF7-254F-A3CA-34A92D68E7A7}"/>
              </a:ext>
            </a:extLst>
          </p:cNvPr>
          <p:cNvSpPr>
            <a:spLocks noGrp="1" noChangeArrowheads="1"/>
          </p:cNvSpPr>
          <p:nvPr>
            <p:ph type="dt" sz="half" idx="10"/>
          </p:nvPr>
        </p:nvSpPr>
        <p:spPr/>
        <p:txBody>
          <a:bodyPr/>
          <a:lstStyle>
            <a:lvl1pPr>
              <a:defRPr/>
            </a:lvl1pPr>
          </a:lstStyle>
          <a:p>
            <a:fld id="{5AB5D1C6-5F6E-9044-A70D-98E52C3E0BBA}" type="datetime1">
              <a:rPr lang="en-CA" altLang="en-US"/>
              <a:t>2022-03-16</a:t>
            </a:fld>
            <a:endParaRPr lang="en-US" altLang="en-US"/>
          </a:p>
        </p:txBody>
      </p:sp>
      <p:sp>
        <p:nvSpPr>
          <p:cNvPr id="9" name="Rectangle 7">
            <a:extLst>
              <a:ext uri="{FF2B5EF4-FFF2-40B4-BE49-F238E27FC236}">
                <a16:creationId xmlns:a16="http://schemas.microsoft.com/office/drawing/2014/main" id="{004D7D12-F638-5F42-855B-3F5F9ACEAF6B}"/>
              </a:ext>
            </a:extLst>
          </p:cNvPr>
          <p:cNvSpPr>
            <a:spLocks noGrp="1" noChangeArrowheads="1"/>
          </p:cNvSpPr>
          <p:nvPr>
            <p:ph type="sldNum" sz="quarter" idx="12"/>
          </p:nvPr>
        </p:nvSpPr>
        <p:spPr/>
        <p:txBody>
          <a:bodyPr/>
          <a:lstStyle>
            <a:lvl1pPr>
              <a:defRPr/>
            </a:lvl1pPr>
          </a:lstStyle>
          <a:p>
            <a:fld id="{A3EC9F56-D0D0-C743-9A89-DC7005A6D3B2}" type="slidenum">
              <a:rPr lang="en-US" altLang="en-US"/>
              <a:t>‹#›</a:t>
            </a:fld>
            <a:endParaRPr lang="en-US" altLang="en-US"/>
          </a:p>
        </p:txBody>
      </p:sp>
    </p:spTree>
    <p:extLst>
      <p:ext uri="{BB962C8B-B14F-4D97-AF65-F5344CB8AC3E}">
        <p14:creationId xmlns:p14="http://schemas.microsoft.com/office/powerpoint/2010/main" val="3224114316"/>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lstStyle>
          <a:p>
            <a:r>
              <a:rPr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1D862F07-DCBD-0846-BE6A-279F2AE8411B}" type="slidenum">
              <a:rPr lang="en-US"/>
              <a:t>‹#›</a:t>
            </a:fld>
            <a:endParaRPr lang="en-US"/>
          </a:p>
        </p:txBody>
      </p:sp>
    </p:spTree>
    <p:extLst>
      <p:ext uri="{BB962C8B-B14F-4D97-AF65-F5344CB8AC3E}">
        <p14:creationId xmlns:p14="http://schemas.microsoft.com/office/powerpoint/2010/main" val="2160942227"/>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7BA063C0-86C2-C74D-BDCA-CBC931BC4BBE}"/>
              </a:ext>
            </a:extLst>
          </p:cNvPr>
          <p:cNvSpPr>
            <a:spLocks noGrp="1" noChangeArrowheads="1"/>
          </p:cNvSpPr>
          <p:nvPr>
            <p:ph type="dt" sz="half" idx="10"/>
          </p:nvPr>
        </p:nvSpPr>
        <p:spPr/>
        <p:txBody>
          <a:bodyPr/>
          <a:lstStyle>
            <a:lvl1pPr>
              <a:defRPr/>
            </a:lvl1pPr>
          </a:lstStyle>
          <a:p>
            <a:fld id="{792E96CB-BEB0-714C-BC68-ABC80AE7C534}" type="datetime1">
              <a:rPr lang="en-CA" altLang="en-US"/>
              <a:t>2022-03-16</a:t>
            </a:fld>
            <a:endParaRPr lang="en-US" altLang="en-US"/>
          </a:p>
        </p:txBody>
      </p:sp>
      <p:sp>
        <p:nvSpPr>
          <p:cNvPr id="5" name="Rectangle 7">
            <a:extLst>
              <a:ext uri="{FF2B5EF4-FFF2-40B4-BE49-F238E27FC236}">
                <a16:creationId xmlns:a16="http://schemas.microsoft.com/office/drawing/2014/main" id="{8583A1FA-24F6-F041-B744-B233376792B1}"/>
              </a:ext>
            </a:extLst>
          </p:cNvPr>
          <p:cNvSpPr>
            <a:spLocks noGrp="1" noChangeArrowheads="1"/>
          </p:cNvSpPr>
          <p:nvPr>
            <p:ph type="sldNum" sz="quarter" idx="12"/>
          </p:nvPr>
        </p:nvSpPr>
        <p:spPr/>
        <p:txBody>
          <a:bodyPr/>
          <a:lstStyle>
            <a:lvl1pPr>
              <a:defRPr/>
            </a:lvl1pPr>
          </a:lstStyle>
          <a:p>
            <a:fld id="{C8F61A8E-D706-1945-85AF-9E6074F61365}" type="slidenum">
              <a:rPr lang="en-US" altLang="en-US"/>
              <a:t>‹#›</a:t>
            </a:fld>
            <a:endParaRPr lang="en-US" altLang="en-US"/>
          </a:p>
        </p:txBody>
      </p:sp>
    </p:spTree>
    <p:extLst>
      <p:ext uri="{BB962C8B-B14F-4D97-AF65-F5344CB8AC3E}">
        <p14:creationId xmlns:p14="http://schemas.microsoft.com/office/powerpoint/2010/main" val="3911512460"/>
      </p:ext>
    </p:extLst>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1AD7429E-84A6-C84D-B514-F8708ED9E0C4}"/>
              </a:ext>
            </a:extLst>
          </p:cNvPr>
          <p:cNvSpPr>
            <a:spLocks noGrp="1" noChangeArrowheads="1"/>
          </p:cNvSpPr>
          <p:nvPr>
            <p:ph type="dt" sz="half" idx="10"/>
          </p:nvPr>
        </p:nvSpPr>
        <p:spPr/>
        <p:txBody>
          <a:bodyPr/>
          <a:lstStyle>
            <a:lvl1pPr>
              <a:defRPr/>
            </a:lvl1pPr>
          </a:lstStyle>
          <a:p>
            <a:fld id="{775202F7-F67A-794F-863D-4412B10D4E08}" type="datetime1">
              <a:rPr lang="en-CA" altLang="en-US"/>
              <a:t>2022-03-16</a:t>
            </a:fld>
            <a:endParaRPr lang="en-US" altLang="en-US"/>
          </a:p>
        </p:txBody>
      </p:sp>
      <p:sp>
        <p:nvSpPr>
          <p:cNvPr id="4" name="Rectangle 7">
            <a:extLst>
              <a:ext uri="{FF2B5EF4-FFF2-40B4-BE49-F238E27FC236}">
                <a16:creationId xmlns:a16="http://schemas.microsoft.com/office/drawing/2014/main" id="{BC63C385-95CA-D245-BD5C-2F7BD50F1979}"/>
              </a:ext>
            </a:extLst>
          </p:cNvPr>
          <p:cNvSpPr>
            <a:spLocks noGrp="1" noChangeArrowheads="1"/>
          </p:cNvSpPr>
          <p:nvPr>
            <p:ph type="sldNum" sz="quarter" idx="12"/>
          </p:nvPr>
        </p:nvSpPr>
        <p:spPr/>
        <p:txBody>
          <a:bodyPr/>
          <a:lstStyle>
            <a:lvl1pPr>
              <a:defRPr/>
            </a:lvl1pPr>
          </a:lstStyle>
          <a:p>
            <a:fld id="{1482A5E6-32FC-CD41-B738-94223FED7B79}" type="slidenum">
              <a:rPr lang="en-US" altLang="en-US"/>
              <a:t>‹#›</a:t>
            </a:fld>
            <a:endParaRPr lang="en-US" altLang="en-US"/>
          </a:p>
        </p:txBody>
      </p:sp>
    </p:spTree>
    <p:extLst>
      <p:ext uri="{BB962C8B-B14F-4D97-AF65-F5344CB8AC3E}">
        <p14:creationId xmlns:p14="http://schemas.microsoft.com/office/powerpoint/2010/main" val="419521768"/>
      </p:ext>
    </p:extLst>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7A760A7-40F6-E94D-86F9-1BAD0E66B0E9}"/>
              </a:ext>
            </a:extLst>
          </p:cNvPr>
          <p:cNvSpPr>
            <a:spLocks noGrp="1" noChangeArrowheads="1"/>
          </p:cNvSpPr>
          <p:nvPr>
            <p:ph type="dt" sz="half" idx="10"/>
          </p:nvPr>
        </p:nvSpPr>
        <p:spPr/>
        <p:txBody>
          <a:bodyPr/>
          <a:lstStyle>
            <a:lvl1pPr>
              <a:defRPr/>
            </a:lvl1pPr>
          </a:lstStyle>
          <a:p>
            <a:fld id="{31790580-88FF-564B-B0DF-C456791C689A}" type="datetime1">
              <a:rPr lang="en-CA" altLang="en-US"/>
              <a:t>2022-03-16</a:t>
            </a:fld>
            <a:endParaRPr lang="en-US" altLang="en-US"/>
          </a:p>
        </p:txBody>
      </p:sp>
      <p:sp>
        <p:nvSpPr>
          <p:cNvPr id="7" name="Rectangle 7">
            <a:extLst>
              <a:ext uri="{FF2B5EF4-FFF2-40B4-BE49-F238E27FC236}">
                <a16:creationId xmlns:a16="http://schemas.microsoft.com/office/drawing/2014/main" id="{81D52D45-BC3F-D149-AEF3-4EE4DB4053CD}"/>
              </a:ext>
            </a:extLst>
          </p:cNvPr>
          <p:cNvSpPr>
            <a:spLocks noGrp="1" noChangeArrowheads="1"/>
          </p:cNvSpPr>
          <p:nvPr>
            <p:ph type="sldNum" sz="quarter" idx="12"/>
          </p:nvPr>
        </p:nvSpPr>
        <p:spPr/>
        <p:txBody>
          <a:bodyPr/>
          <a:lstStyle>
            <a:lvl1pPr>
              <a:defRPr/>
            </a:lvl1pPr>
          </a:lstStyle>
          <a:p>
            <a:fld id="{AAA4A32D-9F6C-9448-B13A-6966902D878D}" type="slidenum">
              <a:rPr lang="en-US" altLang="en-US"/>
              <a:t>‹#›</a:t>
            </a:fld>
            <a:endParaRPr lang="en-US" altLang="en-US"/>
          </a:p>
        </p:txBody>
      </p:sp>
    </p:spTree>
    <p:extLst>
      <p:ext uri="{BB962C8B-B14F-4D97-AF65-F5344CB8AC3E}">
        <p14:creationId xmlns:p14="http://schemas.microsoft.com/office/powerpoint/2010/main" val="1978217924"/>
      </p:ext>
    </p:extLst>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1097CE4-919B-5A4F-80F1-BD3A9DD0D61B}"/>
              </a:ext>
            </a:extLst>
          </p:cNvPr>
          <p:cNvSpPr>
            <a:spLocks noGrp="1" noChangeArrowheads="1"/>
          </p:cNvSpPr>
          <p:nvPr>
            <p:ph type="dt" sz="half" idx="10"/>
          </p:nvPr>
        </p:nvSpPr>
        <p:spPr/>
        <p:txBody>
          <a:bodyPr/>
          <a:lstStyle>
            <a:lvl1pPr>
              <a:defRPr/>
            </a:lvl1pPr>
          </a:lstStyle>
          <a:p>
            <a:fld id="{32EA5C8F-12AF-8A44-AEF2-E1D2B2717657}" type="datetime1">
              <a:rPr lang="en-CA" altLang="en-US"/>
              <a:t>2022-03-16</a:t>
            </a:fld>
            <a:endParaRPr lang="en-US" altLang="en-US"/>
          </a:p>
        </p:txBody>
      </p:sp>
      <p:sp>
        <p:nvSpPr>
          <p:cNvPr id="7" name="Rectangle 7">
            <a:extLst>
              <a:ext uri="{FF2B5EF4-FFF2-40B4-BE49-F238E27FC236}">
                <a16:creationId xmlns:a16="http://schemas.microsoft.com/office/drawing/2014/main" id="{6D1B1D94-DD9A-A64A-84D6-CBF83208A23A}"/>
              </a:ext>
            </a:extLst>
          </p:cNvPr>
          <p:cNvSpPr>
            <a:spLocks noGrp="1" noChangeArrowheads="1"/>
          </p:cNvSpPr>
          <p:nvPr>
            <p:ph type="sldNum" sz="quarter" idx="12"/>
          </p:nvPr>
        </p:nvSpPr>
        <p:spPr/>
        <p:txBody>
          <a:bodyPr/>
          <a:lstStyle>
            <a:lvl1pPr>
              <a:defRPr/>
            </a:lvl1pPr>
          </a:lstStyle>
          <a:p>
            <a:fld id="{1169D862-2040-9444-AD0D-98908A0FC045}" type="slidenum">
              <a:rPr lang="en-US" altLang="en-US"/>
              <a:t>‹#›</a:t>
            </a:fld>
            <a:endParaRPr lang="en-US" altLang="en-US"/>
          </a:p>
        </p:txBody>
      </p:sp>
    </p:spTree>
    <p:extLst>
      <p:ext uri="{BB962C8B-B14F-4D97-AF65-F5344CB8AC3E}">
        <p14:creationId xmlns:p14="http://schemas.microsoft.com/office/powerpoint/2010/main" val="3437195744"/>
      </p:ext>
    </p:extLst>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26E187-4962-ED49-B099-860C0810569A}"/>
              </a:ext>
            </a:extLst>
          </p:cNvPr>
          <p:cNvSpPr>
            <a:spLocks noGrp="1" noChangeArrowheads="1"/>
          </p:cNvSpPr>
          <p:nvPr>
            <p:ph type="dt" sz="half" idx="10"/>
          </p:nvPr>
        </p:nvSpPr>
        <p:spPr/>
        <p:txBody>
          <a:bodyPr/>
          <a:lstStyle>
            <a:lvl1pPr>
              <a:defRPr/>
            </a:lvl1pPr>
          </a:lstStyle>
          <a:p>
            <a:fld id="{DCAB34B5-6053-8942-AB7A-ED617D6D24DB}" type="datetime1">
              <a:rPr lang="en-CA" altLang="en-US"/>
              <a:t>2022-03-16</a:t>
            </a:fld>
            <a:endParaRPr lang="en-US" altLang="en-US"/>
          </a:p>
        </p:txBody>
      </p:sp>
      <p:sp>
        <p:nvSpPr>
          <p:cNvPr id="6" name="Rectangle 7">
            <a:extLst>
              <a:ext uri="{FF2B5EF4-FFF2-40B4-BE49-F238E27FC236}">
                <a16:creationId xmlns:a16="http://schemas.microsoft.com/office/drawing/2014/main" id="{E42CF754-7473-864C-A73C-D50ACAE55433}"/>
              </a:ext>
            </a:extLst>
          </p:cNvPr>
          <p:cNvSpPr>
            <a:spLocks noGrp="1" noChangeArrowheads="1"/>
          </p:cNvSpPr>
          <p:nvPr>
            <p:ph type="sldNum" sz="quarter" idx="12"/>
          </p:nvPr>
        </p:nvSpPr>
        <p:spPr/>
        <p:txBody>
          <a:bodyPr/>
          <a:lstStyle>
            <a:lvl1pPr>
              <a:defRPr/>
            </a:lvl1pPr>
          </a:lstStyle>
          <a:p>
            <a:fld id="{0FB03638-ADB6-B94D-A902-593F2AC572FF}" type="slidenum">
              <a:rPr lang="en-US" altLang="en-US"/>
              <a:t>‹#›</a:t>
            </a:fld>
            <a:endParaRPr lang="en-US" altLang="en-US"/>
          </a:p>
        </p:txBody>
      </p:sp>
    </p:spTree>
    <p:extLst>
      <p:ext uri="{BB962C8B-B14F-4D97-AF65-F5344CB8AC3E}">
        <p14:creationId xmlns:p14="http://schemas.microsoft.com/office/powerpoint/2010/main" val="495952070"/>
      </p:ext>
    </p:extLst>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115888"/>
            <a:ext cx="2057400" cy="601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5888"/>
            <a:ext cx="6019800" cy="601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083D0E4B-A629-404D-A8AE-65F791A7FBFD}"/>
              </a:ext>
            </a:extLst>
          </p:cNvPr>
          <p:cNvSpPr>
            <a:spLocks noGrp="1" noChangeArrowheads="1"/>
          </p:cNvSpPr>
          <p:nvPr>
            <p:ph type="dt" sz="half" idx="10"/>
          </p:nvPr>
        </p:nvSpPr>
        <p:spPr/>
        <p:txBody>
          <a:bodyPr/>
          <a:lstStyle>
            <a:lvl1pPr>
              <a:defRPr/>
            </a:lvl1pPr>
          </a:lstStyle>
          <a:p>
            <a:fld id="{6ED822C4-78A2-C34B-9C16-7F035D555C6E}" type="datetime1">
              <a:rPr lang="en-CA" altLang="en-US"/>
              <a:t>2022-03-16</a:t>
            </a:fld>
            <a:endParaRPr lang="en-US" altLang="en-US"/>
          </a:p>
        </p:txBody>
      </p:sp>
      <p:sp>
        <p:nvSpPr>
          <p:cNvPr id="6" name="Rectangle 7">
            <a:extLst>
              <a:ext uri="{FF2B5EF4-FFF2-40B4-BE49-F238E27FC236}">
                <a16:creationId xmlns:a16="http://schemas.microsoft.com/office/drawing/2014/main" id="{6BE3D439-0002-924D-8F28-4E11AF2CA129}"/>
              </a:ext>
            </a:extLst>
          </p:cNvPr>
          <p:cNvSpPr>
            <a:spLocks noGrp="1" noChangeArrowheads="1"/>
          </p:cNvSpPr>
          <p:nvPr>
            <p:ph type="sldNum" sz="quarter" idx="12"/>
          </p:nvPr>
        </p:nvSpPr>
        <p:spPr/>
        <p:txBody>
          <a:bodyPr/>
          <a:lstStyle>
            <a:lvl1pPr>
              <a:defRPr/>
            </a:lvl1pPr>
          </a:lstStyle>
          <a:p>
            <a:fld id="{D5065A5D-701A-DE47-935A-FEFD90615B7E}" type="slidenum">
              <a:rPr lang="en-US" altLang="en-US"/>
              <a:t>‹#›</a:t>
            </a:fld>
            <a:endParaRPr lang="en-US" altLang="en-US"/>
          </a:p>
        </p:txBody>
      </p:sp>
    </p:spTree>
    <p:extLst>
      <p:ext uri="{BB962C8B-B14F-4D97-AF65-F5344CB8AC3E}">
        <p14:creationId xmlns:p14="http://schemas.microsoft.com/office/powerpoint/2010/main" val="1782049024"/>
      </p:ext>
    </p:extLst>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4" name="Line 40">
            <a:extLst>
              <a:ext uri="{FF2B5EF4-FFF2-40B4-BE49-F238E27FC236}">
                <a16:creationId xmlns:a16="http://schemas.microsoft.com/office/drawing/2014/main" id="{9846706E-6F29-BC4B-9A40-39CDAD2AE0CB}"/>
              </a:ext>
            </a:extLst>
          </p:cNvPr>
          <p:cNvSpPr>
            <a:spLocks noChangeShapeType="1"/>
          </p:cNvSpPr>
          <p:nvPr/>
        </p:nvSpPr>
        <p:spPr bwMode="auto">
          <a:xfrm>
            <a:off x="250825" y="2133600"/>
            <a:ext cx="85693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endParaRPr lang="en-US"/>
          </a:p>
        </p:txBody>
      </p:sp>
      <p:pic>
        <p:nvPicPr>
          <p:cNvPr id="5" name="Picture 48" descr="duke_wave_shadow">
            <a:extLst>
              <a:ext uri="{FF2B5EF4-FFF2-40B4-BE49-F238E27FC236}">
                <a16:creationId xmlns:a16="http://schemas.microsoft.com/office/drawing/2014/main" id="{7FA50A53-9706-774D-965F-F8EE22657496}"/>
              </a:ext>
            </a:extLst>
          </p:cNvPr>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667625" y="620713"/>
            <a:ext cx="14763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79" name="Rectangle 3"/>
          <p:cNvSpPr>
            <a:spLocks noGrp="1" noChangeArrowheads="1"/>
          </p:cNvSpPr>
          <p:nvPr>
            <p:ph type="ctrTitle"/>
          </p:nvPr>
        </p:nvSpPr>
        <p:spPr>
          <a:xfrm>
            <a:off x="315913" y="466725"/>
            <a:ext cx="7208837" cy="1449388"/>
          </a:xfrm>
        </p:spPr>
        <p:txBody>
          <a:bodyPr/>
          <a:lstStyle>
            <a:lvl1pPr algn="r">
              <a:defRPr sz="4400"/>
            </a:lvl1pPr>
          </a:lstStyle>
          <a:p>
            <a:r>
              <a:rPr lang="en-US" altLang="en-US"/>
              <a:t>Click to edit Master title style</a:t>
            </a:r>
          </a:p>
        </p:txBody>
      </p:sp>
      <p:sp>
        <p:nvSpPr>
          <p:cNvPr id="306180" name="Rectangle 4"/>
          <p:cNvSpPr>
            <a:spLocks noGrp="1" noChangeArrowheads="1"/>
          </p:cNvSpPr>
          <p:nvPr>
            <p:ph type="subTitle" idx="1"/>
          </p:nvPr>
        </p:nvSpPr>
        <p:spPr>
          <a:xfrm>
            <a:off x="323850" y="2349500"/>
            <a:ext cx="8424863" cy="3671888"/>
          </a:xfrm>
        </p:spPr>
        <p:txBody>
          <a:bodyPr/>
          <a:lstStyle>
            <a:lvl1pPr marL="0" indent="0" algn="r">
              <a:buFont typeface="Wingdings" pitchFamily="2" charset="2"/>
              <a:buNone/>
              <a:defRPr sz="2200"/>
            </a:lvl1pPr>
          </a:lstStyle>
          <a:p>
            <a:r>
              <a:rPr lang="en-US" altLang="en-US"/>
              <a:t>Click to edit Master subtitle style</a:t>
            </a:r>
          </a:p>
        </p:txBody>
      </p:sp>
      <p:sp>
        <p:nvSpPr>
          <p:cNvPr id="6" name="Date Placeholder 5">
            <a:extLst>
              <a:ext uri="{FF2B5EF4-FFF2-40B4-BE49-F238E27FC236}">
                <a16:creationId xmlns:a16="http://schemas.microsoft.com/office/drawing/2014/main" id="{15FD3D7C-FFA3-334D-A55F-3C8582FDC33C}"/>
              </a:ext>
            </a:extLst>
          </p:cNvPr>
          <p:cNvSpPr>
            <a:spLocks noGrp="1" noChangeArrowheads="1"/>
          </p:cNvSpPr>
          <p:nvPr>
            <p:ph type="dt" sz="half" idx="10"/>
          </p:nvPr>
        </p:nvSpPr>
        <p:spPr/>
        <p:txBody>
          <a:bodyPr/>
          <a:lstStyle>
            <a:lvl1pPr>
              <a:defRPr/>
            </a:lvl1pPr>
          </a:lstStyle>
          <a:p>
            <a:fld id="{50486F32-4BD5-6D4B-A669-F58FB7C2DC71}" type="datetime1">
              <a:rPr lang="en-CA" altLang="en-US"/>
              <a:t>2021-03-18</a:t>
            </a:fld>
            <a:endParaRPr lang="en-US" altLang="en-US"/>
          </a:p>
        </p:txBody>
      </p:sp>
      <p:sp>
        <p:nvSpPr>
          <p:cNvPr id="8" name="Slide Number Placeholder 7">
            <a:extLst>
              <a:ext uri="{FF2B5EF4-FFF2-40B4-BE49-F238E27FC236}">
                <a16:creationId xmlns:a16="http://schemas.microsoft.com/office/drawing/2014/main" id="{6F044D97-8238-DA4B-BD18-7105118D5A95}"/>
              </a:ext>
            </a:extLst>
          </p:cNvPr>
          <p:cNvSpPr>
            <a:spLocks noGrp="1" noChangeArrowheads="1"/>
          </p:cNvSpPr>
          <p:nvPr>
            <p:ph type="sldNum" sz="quarter" idx="12"/>
          </p:nvPr>
        </p:nvSpPr>
        <p:spPr/>
        <p:txBody>
          <a:bodyPr/>
          <a:lstStyle>
            <a:lvl1pPr>
              <a:defRPr/>
            </a:lvl1pPr>
          </a:lstStyle>
          <a:p>
            <a:fld id="{22E1974C-8C46-6144-8764-3D76859166E0}" type="slidenum">
              <a:rPr lang="en-US" altLang="en-US"/>
              <a:t>‹#›</a:t>
            </a:fld>
            <a:endParaRPr lang="en-US" altLang="en-US"/>
          </a:p>
        </p:txBody>
      </p:sp>
    </p:spTree>
    <p:extLst>
      <p:ext uri="{BB962C8B-B14F-4D97-AF65-F5344CB8AC3E}">
        <p14:creationId xmlns:p14="http://schemas.microsoft.com/office/powerpoint/2010/main" val="1482919553"/>
      </p:ext>
    </p:extLst>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45151F-D672-4444-B8D7-B55BA1EC2ABD}"/>
              </a:ext>
            </a:extLst>
          </p:cNvPr>
          <p:cNvSpPr>
            <a:spLocks noGrp="1" noChangeArrowheads="1"/>
          </p:cNvSpPr>
          <p:nvPr>
            <p:ph type="dt" sz="half" idx="10"/>
          </p:nvPr>
        </p:nvSpPr>
        <p:spPr/>
        <p:txBody>
          <a:bodyPr/>
          <a:lstStyle>
            <a:lvl1pPr>
              <a:defRPr/>
            </a:lvl1pPr>
          </a:lstStyle>
          <a:p>
            <a:fld id="{34C311C9-6621-E446-BB9E-F4D1E9DEED22}" type="datetime1">
              <a:rPr lang="en-CA" altLang="en-US"/>
              <a:t>2021-03-18</a:t>
            </a:fld>
            <a:endParaRPr lang="en-US" altLang="en-US"/>
          </a:p>
        </p:txBody>
      </p:sp>
      <p:sp>
        <p:nvSpPr>
          <p:cNvPr id="6" name="Rectangle 7">
            <a:extLst>
              <a:ext uri="{FF2B5EF4-FFF2-40B4-BE49-F238E27FC236}">
                <a16:creationId xmlns:a16="http://schemas.microsoft.com/office/drawing/2014/main" id="{2516ACC4-B0F6-6C41-B872-6BE5521C8C6E}"/>
              </a:ext>
            </a:extLst>
          </p:cNvPr>
          <p:cNvSpPr>
            <a:spLocks noGrp="1" noChangeArrowheads="1"/>
          </p:cNvSpPr>
          <p:nvPr>
            <p:ph type="sldNum" sz="quarter" idx="12"/>
          </p:nvPr>
        </p:nvSpPr>
        <p:spPr/>
        <p:txBody>
          <a:bodyPr/>
          <a:lstStyle>
            <a:lvl1pPr>
              <a:defRPr/>
            </a:lvl1pPr>
          </a:lstStyle>
          <a:p>
            <a:fld id="{05B6615A-C4AF-FD40-96E4-845CAFB92F0E}" type="slidenum">
              <a:rPr lang="en-US" altLang="en-US"/>
              <a:t>‹#›</a:t>
            </a:fld>
            <a:endParaRPr lang="en-US" altLang="en-US"/>
          </a:p>
        </p:txBody>
      </p:sp>
    </p:spTree>
    <p:extLst>
      <p:ext uri="{BB962C8B-B14F-4D97-AF65-F5344CB8AC3E}">
        <p14:creationId xmlns:p14="http://schemas.microsoft.com/office/powerpoint/2010/main" val="1616154478"/>
      </p:ext>
    </p:extLst>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3A3C8747-EB87-EB4D-A345-F889C7AA5C3C}"/>
              </a:ext>
            </a:extLst>
          </p:cNvPr>
          <p:cNvSpPr>
            <a:spLocks noGrp="1" noChangeArrowheads="1"/>
          </p:cNvSpPr>
          <p:nvPr>
            <p:ph type="dt" sz="half" idx="10"/>
          </p:nvPr>
        </p:nvSpPr>
        <p:spPr/>
        <p:txBody>
          <a:bodyPr/>
          <a:lstStyle>
            <a:lvl1pPr>
              <a:defRPr/>
            </a:lvl1pPr>
          </a:lstStyle>
          <a:p>
            <a:fld id="{D86BE90C-E3DB-5D4E-AC62-91B95274B4BA}" type="datetime1">
              <a:rPr lang="en-CA" altLang="en-US"/>
              <a:t>2021-03-18</a:t>
            </a:fld>
            <a:endParaRPr lang="en-US" altLang="en-US"/>
          </a:p>
        </p:txBody>
      </p:sp>
      <p:sp>
        <p:nvSpPr>
          <p:cNvPr id="6" name="Rectangle 7">
            <a:extLst>
              <a:ext uri="{FF2B5EF4-FFF2-40B4-BE49-F238E27FC236}">
                <a16:creationId xmlns:a16="http://schemas.microsoft.com/office/drawing/2014/main" id="{7C599F53-257D-B344-BF2A-6DCA196C6392}"/>
              </a:ext>
            </a:extLst>
          </p:cNvPr>
          <p:cNvSpPr>
            <a:spLocks noGrp="1" noChangeArrowheads="1"/>
          </p:cNvSpPr>
          <p:nvPr>
            <p:ph type="sldNum" sz="quarter" idx="12"/>
          </p:nvPr>
        </p:nvSpPr>
        <p:spPr/>
        <p:txBody>
          <a:bodyPr/>
          <a:lstStyle>
            <a:lvl1pPr>
              <a:defRPr/>
            </a:lvl1pPr>
          </a:lstStyle>
          <a:p>
            <a:fld id="{C364D808-20B6-0B40-8AAA-F36063EED056}" type="slidenum">
              <a:rPr lang="en-US" altLang="en-US"/>
              <a:t>‹#›</a:t>
            </a:fld>
            <a:endParaRPr lang="en-US" altLang="en-US"/>
          </a:p>
        </p:txBody>
      </p:sp>
    </p:spTree>
    <p:extLst>
      <p:ext uri="{BB962C8B-B14F-4D97-AF65-F5344CB8AC3E}">
        <p14:creationId xmlns:p14="http://schemas.microsoft.com/office/powerpoint/2010/main" val="603641939"/>
      </p:ext>
    </p:extLst>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2B15BD88-F63E-1246-8CC9-E8EF5B8FDDC7}"/>
              </a:ext>
            </a:extLst>
          </p:cNvPr>
          <p:cNvSpPr>
            <a:spLocks noGrp="1" noChangeArrowheads="1"/>
          </p:cNvSpPr>
          <p:nvPr>
            <p:ph type="dt" sz="half" idx="10"/>
          </p:nvPr>
        </p:nvSpPr>
        <p:spPr/>
        <p:txBody>
          <a:bodyPr/>
          <a:lstStyle>
            <a:lvl1pPr>
              <a:defRPr/>
            </a:lvl1pPr>
          </a:lstStyle>
          <a:p>
            <a:fld id="{743ACCBF-4A18-914B-8860-295893B70E9F}" type="datetime1">
              <a:rPr lang="en-CA" altLang="en-US"/>
              <a:t>2021-03-18</a:t>
            </a:fld>
            <a:endParaRPr lang="en-US" altLang="en-US"/>
          </a:p>
        </p:txBody>
      </p:sp>
      <p:sp>
        <p:nvSpPr>
          <p:cNvPr id="7" name="Rectangle 7">
            <a:extLst>
              <a:ext uri="{FF2B5EF4-FFF2-40B4-BE49-F238E27FC236}">
                <a16:creationId xmlns:a16="http://schemas.microsoft.com/office/drawing/2014/main" id="{33036BCA-0F7A-034E-89AD-A2DCB0B4A8F7}"/>
              </a:ext>
            </a:extLst>
          </p:cNvPr>
          <p:cNvSpPr>
            <a:spLocks noGrp="1" noChangeArrowheads="1"/>
          </p:cNvSpPr>
          <p:nvPr>
            <p:ph type="sldNum" sz="quarter" idx="12"/>
          </p:nvPr>
        </p:nvSpPr>
        <p:spPr/>
        <p:txBody>
          <a:bodyPr/>
          <a:lstStyle>
            <a:lvl1pPr>
              <a:defRPr/>
            </a:lvl1pPr>
          </a:lstStyle>
          <a:p>
            <a:fld id="{12D36374-3E59-1B4E-A1F6-3FCE1E1C4D69}" type="slidenum">
              <a:rPr lang="en-US" altLang="en-US"/>
              <a:t>‹#›</a:t>
            </a:fld>
            <a:endParaRPr lang="en-US" altLang="en-US"/>
          </a:p>
        </p:txBody>
      </p:sp>
    </p:spTree>
    <p:extLst>
      <p:ext uri="{BB962C8B-B14F-4D97-AF65-F5344CB8AC3E}">
        <p14:creationId xmlns:p14="http://schemas.microsoft.com/office/powerpoint/2010/main" val="2111348569"/>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endParaRPr lang="en-US"/>
          </a:p>
        </p:txBody>
      </p:sp>
      <p:sp>
        <p:nvSpPr>
          <p:cNvPr id="4" name="Footer Placeholder 9"/>
          <p:cNvSpPr>
            <a:spLocks noGrp="1"/>
          </p:cNvSpPr>
          <p:nvPr>
            <p:ph type="ftr" sz="quarter" idx="11"/>
          </p:nvPr>
        </p:nvSpPr>
        <p:spPr/>
        <p:txBody>
          <a:bodyPr/>
          <a:lstStyle>
            <a:lvl1pPr>
              <a:defRPr/>
            </a:lvl1pPr>
          </a:lstStyle>
          <a:p>
            <a:pPr>
              <a:defRPr/>
            </a:pPr>
            <a:endParaRPr lang="en-US"/>
          </a:p>
        </p:txBody>
      </p:sp>
      <p:sp>
        <p:nvSpPr>
          <p:cNvPr id="5" name="Slide Number Placeholder 21"/>
          <p:cNvSpPr>
            <a:spLocks noGrp="1"/>
          </p:cNvSpPr>
          <p:nvPr>
            <p:ph type="sldNum" sz="quarter" idx="12"/>
          </p:nvPr>
        </p:nvSpPr>
        <p:spPr/>
        <p:txBody>
          <a:bodyPr/>
          <a:lstStyle>
            <a:lvl1pPr>
              <a:defRPr/>
            </a:lvl1pPr>
          </a:lstStyle>
          <a:p>
            <a:fld id="{BFA27B8F-7FCD-5D48-9672-ED5236E0413D}" type="slidenum">
              <a:rPr lang="en-US"/>
              <a:t>‹#›</a:t>
            </a:fld>
            <a:endParaRPr lang="en-US"/>
          </a:p>
        </p:txBody>
      </p:sp>
    </p:spTree>
    <p:extLst>
      <p:ext uri="{BB962C8B-B14F-4D97-AF65-F5344CB8AC3E}">
        <p14:creationId xmlns:p14="http://schemas.microsoft.com/office/powerpoint/2010/main" val="402761605"/>
      </p:ext>
    </p:extLst>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2433146-7AF7-254F-A3CA-34A92D68E7A7}"/>
              </a:ext>
            </a:extLst>
          </p:cNvPr>
          <p:cNvSpPr>
            <a:spLocks noGrp="1" noChangeArrowheads="1"/>
          </p:cNvSpPr>
          <p:nvPr>
            <p:ph type="dt" sz="half" idx="10"/>
          </p:nvPr>
        </p:nvSpPr>
        <p:spPr/>
        <p:txBody>
          <a:bodyPr/>
          <a:lstStyle>
            <a:lvl1pPr>
              <a:defRPr/>
            </a:lvl1pPr>
          </a:lstStyle>
          <a:p>
            <a:fld id="{5AB5D1C6-5F6E-9044-A70D-98E52C3E0BBA}" type="datetime1">
              <a:rPr lang="en-CA" altLang="en-US"/>
              <a:t>2021-03-18</a:t>
            </a:fld>
            <a:endParaRPr lang="en-US" altLang="en-US"/>
          </a:p>
        </p:txBody>
      </p:sp>
      <p:sp>
        <p:nvSpPr>
          <p:cNvPr id="9" name="Rectangle 7">
            <a:extLst>
              <a:ext uri="{FF2B5EF4-FFF2-40B4-BE49-F238E27FC236}">
                <a16:creationId xmlns:a16="http://schemas.microsoft.com/office/drawing/2014/main" id="{004D7D12-F638-5F42-855B-3F5F9ACEAF6B}"/>
              </a:ext>
            </a:extLst>
          </p:cNvPr>
          <p:cNvSpPr>
            <a:spLocks noGrp="1" noChangeArrowheads="1"/>
          </p:cNvSpPr>
          <p:nvPr>
            <p:ph type="sldNum" sz="quarter" idx="12"/>
          </p:nvPr>
        </p:nvSpPr>
        <p:spPr/>
        <p:txBody>
          <a:bodyPr/>
          <a:lstStyle>
            <a:lvl1pPr>
              <a:defRPr/>
            </a:lvl1pPr>
          </a:lstStyle>
          <a:p>
            <a:fld id="{A3EC9F56-D0D0-C743-9A89-DC7005A6D3B2}" type="slidenum">
              <a:rPr lang="en-US" altLang="en-US"/>
              <a:t>‹#›</a:t>
            </a:fld>
            <a:endParaRPr lang="en-US" altLang="en-US"/>
          </a:p>
        </p:txBody>
      </p:sp>
    </p:spTree>
    <p:extLst>
      <p:ext uri="{BB962C8B-B14F-4D97-AF65-F5344CB8AC3E}">
        <p14:creationId xmlns:p14="http://schemas.microsoft.com/office/powerpoint/2010/main" val="3224114316"/>
      </p:ext>
    </p:extLst>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7BA063C0-86C2-C74D-BDCA-CBC931BC4BBE}"/>
              </a:ext>
            </a:extLst>
          </p:cNvPr>
          <p:cNvSpPr>
            <a:spLocks noGrp="1" noChangeArrowheads="1"/>
          </p:cNvSpPr>
          <p:nvPr>
            <p:ph type="dt" sz="half" idx="10"/>
          </p:nvPr>
        </p:nvSpPr>
        <p:spPr/>
        <p:txBody>
          <a:bodyPr/>
          <a:lstStyle>
            <a:lvl1pPr>
              <a:defRPr/>
            </a:lvl1pPr>
          </a:lstStyle>
          <a:p>
            <a:fld id="{792E96CB-BEB0-714C-BC68-ABC80AE7C534}" type="datetime1">
              <a:rPr lang="en-CA" altLang="en-US"/>
              <a:t>2021-03-18</a:t>
            </a:fld>
            <a:endParaRPr lang="en-US" altLang="en-US"/>
          </a:p>
        </p:txBody>
      </p:sp>
      <p:sp>
        <p:nvSpPr>
          <p:cNvPr id="5" name="Rectangle 7">
            <a:extLst>
              <a:ext uri="{FF2B5EF4-FFF2-40B4-BE49-F238E27FC236}">
                <a16:creationId xmlns:a16="http://schemas.microsoft.com/office/drawing/2014/main" id="{8583A1FA-24F6-F041-B744-B233376792B1}"/>
              </a:ext>
            </a:extLst>
          </p:cNvPr>
          <p:cNvSpPr>
            <a:spLocks noGrp="1" noChangeArrowheads="1"/>
          </p:cNvSpPr>
          <p:nvPr>
            <p:ph type="sldNum" sz="quarter" idx="12"/>
          </p:nvPr>
        </p:nvSpPr>
        <p:spPr/>
        <p:txBody>
          <a:bodyPr/>
          <a:lstStyle>
            <a:lvl1pPr>
              <a:defRPr/>
            </a:lvl1pPr>
          </a:lstStyle>
          <a:p>
            <a:fld id="{C8F61A8E-D706-1945-85AF-9E6074F61365}" type="slidenum">
              <a:rPr lang="en-US" altLang="en-US"/>
              <a:t>‹#›</a:t>
            </a:fld>
            <a:endParaRPr lang="en-US" altLang="en-US"/>
          </a:p>
        </p:txBody>
      </p:sp>
    </p:spTree>
    <p:extLst>
      <p:ext uri="{BB962C8B-B14F-4D97-AF65-F5344CB8AC3E}">
        <p14:creationId xmlns:p14="http://schemas.microsoft.com/office/powerpoint/2010/main" val="3911512460"/>
      </p:ext>
    </p:extLst>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1AD7429E-84A6-C84D-B514-F8708ED9E0C4}"/>
              </a:ext>
            </a:extLst>
          </p:cNvPr>
          <p:cNvSpPr>
            <a:spLocks noGrp="1" noChangeArrowheads="1"/>
          </p:cNvSpPr>
          <p:nvPr>
            <p:ph type="dt" sz="half" idx="10"/>
          </p:nvPr>
        </p:nvSpPr>
        <p:spPr/>
        <p:txBody>
          <a:bodyPr/>
          <a:lstStyle>
            <a:lvl1pPr>
              <a:defRPr/>
            </a:lvl1pPr>
          </a:lstStyle>
          <a:p>
            <a:fld id="{775202F7-F67A-794F-863D-4412B10D4E08}" type="datetime1">
              <a:rPr lang="en-CA" altLang="en-US"/>
              <a:t>2021-03-18</a:t>
            </a:fld>
            <a:endParaRPr lang="en-US" altLang="en-US"/>
          </a:p>
        </p:txBody>
      </p:sp>
      <p:sp>
        <p:nvSpPr>
          <p:cNvPr id="4" name="Rectangle 7">
            <a:extLst>
              <a:ext uri="{FF2B5EF4-FFF2-40B4-BE49-F238E27FC236}">
                <a16:creationId xmlns:a16="http://schemas.microsoft.com/office/drawing/2014/main" id="{BC63C385-95CA-D245-BD5C-2F7BD50F1979}"/>
              </a:ext>
            </a:extLst>
          </p:cNvPr>
          <p:cNvSpPr>
            <a:spLocks noGrp="1" noChangeArrowheads="1"/>
          </p:cNvSpPr>
          <p:nvPr>
            <p:ph type="sldNum" sz="quarter" idx="12"/>
          </p:nvPr>
        </p:nvSpPr>
        <p:spPr/>
        <p:txBody>
          <a:bodyPr/>
          <a:lstStyle>
            <a:lvl1pPr>
              <a:defRPr/>
            </a:lvl1pPr>
          </a:lstStyle>
          <a:p>
            <a:fld id="{1482A5E6-32FC-CD41-B738-94223FED7B79}" type="slidenum">
              <a:rPr lang="en-US" altLang="en-US"/>
              <a:t>‹#›</a:t>
            </a:fld>
            <a:endParaRPr lang="en-US" altLang="en-US"/>
          </a:p>
        </p:txBody>
      </p:sp>
    </p:spTree>
    <p:extLst>
      <p:ext uri="{BB962C8B-B14F-4D97-AF65-F5344CB8AC3E}">
        <p14:creationId xmlns:p14="http://schemas.microsoft.com/office/powerpoint/2010/main" val="419521768"/>
      </p:ext>
    </p:extLst>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7A760A7-40F6-E94D-86F9-1BAD0E66B0E9}"/>
              </a:ext>
            </a:extLst>
          </p:cNvPr>
          <p:cNvSpPr>
            <a:spLocks noGrp="1" noChangeArrowheads="1"/>
          </p:cNvSpPr>
          <p:nvPr>
            <p:ph type="dt" sz="half" idx="10"/>
          </p:nvPr>
        </p:nvSpPr>
        <p:spPr/>
        <p:txBody>
          <a:bodyPr/>
          <a:lstStyle>
            <a:lvl1pPr>
              <a:defRPr/>
            </a:lvl1pPr>
          </a:lstStyle>
          <a:p>
            <a:fld id="{31790580-88FF-564B-B0DF-C456791C689A}" type="datetime1">
              <a:rPr lang="en-CA" altLang="en-US"/>
              <a:t>2021-03-18</a:t>
            </a:fld>
            <a:endParaRPr lang="en-US" altLang="en-US"/>
          </a:p>
        </p:txBody>
      </p:sp>
      <p:sp>
        <p:nvSpPr>
          <p:cNvPr id="7" name="Rectangle 7">
            <a:extLst>
              <a:ext uri="{FF2B5EF4-FFF2-40B4-BE49-F238E27FC236}">
                <a16:creationId xmlns:a16="http://schemas.microsoft.com/office/drawing/2014/main" id="{81D52D45-BC3F-D149-AEF3-4EE4DB4053CD}"/>
              </a:ext>
            </a:extLst>
          </p:cNvPr>
          <p:cNvSpPr>
            <a:spLocks noGrp="1" noChangeArrowheads="1"/>
          </p:cNvSpPr>
          <p:nvPr>
            <p:ph type="sldNum" sz="quarter" idx="12"/>
          </p:nvPr>
        </p:nvSpPr>
        <p:spPr/>
        <p:txBody>
          <a:bodyPr/>
          <a:lstStyle>
            <a:lvl1pPr>
              <a:defRPr/>
            </a:lvl1pPr>
          </a:lstStyle>
          <a:p>
            <a:fld id="{AAA4A32D-9F6C-9448-B13A-6966902D878D}" type="slidenum">
              <a:rPr lang="en-US" altLang="en-US"/>
              <a:t>‹#›</a:t>
            </a:fld>
            <a:endParaRPr lang="en-US" altLang="en-US"/>
          </a:p>
        </p:txBody>
      </p:sp>
    </p:spTree>
    <p:extLst>
      <p:ext uri="{BB962C8B-B14F-4D97-AF65-F5344CB8AC3E}">
        <p14:creationId xmlns:p14="http://schemas.microsoft.com/office/powerpoint/2010/main" val="1978217924"/>
      </p:ext>
    </p:extLst>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1097CE4-919B-5A4F-80F1-BD3A9DD0D61B}"/>
              </a:ext>
            </a:extLst>
          </p:cNvPr>
          <p:cNvSpPr>
            <a:spLocks noGrp="1" noChangeArrowheads="1"/>
          </p:cNvSpPr>
          <p:nvPr>
            <p:ph type="dt" sz="half" idx="10"/>
          </p:nvPr>
        </p:nvSpPr>
        <p:spPr/>
        <p:txBody>
          <a:bodyPr/>
          <a:lstStyle>
            <a:lvl1pPr>
              <a:defRPr/>
            </a:lvl1pPr>
          </a:lstStyle>
          <a:p>
            <a:fld id="{32EA5C8F-12AF-8A44-AEF2-E1D2B2717657}" type="datetime1">
              <a:rPr lang="en-CA" altLang="en-US"/>
              <a:t>2021-03-18</a:t>
            </a:fld>
            <a:endParaRPr lang="en-US" altLang="en-US"/>
          </a:p>
        </p:txBody>
      </p:sp>
      <p:sp>
        <p:nvSpPr>
          <p:cNvPr id="7" name="Rectangle 7">
            <a:extLst>
              <a:ext uri="{FF2B5EF4-FFF2-40B4-BE49-F238E27FC236}">
                <a16:creationId xmlns:a16="http://schemas.microsoft.com/office/drawing/2014/main" id="{6D1B1D94-DD9A-A64A-84D6-CBF83208A23A}"/>
              </a:ext>
            </a:extLst>
          </p:cNvPr>
          <p:cNvSpPr>
            <a:spLocks noGrp="1" noChangeArrowheads="1"/>
          </p:cNvSpPr>
          <p:nvPr>
            <p:ph type="sldNum" sz="quarter" idx="12"/>
          </p:nvPr>
        </p:nvSpPr>
        <p:spPr/>
        <p:txBody>
          <a:bodyPr/>
          <a:lstStyle>
            <a:lvl1pPr>
              <a:defRPr/>
            </a:lvl1pPr>
          </a:lstStyle>
          <a:p>
            <a:fld id="{1169D862-2040-9444-AD0D-98908A0FC045}" type="slidenum">
              <a:rPr lang="en-US" altLang="en-US"/>
              <a:t>‹#›</a:t>
            </a:fld>
            <a:endParaRPr lang="en-US" altLang="en-US"/>
          </a:p>
        </p:txBody>
      </p:sp>
    </p:spTree>
    <p:extLst>
      <p:ext uri="{BB962C8B-B14F-4D97-AF65-F5344CB8AC3E}">
        <p14:creationId xmlns:p14="http://schemas.microsoft.com/office/powerpoint/2010/main" val="3437195744"/>
      </p:ext>
    </p:extLst>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26E187-4962-ED49-B099-860C0810569A}"/>
              </a:ext>
            </a:extLst>
          </p:cNvPr>
          <p:cNvSpPr>
            <a:spLocks noGrp="1" noChangeArrowheads="1"/>
          </p:cNvSpPr>
          <p:nvPr>
            <p:ph type="dt" sz="half" idx="10"/>
          </p:nvPr>
        </p:nvSpPr>
        <p:spPr/>
        <p:txBody>
          <a:bodyPr/>
          <a:lstStyle>
            <a:lvl1pPr>
              <a:defRPr/>
            </a:lvl1pPr>
          </a:lstStyle>
          <a:p>
            <a:fld id="{DCAB34B5-6053-8942-AB7A-ED617D6D24DB}" type="datetime1">
              <a:rPr lang="en-CA" altLang="en-US"/>
              <a:t>2021-03-18</a:t>
            </a:fld>
            <a:endParaRPr lang="en-US" altLang="en-US"/>
          </a:p>
        </p:txBody>
      </p:sp>
      <p:sp>
        <p:nvSpPr>
          <p:cNvPr id="6" name="Rectangle 7">
            <a:extLst>
              <a:ext uri="{FF2B5EF4-FFF2-40B4-BE49-F238E27FC236}">
                <a16:creationId xmlns:a16="http://schemas.microsoft.com/office/drawing/2014/main" id="{E42CF754-7473-864C-A73C-D50ACAE55433}"/>
              </a:ext>
            </a:extLst>
          </p:cNvPr>
          <p:cNvSpPr>
            <a:spLocks noGrp="1" noChangeArrowheads="1"/>
          </p:cNvSpPr>
          <p:nvPr>
            <p:ph type="sldNum" sz="quarter" idx="12"/>
          </p:nvPr>
        </p:nvSpPr>
        <p:spPr/>
        <p:txBody>
          <a:bodyPr/>
          <a:lstStyle>
            <a:lvl1pPr>
              <a:defRPr/>
            </a:lvl1pPr>
          </a:lstStyle>
          <a:p>
            <a:fld id="{0FB03638-ADB6-B94D-A902-593F2AC572FF}" type="slidenum">
              <a:rPr lang="en-US" altLang="en-US"/>
              <a:t>‹#›</a:t>
            </a:fld>
            <a:endParaRPr lang="en-US" altLang="en-US"/>
          </a:p>
        </p:txBody>
      </p:sp>
    </p:spTree>
    <p:extLst>
      <p:ext uri="{BB962C8B-B14F-4D97-AF65-F5344CB8AC3E}">
        <p14:creationId xmlns:p14="http://schemas.microsoft.com/office/powerpoint/2010/main" val="495952070"/>
      </p:ext>
    </p:extLst>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115888"/>
            <a:ext cx="2057400" cy="601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5888"/>
            <a:ext cx="6019800" cy="601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083D0E4B-A629-404D-A8AE-65F791A7FBFD}"/>
              </a:ext>
            </a:extLst>
          </p:cNvPr>
          <p:cNvSpPr>
            <a:spLocks noGrp="1" noChangeArrowheads="1"/>
          </p:cNvSpPr>
          <p:nvPr>
            <p:ph type="dt" sz="half" idx="10"/>
          </p:nvPr>
        </p:nvSpPr>
        <p:spPr/>
        <p:txBody>
          <a:bodyPr/>
          <a:lstStyle>
            <a:lvl1pPr>
              <a:defRPr/>
            </a:lvl1pPr>
          </a:lstStyle>
          <a:p>
            <a:fld id="{6ED822C4-78A2-C34B-9C16-7F035D555C6E}" type="datetime1">
              <a:rPr lang="en-CA" altLang="en-US"/>
              <a:t>2021-03-18</a:t>
            </a:fld>
            <a:endParaRPr lang="en-US" altLang="en-US"/>
          </a:p>
        </p:txBody>
      </p:sp>
      <p:sp>
        <p:nvSpPr>
          <p:cNvPr id="6" name="Rectangle 7">
            <a:extLst>
              <a:ext uri="{FF2B5EF4-FFF2-40B4-BE49-F238E27FC236}">
                <a16:creationId xmlns:a16="http://schemas.microsoft.com/office/drawing/2014/main" id="{6BE3D439-0002-924D-8F28-4E11AF2CA129}"/>
              </a:ext>
            </a:extLst>
          </p:cNvPr>
          <p:cNvSpPr>
            <a:spLocks noGrp="1" noChangeArrowheads="1"/>
          </p:cNvSpPr>
          <p:nvPr>
            <p:ph type="sldNum" sz="quarter" idx="12"/>
          </p:nvPr>
        </p:nvSpPr>
        <p:spPr/>
        <p:txBody>
          <a:bodyPr/>
          <a:lstStyle>
            <a:lvl1pPr>
              <a:defRPr/>
            </a:lvl1pPr>
          </a:lstStyle>
          <a:p>
            <a:fld id="{D5065A5D-701A-DE47-935A-FEFD90615B7E}" type="slidenum">
              <a:rPr lang="en-US" altLang="en-US"/>
              <a:t>‹#›</a:t>
            </a:fld>
            <a:endParaRPr lang="en-US" altLang="en-US"/>
          </a:p>
        </p:txBody>
      </p:sp>
    </p:spTree>
    <p:extLst>
      <p:ext uri="{BB962C8B-B14F-4D97-AF65-F5344CB8AC3E}">
        <p14:creationId xmlns:p14="http://schemas.microsoft.com/office/powerpoint/2010/main" val="1782049024"/>
      </p:ext>
    </p:extLst>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4" name="Line 40">
            <a:extLst>
              <a:ext uri="{FF2B5EF4-FFF2-40B4-BE49-F238E27FC236}">
                <a16:creationId xmlns:a16="http://schemas.microsoft.com/office/drawing/2014/main" id="{9846706E-6F29-BC4B-9A40-39CDAD2AE0CB}"/>
              </a:ext>
            </a:extLst>
          </p:cNvPr>
          <p:cNvSpPr>
            <a:spLocks noChangeShapeType="1"/>
          </p:cNvSpPr>
          <p:nvPr/>
        </p:nvSpPr>
        <p:spPr bwMode="auto">
          <a:xfrm>
            <a:off x="250825" y="2133600"/>
            <a:ext cx="85693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endParaRPr lang="en-US"/>
          </a:p>
        </p:txBody>
      </p:sp>
      <p:pic>
        <p:nvPicPr>
          <p:cNvPr id="5" name="Picture 48" descr="duke_wave_shadow">
            <a:extLst>
              <a:ext uri="{FF2B5EF4-FFF2-40B4-BE49-F238E27FC236}">
                <a16:creationId xmlns:a16="http://schemas.microsoft.com/office/drawing/2014/main" id="{7FA50A53-9706-774D-965F-F8EE22657496}"/>
              </a:ext>
            </a:extLst>
          </p:cNvPr>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667625" y="620713"/>
            <a:ext cx="14763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79" name="Rectangle 3"/>
          <p:cNvSpPr>
            <a:spLocks noGrp="1" noChangeArrowheads="1"/>
          </p:cNvSpPr>
          <p:nvPr>
            <p:ph type="ctrTitle"/>
          </p:nvPr>
        </p:nvSpPr>
        <p:spPr>
          <a:xfrm>
            <a:off x="315913" y="466725"/>
            <a:ext cx="7208837" cy="1449388"/>
          </a:xfrm>
        </p:spPr>
        <p:txBody>
          <a:bodyPr/>
          <a:lstStyle>
            <a:lvl1pPr algn="r">
              <a:defRPr sz="4400"/>
            </a:lvl1pPr>
          </a:lstStyle>
          <a:p>
            <a:r>
              <a:rPr lang="en-US" altLang="en-US"/>
              <a:t>Click to edit Master title style</a:t>
            </a:r>
          </a:p>
        </p:txBody>
      </p:sp>
      <p:sp>
        <p:nvSpPr>
          <p:cNvPr id="306180" name="Rectangle 4"/>
          <p:cNvSpPr>
            <a:spLocks noGrp="1" noChangeArrowheads="1"/>
          </p:cNvSpPr>
          <p:nvPr>
            <p:ph type="subTitle" idx="1"/>
          </p:nvPr>
        </p:nvSpPr>
        <p:spPr>
          <a:xfrm>
            <a:off x="323850" y="2349500"/>
            <a:ext cx="8424863" cy="3671888"/>
          </a:xfrm>
        </p:spPr>
        <p:txBody>
          <a:bodyPr/>
          <a:lstStyle>
            <a:lvl1pPr marL="0" indent="0" algn="r">
              <a:buFont typeface="Wingdings" pitchFamily="2" charset="2"/>
              <a:buNone/>
              <a:defRPr sz="2200"/>
            </a:lvl1pPr>
          </a:lstStyle>
          <a:p>
            <a:r>
              <a:rPr lang="en-US" altLang="en-US"/>
              <a:t>Click to edit Master subtitle style</a:t>
            </a:r>
          </a:p>
        </p:txBody>
      </p:sp>
      <p:sp>
        <p:nvSpPr>
          <p:cNvPr id="6" name="Date Placeholder 5">
            <a:extLst>
              <a:ext uri="{FF2B5EF4-FFF2-40B4-BE49-F238E27FC236}">
                <a16:creationId xmlns:a16="http://schemas.microsoft.com/office/drawing/2014/main" id="{15FD3D7C-FFA3-334D-A55F-3C8582FDC33C}"/>
              </a:ext>
            </a:extLst>
          </p:cNvPr>
          <p:cNvSpPr>
            <a:spLocks noGrp="1" noChangeArrowheads="1"/>
          </p:cNvSpPr>
          <p:nvPr>
            <p:ph type="dt" sz="half" idx="10"/>
          </p:nvPr>
        </p:nvSpPr>
        <p:spPr/>
        <p:txBody>
          <a:bodyPr/>
          <a:lstStyle>
            <a:lvl1pPr>
              <a:defRPr/>
            </a:lvl1pPr>
          </a:lstStyle>
          <a:p>
            <a:fld id="{50486F32-4BD5-6D4B-A669-F58FB7C2DC71}" type="datetime1">
              <a:rPr lang="en-CA" altLang="en-US"/>
              <a:t>2021-03-18</a:t>
            </a:fld>
            <a:endParaRPr lang="en-US" altLang="en-US"/>
          </a:p>
        </p:txBody>
      </p:sp>
      <p:sp>
        <p:nvSpPr>
          <p:cNvPr id="8" name="Slide Number Placeholder 7">
            <a:extLst>
              <a:ext uri="{FF2B5EF4-FFF2-40B4-BE49-F238E27FC236}">
                <a16:creationId xmlns:a16="http://schemas.microsoft.com/office/drawing/2014/main" id="{6F044D97-8238-DA4B-BD18-7105118D5A95}"/>
              </a:ext>
            </a:extLst>
          </p:cNvPr>
          <p:cNvSpPr>
            <a:spLocks noGrp="1" noChangeArrowheads="1"/>
          </p:cNvSpPr>
          <p:nvPr>
            <p:ph type="sldNum" sz="quarter" idx="12"/>
          </p:nvPr>
        </p:nvSpPr>
        <p:spPr/>
        <p:txBody>
          <a:bodyPr/>
          <a:lstStyle>
            <a:lvl1pPr>
              <a:defRPr/>
            </a:lvl1pPr>
          </a:lstStyle>
          <a:p>
            <a:fld id="{22E1974C-8C46-6144-8764-3D76859166E0}" type="slidenum">
              <a:rPr lang="en-US" altLang="en-US"/>
              <a:t>‹#›</a:t>
            </a:fld>
            <a:endParaRPr lang="en-US" altLang="en-US"/>
          </a:p>
        </p:txBody>
      </p:sp>
    </p:spTree>
    <p:extLst>
      <p:ext uri="{BB962C8B-B14F-4D97-AF65-F5344CB8AC3E}">
        <p14:creationId xmlns:p14="http://schemas.microsoft.com/office/powerpoint/2010/main" val="1482919553"/>
      </p:ext>
    </p:extLst>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45151F-D672-4444-B8D7-B55BA1EC2ABD}"/>
              </a:ext>
            </a:extLst>
          </p:cNvPr>
          <p:cNvSpPr>
            <a:spLocks noGrp="1" noChangeArrowheads="1"/>
          </p:cNvSpPr>
          <p:nvPr>
            <p:ph type="dt" sz="half" idx="10"/>
          </p:nvPr>
        </p:nvSpPr>
        <p:spPr/>
        <p:txBody>
          <a:bodyPr/>
          <a:lstStyle>
            <a:lvl1pPr>
              <a:defRPr/>
            </a:lvl1pPr>
          </a:lstStyle>
          <a:p>
            <a:fld id="{34C311C9-6621-E446-BB9E-F4D1E9DEED22}" type="datetime1">
              <a:rPr lang="en-CA" altLang="en-US"/>
              <a:t>2021-03-18</a:t>
            </a:fld>
            <a:endParaRPr lang="en-US" altLang="en-US"/>
          </a:p>
        </p:txBody>
      </p:sp>
      <p:sp>
        <p:nvSpPr>
          <p:cNvPr id="6" name="Rectangle 7">
            <a:extLst>
              <a:ext uri="{FF2B5EF4-FFF2-40B4-BE49-F238E27FC236}">
                <a16:creationId xmlns:a16="http://schemas.microsoft.com/office/drawing/2014/main" id="{2516ACC4-B0F6-6C41-B872-6BE5521C8C6E}"/>
              </a:ext>
            </a:extLst>
          </p:cNvPr>
          <p:cNvSpPr>
            <a:spLocks noGrp="1" noChangeArrowheads="1"/>
          </p:cNvSpPr>
          <p:nvPr>
            <p:ph type="sldNum" sz="quarter" idx="12"/>
          </p:nvPr>
        </p:nvSpPr>
        <p:spPr/>
        <p:txBody>
          <a:bodyPr/>
          <a:lstStyle>
            <a:lvl1pPr>
              <a:defRPr/>
            </a:lvl1pPr>
          </a:lstStyle>
          <a:p>
            <a:fld id="{05B6615A-C4AF-FD40-96E4-845CAFB92F0E}" type="slidenum">
              <a:rPr lang="en-US" altLang="en-US"/>
              <a:t>‹#›</a:t>
            </a:fld>
            <a:endParaRPr lang="en-US" altLang="en-US"/>
          </a:p>
        </p:txBody>
      </p:sp>
    </p:spTree>
    <p:extLst>
      <p:ext uri="{BB962C8B-B14F-4D97-AF65-F5344CB8AC3E}">
        <p14:creationId xmlns:p14="http://schemas.microsoft.com/office/powerpoint/2010/main" val="1616154478"/>
      </p:ext>
    </p:extLst>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3A3C8747-EB87-EB4D-A345-F889C7AA5C3C}"/>
              </a:ext>
            </a:extLst>
          </p:cNvPr>
          <p:cNvSpPr>
            <a:spLocks noGrp="1" noChangeArrowheads="1"/>
          </p:cNvSpPr>
          <p:nvPr>
            <p:ph type="dt" sz="half" idx="10"/>
          </p:nvPr>
        </p:nvSpPr>
        <p:spPr/>
        <p:txBody>
          <a:bodyPr/>
          <a:lstStyle>
            <a:lvl1pPr>
              <a:defRPr/>
            </a:lvl1pPr>
          </a:lstStyle>
          <a:p>
            <a:fld id="{D86BE90C-E3DB-5D4E-AC62-91B95274B4BA}" type="datetime1">
              <a:rPr lang="en-CA" altLang="en-US"/>
              <a:t>2021-03-18</a:t>
            </a:fld>
            <a:endParaRPr lang="en-US" altLang="en-US"/>
          </a:p>
        </p:txBody>
      </p:sp>
      <p:sp>
        <p:nvSpPr>
          <p:cNvPr id="6" name="Rectangle 7">
            <a:extLst>
              <a:ext uri="{FF2B5EF4-FFF2-40B4-BE49-F238E27FC236}">
                <a16:creationId xmlns:a16="http://schemas.microsoft.com/office/drawing/2014/main" id="{7C599F53-257D-B344-BF2A-6DCA196C6392}"/>
              </a:ext>
            </a:extLst>
          </p:cNvPr>
          <p:cNvSpPr>
            <a:spLocks noGrp="1" noChangeArrowheads="1"/>
          </p:cNvSpPr>
          <p:nvPr>
            <p:ph type="sldNum" sz="quarter" idx="12"/>
          </p:nvPr>
        </p:nvSpPr>
        <p:spPr/>
        <p:txBody>
          <a:bodyPr/>
          <a:lstStyle>
            <a:lvl1pPr>
              <a:defRPr/>
            </a:lvl1pPr>
          </a:lstStyle>
          <a:p>
            <a:fld id="{C364D808-20B6-0B40-8AAA-F36063EED056}" type="slidenum">
              <a:rPr lang="en-US" altLang="en-US"/>
              <a:t>‹#›</a:t>
            </a:fld>
            <a:endParaRPr lang="en-US" altLang="en-US"/>
          </a:p>
        </p:txBody>
      </p:sp>
    </p:spTree>
    <p:extLst>
      <p:ext uri="{BB962C8B-B14F-4D97-AF65-F5344CB8AC3E}">
        <p14:creationId xmlns:p14="http://schemas.microsoft.com/office/powerpoint/2010/main" val="603641939"/>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3" name="Rectangle 2"/>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fld id="{0FE96D11-58C0-284A-A8AB-5AA4E940F1C8}" type="slidenum">
              <a:rPr lang="en-US"/>
              <a:t>‹#›</a:t>
            </a:fld>
            <a:endParaRPr lang="en-US"/>
          </a:p>
        </p:txBody>
      </p:sp>
    </p:spTree>
    <p:extLst>
      <p:ext uri="{BB962C8B-B14F-4D97-AF65-F5344CB8AC3E}">
        <p14:creationId xmlns:p14="http://schemas.microsoft.com/office/powerpoint/2010/main" val="2991575360"/>
      </p:ext>
    </p:extLst>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2B15BD88-F63E-1246-8CC9-E8EF5B8FDDC7}"/>
              </a:ext>
            </a:extLst>
          </p:cNvPr>
          <p:cNvSpPr>
            <a:spLocks noGrp="1" noChangeArrowheads="1"/>
          </p:cNvSpPr>
          <p:nvPr>
            <p:ph type="dt" sz="half" idx="10"/>
          </p:nvPr>
        </p:nvSpPr>
        <p:spPr/>
        <p:txBody>
          <a:bodyPr/>
          <a:lstStyle>
            <a:lvl1pPr>
              <a:defRPr/>
            </a:lvl1pPr>
          </a:lstStyle>
          <a:p>
            <a:fld id="{743ACCBF-4A18-914B-8860-295893B70E9F}" type="datetime1">
              <a:rPr lang="en-CA" altLang="en-US"/>
              <a:t>2021-03-18</a:t>
            </a:fld>
            <a:endParaRPr lang="en-US" altLang="en-US"/>
          </a:p>
        </p:txBody>
      </p:sp>
      <p:sp>
        <p:nvSpPr>
          <p:cNvPr id="7" name="Rectangle 7">
            <a:extLst>
              <a:ext uri="{FF2B5EF4-FFF2-40B4-BE49-F238E27FC236}">
                <a16:creationId xmlns:a16="http://schemas.microsoft.com/office/drawing/2014/main" id="{33036BCA-0F7A-034E-89AD-A2DCB0B4A8F7}"/>
              </a:ext>
            </a:extLst>
          </p:cNvPr>
          <p:cNvSpPr>
            <a:spLocks noGrp="1" noChangeArrowheads="1"/>
          </p:cNvSpPr>
          <p:nvPr>
            <p:ph type="sldNum" sz="quarter" idx="12"/>
          </p:nvPr>
        </p:nvSpPr>
        <p:spPr/>
        <p:txBody>
          <a:bodyPr/>
          <a:lstStyle>
            <a:lvl1pPr>
              <a:defRPr/>
            </a:lvl1pPr>
          </a:lstStyle>
          <a:p>
            <a:fld id="{12D36374-3E59-1B4E-A1F6-3FCE1E1C4D69}" type="slidenum">
              <a:rPr lang="en-US" altLang="en-US"/>
              <a:t>‹#›</a:t>
            </a:fld>
            <a:endParaRPr lang="en-US" altLang="en-US"/>
          </a:p>
        </p:txBody>
      </p:sp>
    </p:spTree>
    <p:extLst>
      <p:ext uri="{BB962C8B-B14F-4D97-AF65-F5344CB8AC3E}">
        <p14:creationId xmlns:p14="http://schemas.microsoft.com/office/powerpoint/2010/main" val="2111348569"/>
      </p:ext>
    </p:extLst>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2433146-7AF7-254F-A3CA-34A92D68E7A7}"/>
              </a:ext>
            </a:extLst>
          </p:cNvPr>
          <p:cNvSpPr>
            <a:spLocks noGrp="1" noChangeArrowheads="1"/>
          </p:cNvSpPr>
          <p:nvPr>
            <p:ph type="dt" sz="half" idx="10"/>
          </p:nvPr>
        </p:nvSpPr>
        <p:spPr/>
        <p:txBody>
          <a:bodyPr/>
          <a:lstStyle>
            <a:lvl1pPr>
              <a:defRPr/>
            </a:lvl1pPr>
          </a:lstStyle>
          <a:p>
            <a:fld id="{5AB5D1C6-5F6E-9044-A70D-98E52C3E0BBA}" type="datetime1">
              <a:rPr lang="en-CA" altLang="en-US"/>
              <a:t>2021-03-18</a:t>
            </a:fld>
            <a:endParaRPr lang="en-US" altLang="en-US"/>
          </a:p>
        </p:txBody>
      </p:sp>
      <p:sp>
        <p:nvSpPr>
          <p:cNvPr id="9" name="Rectangle 7">
            <a:extLst>
              <a:ext uri="{FF2B5EF4-FFF2-40B4-BE49-F238E27FC236}">
                <a16:creationId xmlns:a16="http://schemas.microsoft.com/office/drawing/2014/main" id="{004D7D12-F638-5F42-855B-3F5F9ACEAF6B}"/>
              </a:ext>
            </a:extLst>
          </p:cNvPr>
          <p:cNvSpPr>
            <a:spLocks noGrp="1" noChangeArrowheads="1"/>
          </p:cNvSpPr>
          <p:nvPr>
            <p:ph type="sldNum" sz="quarter" idx="12"/>
          </p:nvPr>
        </p:nvSpPr>
        <p:spPr/>
        <p:txBody>
          <a:bodyPr/>
          <a:lstStyle>
            <a:lvl1pPr>
              <a:defRPr/>
            </a:lvl1pPr>
          </a:lstStyle>
          <a:p>
            <a:fld id="{A3EC9F56-D0D0-C743-9A89-DC7005A6D3B2}" type="slidenum">
              <a:rPr lang="en-US" altLang="en-US"/>
              <a:t>‹#›</a:t>
            </a:fld>
            <a:endParaRPr lang="en-US" altLang="en-US"/>
          </a:p>
        </p:txBody>
      </p:sp>
    </p:spTree>
    <p:extLst>
      <p:ext uri="{BB962C8B-B14F-4D97-AF65-F5344CB8AC3E}">
        <p14:creationId xmlns:p14="http://schemas.microsoft.com/office/powerpoint/2010/main" val="3224114316"/>
      </p:ext>
    </p:extLst>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7BA063C0-86C2-C74D-BDCA-CBC931BC4BBE}"/>
              </a:ext>
            </a:extLst>
          </p:cNvPr>
          <p:cNvSpPr>
            <a:spLocks noGrp="1" noChangeArrowheads="1"/>
          </p:cNvSpPr>
          <p:nvPr>
            <p:ph type="dt" sz="half" idx="10"/>
          </p:nvPr>
        </p:nvSpPr>
        <p:spPr/>
        <p:txBody>
          <a:bodyPr/>
          <a:lstStyle>
            <a:lvl1pPr>
              <a:defRPr/>
            </a:lvl1pPr>
          </a:lstStyle>
          <a:p>
            <a:fld id="{792E96CB-BEB0-714C-BC68-ABC80AE7C534}" type="datetime1">
              <a:rPr lang="en-CA" altLang="en-US"/>
              <a:t>2021-03-18</a:t>
            </a:fld>
            <a:endParaRPr lang="en-US" altLang="en-US"/>
          </a:p>
        </p:txBody>
      </p:sp>
      <p:sp>
        <p:nvSpPr>
          <p:cNvPr id="5" name="Rectangle 7">
            <a:extLst>
              <a:ext uri="{FF2B5EF4-FFF2-40B4-BE49-F238E27FC236}">
                <a16:creationId xmlns:a16="http://schemas.microsoft.com/office/drawing/2014/main" id="{8583A1FA-24F6-F041-B744-B233376792B1}"/>
              </a:ext>
            </a:extLst>
          </p:cNvPr>
          <p:cNvSpPr>
            <a:spLocks noGrp="1" noChangeArrowheads="1"/>
          </p:cNvSpPr>
          <p:nvPr>
            <p:ph type="sldNum" sz="quarter" idx="12"/>
          </p:nvPr>
        </p:nvSpPr>
        <p:spPr/>
        <p:txBody>
          <a:bodyPr/>
          <a:lstStyle>
            <a:lvl1pPr>
              <a:defRPr/>
            </a:lvl1pPr>
          </a:lstStyle>
          <a:p>
            <a:fld id="{C8F61A8E-D706-1945-85AF-9E6074F61365}" type="slidenum">
              <a:rPr lang="en-US" altLang="en-US"/>
              <a:t>‹#›</a:t>
            </a:fld>
            <a:endParaRPr lang="en-US" altLang="en-US"/>
          </a:p>
        </p:txBody>
      </p:sp>
    </p:spTree>
    <p:extLst>
      <p:ext uri="{BB962C8B-B14F-4D97-AF65-F5344CB8AC3E}">
        <p14:creationId xmlns:p14="http://schemas.microsoft.com/office/powerpoint/2010/main" val="3911512460"/>
      </p:ext>
    </p:extLst>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1AD7429E-84A6-C84D-B514-F8708ED9E0C4}"/>
              </a:ext>
            </a:extLst>
          </p:cNvPr>
          <p:cNvSpPr>
            <a:spLocks noGrp="1" noChangeArrowheads="1"/>
          </p:cNvSpPr>
          <p:nvPr>
            <p:ph type="dt" sz="half" idx="10"/>
          </p:nvPr>
        </p:nvSpPr>
        <p:spPr/>
        <p:txBody>
          <a:bodyPr/>
          <a:lstStyle>
            <a:lvl1pPr>
              <a:defRPr/>
            </a:lvl1pPr>
          </a:lstStyle>
          <a:p>
            <a:fld id="{775202F7-F67A-794F-863D-4412B10D4E08}" type="datetime1">
              <a:rPr lang="en-CA" altLang="en-US"/>
              <a:t>2021-03-18</a:t>
            </a:fld>
            <a:endParaRPr lang="en-US" altLang="en-US"/>
          </a:p>
        </p:txBody>
      </p:sp>
      <p:sp>
        <p:nvSpPr>
          <p:cNvPr id="4" name="Rectangle 7">
            <a:extLst>
              <a:ext uri="{FF2B5EF4-FFF2-40B4-BE49-F238E27FC236}">
                <a16:creationId xmlns:a16="http://schemas.microsoft.com/office/drawing/2014/main" id="{BC63C385-95CA-D245-BD5C-2F7BD50F1979}"/>
              </a:ext>
            </a:extLst>
          </p:cNvPr>
          <p:cNvSpPr>
            <a:spLocks noGrp="1" noChangeArrowheads="1"/>
          </p:cNvSpPr>
          <p:nvPr>
            <p:ph type="sldNum" sz="quarter" idx="12"/>
          </p:nvPr>
        </p:nvSpPr>
        <p:spPr/>
        <p:txBody>
          <a:bodyPr/>
          <a:lstStyle>
            <a:lvl1pPr>
              <a:defRPr/>
            </a:lvl1pPr>
          </a:lstStyle>
          <a:p>
            <a:fld id="{1482A5E6-32FC-CD41-B738-94223FED7B79}" type="slidenum">
              <a:rPr lang="en-US" altLang="en-US"/>
              <a:t>‹#›</a:t>
            </a:fld>
            <a:endParaRPr lang="en-US" altLang="en-US"/>
          </a:p>
        </p:txBody>
      </p:sp>
    </p:spTree>
    <p:extLst>
      <p:ext uri="{BB962C8B-B14F-4D97-AF65-F5344CB8AC3E}">
        <p14:creationId xmlns:p14="http://schemas.microsoft.com/office/powerpoint/2010/main" val="419521768"/>
      </p:ext>
    </p:extLst>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7A760A7-40F6-E94D-86F9-1BAD0E66B0E9}"/>
              </a:ext>
            </a:extLst>
          </p:cNvPr>
          <p:cNvSpPr>
            <a:spLocks noGrp="1" noChangeArrowheads="1"/>
          </p:cNvSpPr>
          <p:nvPr>
            <p:ph type="dt" sz="half" idx="10"/>
          </p:nvPr>
        </p:nvSpPr>
        <p:spPr/>
        <p:txBody>
          <a:bodyPr/>
          <a:lstStyle>
            <a:lvl1pPr>
              <a:defRPr/>
            </a:lvl1pPr>
          </a:lstStyle>
          <a:p>
            <a:fld id="{31790580-88FF-564B-B0DF-C456791C689A}" type="datetime1">
              <a:rPr lang="en-CA" altLang="en-US"/>
              <a:t>2021-03-18</a:t>
            </a:fld>
            <a:endParaRPr lang="en-US" altLang="en-US"/>
          </a:p>
        </p:txBody>
      </p:sp>
      <p:sp>
        <p:nvSpPr>
          <p:cNvPr id="7" name="Rectangle 7">
            <a:extLst>
              <a:ext uri="{FF2B5EF4-FFF2-40B4-BE49-F238E27FC236}">
                <a16:creationId xmlns:a16="http://schemas.microsoft.com/office/drawing/2014/main" id="{81D52D45-BC3F-D149-AEF3-4EE4DB4053CD}"/>
              </a:ext>
            </a:extLst>
          </p:cNvPr>
          <p:cNvSpPr>
            <a:spLocks noGrp="1" noChangeArrowheads="1"/>
          </p:cNvSpPr>
          <p:nvPr>
            <p:ph type="sldNum" sz="quarter" idx="12"/>
          </p:nvPr>
        </p:nvSpPr>
        <p:spPr/>
        <p:txBody>
          <a:bodyPr/>
          <a:lstStyle>
            <a:lvl1pPr>
              <a:defRPr/>
            </a:lvl1pPr>
          </a:lstStyle>
          <a:p>
            <a:fld id="{AAA4A32D-9F6C-9448-B13A-6966902D878D}" type="slidenum">
              <a:rPr lang="en-US" altLang="en-US"/>
              <a:t>‹#›</a:t>
            </a:fld>
            <a:endParaRPr lang="en-US" altLang="en-US"/>
          </a:p>
        </p:txBody>
      </p:sp>
    </p:spTree>
    <p:extLst>
      <p:ext uri="{BB962C8B-B14F-4D97-AF65-F5344CB8AC3E}">
        <p14:creationId xmlns:p14="http://schemas.microsoft.com/office/powerpoint/2010/main" val="1978217924"/>
      </p:ext>
    </p:extLst>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1097CE4-919B-5A4F-80F1-BD3A9DD0D61B}"/>
              </a:ext>
            </a:extLst>
          </p:cNvPr>
          <p:cNvSpPr>
            <a:spLocks noGrp="1" noChangeArrowheads="1"/>
          </p:cNvSpPr>
          <p:nvPr>
            <p:ph type="dt" sz="half" idx="10"/>
          </p:nvPr>
        </p:nvSpPr>
        <p:spPr/>
        <p:txBody>
          <a:bodyPr/>
          <a:lstStyle>
            <a:lvl1pPr>
              <a:defRPr/>
            </a:lvl1pPr>
          </a:lstStyle>
          <a:p>
            <a:fld id="{32EA5C8F-12AF-8A44-AEF2-E1D2B2717657}" type="datetime1">
              <a:rPr lang="en-CA" altLang="en-US"/>
              <a:t>2021-03-18</a:t>
            </a:fld>
            <a:endParaRPr lang="en-US" altLang="en-US"/>
          </a:p>
        </p:txBody>
      </p:sp>
      <p:sp>
        <p:nvSpPr>
          <p:cNvPr id="7" name="Rectangle 7">
            <a:extLst>
              <a:ext uri="{FF2B5EF4-FFF2-40B4-BE49-F238E27FC236}">
                <a16:creationId xmlns:a16="http://schemas.microsoft.com/office/drawing/2014/main" id="{6D1B1D94-DD9A-A64A-84D6-CBF83208A23A}"/>
              </a:ext>
            </a:extLst>
          </p:cNvPr>
          <p:cNvSpPr>
            <a:spLocks noGrp="1" noChangeArrowheads="1"/>
          </p:cNvSpPr>
          <p:nvPr>
            <p:ph type="sldNum" sz="quarter" idx="12"/>
          </p:nvPr>
        </p:nvSpPr>
        <p:spPr/>
        <p:txBody>
          <a:bodyPr/>
          <a:lstStyle>
            <a:lvl1pPr>
              <a:defRPr/>
            </a:lvl1pPr>
          </a:lstStyle>
          <a:p>
            <a:fld id="{1169D862-2040-9444-AD0D-98908A0FC045}" type="slidenum">
              <a:rPr lang="en-US" altLang="en-US"/>
              <a:t>‹#›</a:t>
            </a:fld>
            <a:endParaRPr lang="en-US" altLang="en-US"/>
          </a:p>
        </p:txBody>
      </p:sp>
    </p:spTree>
    <p:extLst>
      <p:ext uri="{BB962C8B-B14F-4D97-AF65-F5344CB8AC3E}">
        <p14:creationId xmlns:p14="http://schemas.microsoft.com/office/powerpoint/2010/main" val="3437195744"/>
      </p:ext>
    </p:extLst>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26E187-4962-ED49-B099-860C0810569A}"/>
              </a:ext>
            </a:extLst>
          </p:cNvPr>
          <p:cNvSpPr>
            <a:spLocks noGrp="1" noChangeArrowheads="1"/>
          </p:cNvSpPr>
          <p:nvPr>
            <p:ph type="dt" sz="half" idx="10"/>
          </p:nvPr>
        </p:nvSpPr>
        <p:spPr/>
        <p:txBody>
          <a:bodyPr/>
          <a:lstStyle>
            <a:lvl1pPr>
              <a:defRPr/>
            </a:lvl1pPr>
          </a:lstStyle>
          <a:p>
            <a:fld id="{DCAB34B5-6053-8942-AB7A-ED617D6D24DB}" type="datetime1">
              <a:rPr lang="en-CA" altLang="en-US"/>
              <a:t>2021-03-18</a:t>
            </a:fld>
            <a:endParaRPr lang="en-US" altLang="en-US"/>
          </a:p>
        </p:txBody>
      </p:sp>
      <p:sp>
        <p:nvSpPr>
          <p:cNvPr id="6" name="Rectangle 7">
            <a:extLst>
              <a:ext uri="{FF2B5EF4-FFF2-40B4-BE49-F238E27FC236}">
                <a16:creationId xmlns:a16="http://schemas.microsoft.com/office/drawing/2014/main" id="{E42CF754-7473-864C-A73C-D50ACAE55433}"/>
              </a:ext>
            </a:extLst>
          </p:cNvPr>
          <p:cNvSpPr>
            <a:spLocks noGrp="1" noChangeArrowheads="1"/>
          </p:cNvSpPr>
          <p:nvPr>
            <p:ph type="sldNum" sz="quarter" idx="12"/>
          </p:nvPr>
        </p:nvSpPr>
        <p:spPr/>
        <p:txBody>
          <a:bodyPr/>
          <a:lstStyle>
            <a:lvl1pPr>
              <a:defRPr/>
            </a:lvl1pPr>
          </a:lstStyle>
          <a:p>
            <a:fld id="{0FB03638-ADB6-B94D-A902-593F2AC572FF}" type="slidenum">
              <a:rPr lang="en-US" altLang="en-US"/>
              <a:t>‹#›</a:t>
            </a:fld>
            <a:endParaRPr lang="en-US" altLang="en-US"/>
          </a:p>
        </p:txBody>
      </p:sp>
    </p:spTree>
    <p:extLst>
      <p:ext uri="{BB962C8B-B14F-4D97-AF65-F5344CB8AC3E}">
        <p14:creationId xmlns:p14="http://schemas.microsoft.com/office/powerpoint/2010/main" val="495952070"/>
      </p:ext>
    </p:extLst>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115888"/>
            <a:ext cx="2057400" cy="601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5888"/>
            <a:ext cx="6019800" cy="601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083D0E4B-A629-404D-A8AE-65F791A7FBFD}"/>
              </a:ext>
            </a:extLst>
          </p:cNvPr>
          <p:cNvSpPr>
            <a:spLocks noGrp="1" noChangeArrowheads="1"/>
          </p:cNvSpPr>
          <p:nvPr>
            <p:ph type="dt" sz="half" idx="10"/>
          </p:nvPr>
        </p:nvSpPr>
        <p:spPr/>
        <p:txBody>
          <a:bodyPr/>
          <a:lstStyle>
            <a:lvl1pPr>
              <a:defRPr/>
            </a:lvl1pPr>
          </a:lstStyle>
          <a:p>
            <a:fld id="{6ED822C4-78A2-C34B-9C16-7F035D555C6E}" type="datetime1">
              <a:rPr lang="en-CA" altLang="en-US"/>
              <a:t>2021-03-18</a:t>
            </a:fld>
            <a:endParaRPr lang="en-US" altLang="en-US"/>
          </a:p>
        </p:txBody>
      </p:sp>
      <p:sp>
        <p:nvSpPr>
          <p:cNvPr id="6" name="Rectangle 7">
            <a:extLst>
              <a:ext uri="{FF2B5EF4-FFF2-40B4-BE49-F238E27FC236}">
                <a16:creationId xmlns:a16="http://schemas.microsoft.com/office/drawing/2014/main" id="{6BE3D439-0002-924D-8F28-4E11AF2CA129}"/>
              </a:ext>
            </a:extLst>
          </p:cNvPr>
          <p:cNvSpPr>
            <a:spLocks noGrp="1" noChangeArrowheads="1"/>
          </p:cNvSpPr>
          <p:nvPr>
            <p:ph type="sldNum" sz="quarter" idx="12"/>
          </p:nvPr>
        </p:nvSpPr>
        <p:spPr/>
        <p:txBody>
          <a:bodyPr/>
          <a:lstStyle>
            <a:lvl1pPr>
              <a:defRPr/>
            </a:lvl1pPr>
          </a:lstStyle>
          <a:p>
            <a:fld id="{D5065A5D-701A-DE47-935A-FEFD90615B7E}" type="slidenum">
              <a:rPr lang="en-US" altLang="en-US"/>
              <a:t>‹#›</a:t>
            </a:fld>
            <a:endParaRPr lang="en-US" altLang="en-US"/>
          </a:p>
        </p:txBody>
      </p:sp>
    </p:spTree>
    <p:extLst>
      <p:ext uri="{BB962C8B-B14F-4D97-AF65-F5344CB8AC3E}">
        <p14:creationId xmlns:p14="http://schemas.microsoft.com/office/powerpoint/2010/main" val="1782049024"/>
      </p:ext>
    </p:extLst>
  </p:cSld>
  <p:clrMapOvr>
    <a:masterClrMapping/>
  </p:clrMapOvr>
  <p:transition/>
  <p:timing/>
</p:sldLayout>
</file>

<file path=ppt/slideLayouts/slideLayout1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RDNew">
    <p:spTree>
      <p:nvGrpSpPr>
        <p:cNvPr id="1" name=""/>
        <p:cNvGrpSpPr/>
        <p:nvPr/>
      </p:nvGrpSpPr>
      <p:grpSpPr>
        <a:xfrm>
          <a:off x="0" y="0"/>
          <a: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pic>
        <p:nvPicPr>
          <p:cNvPr id="6" name="Picture 48" descr="duke_wave_shadow"/>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7667625" y="381000"/>
            <a:ext cx="1476375"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1295400" y="359898"/>
            <a:ext cx="6096000" cy="1472184"/>
          </a:xfrm>
        </p:spPr>
        <p:txBody>
          <a:bodyPr anchor="b"/>
          <a:lstStyle>
            <a:lvl1pPr algn="l">
              <a:defRPr sz="4000"/>
            </a:lvl1pPr>
          </a:lstStyle>
          <a:p>
            <a:r>
              <a:rPr lang="en-US"/>
              <a:t>Click to edit Master title style</a:t>
            </a:r>
          </a:p>
        </p:txBody>
      </p:sp>
      <p:sp>
        <p:nvSpPr>
          <p:cNvPr id="22" name="Subtitle 21"/>
          <p:cNvSpPr>
            <a:spLocks noGrp="1"/>
          </p:cNvSpPr>
          <p:nvPr>
            <p:ph type="subTitle" idx="1"/>
          </p:nvPr>
        </p:nvSpPr>
        <p:spPr>
          <a:xfrm>
            <a:off x="1295400" y="1850064"/>
            <a:ext cx="754380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19"/>
          <p:cNvSpPr>
            <a:spLocks noGrp="1"/>
          </p:cNvSpPr>
          <p:nvPr>
            <p:ph type="ftr" sz="quarter" idx="11"/>
          </p:nvPr>
        </p:nvSpPr>
        <p:spPr/>
        <p:txBody>
          <a:bodyPr/>
          <a:lstStyle>
            <a:lvl1pPr>
              <a:defRPr/>
            </a:lvl1pPr>
          </a:lstStyle>
          <a:p>
            <a:pPr>
              <a:defRPr/>
            </a:pPr>
            <a:endParaRPr lang="en-US"/>
          </a:p>
        </p:txBody>
      </p:sp>
      <p:sp>
        <p:nvSpPr>
          <p:cNvPr id="9" name="Slide Number Placeholder 9"/>
          <p:cNvSpPr>
            <a:spLocks noGrp="1"/>
          </p:cNvSpPr>
          <p:nvPr>
            <p:ph type="sldNum" sz="quarter" idx="12"/>
          </p:nvPr>
        </p:nvSpPr>
        <p:spPr/>
        <p:txBody>
          <a:bodyPr/>
          <a:lstStyle>
            <a:lvl1pPr>
              <a:defRPr/>
            </a:lvl1pPr>
          </a:lstStyle>
          <a:p>
            <a:fld id="{C4C42582-02B8-C849-BDEE-2F6EE2FB96B9}" type="slidenum">
              <a:rPr lang="en-US"/>
              <a:t>‹#›</a:t>
            </a:fld>
            <a:endParaRPr lang="en-US"/>
          </a:p>
        </p:txBody>
      </p:sp>
    </p:spTree>
    <p:extLst>
      <p:ext uri="{BB962C8B-B14F-4D97-AF65-F5344CB8AC3E}">
        <p14:creationId xmlns:p14="http://schemas.microsoft.com/office/powerpoint/2010/main" val="1495851236"/>
      </p:ext>
    </p:extLst>
  </p:cSld>
  <p:clrMapOvr>
    <a:masterClrMapping/>
  </p:clrMapOvr>
  <p:transition/>
  <p:timing/>
</p:sldLayout>
</file>

<file path=ppt/slideLayouts/slideLayout1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pic>
        <p:nvPicPr>
          <p:cNvPr id="4" name="Picture 48" descr="duke_wave_shadow"/>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435608" y="274638"/>
            <a:ext cx="6565392"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6BFA988-9EA0-6049-A3EA-B6C652B385C4}" type="slidenum">
              <a:rPr lang="en-US"/>
              <a:t>‹#›</a:t>
            </a:fld>
            <a:endParaRPr lang="en-US"/>
          </a:p>
        </p:txBody>
      </p:sp>
    </p:spTree>
    <p:extLst>
      <p:ext uri="{BB962C8B-B14F-4D97-AF65-F5344CB8AC3E}">
        <p14:creationId xmlns:p14="http://schemas.microsoft.com/office/powerpoint/2010/main" val="3697978182"/>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ct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28F2D36C-356B-7048-81C1-A307797EE588}" type="slidenum">
              <a:rPr lang="en-US"/>
              <a:t>‹#›</a:t>
            </a:fld>
            <a:endParaRPr lang="en-US"/>
          </a:p>
        </p:txBody>
      </p:sp>
    </p:spTree>
    <p:extLst>
      <p:ext uri="{BB962C8B-B14F-4D97-AF65-F5344CB8AC3E}">
        <p14:creationId xmlns:p14="http://schemas.microsoft.com/office/powerpoint/2010/main" val="3665068196"/>
      </p:ext>
    </p:extLst>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Rectangle 4"/>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ct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fld id="{F7A31C48-78C5-0044-8789-5F13B6BC6AF6}" type="slidenum">
              <a:rPr lang="en-US"/>
              <a:t>‹#›</a:t>
            </a:fld>
            <a:endParaRPr lang="en-US"/>
          </a:p>
        </p:txBody>
      </p:sp>
    </p:spTree>
    <p:extLst>
      <p:ext uri="{BB962C8B-B14F-4D97-AF65-F5344CB8AC3E}">
        <p14:creationId xmlns:p14="http://schemas.microsoft.com/office/powerpoint/2010/main" val="1539666400"/>
      </p:ext>
    </p:extLst>
  </p:cSld>
  <p:clrMapOvr>
    <a:masterClrMapping/>
  </p:clrMapOvr>
  <p:transition/>
  <p:timing/>
</p:sldLayout>
</file>

<file path=ppt/slideLayouts/slideLayout1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endParaRPr 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
        <p:nvSpPr>
          <p:cNvPr id="7" name="Slide Number Placeholder 21"/>
          <p:cNvSpPr>
            <a:spLocks noGrp="1"/>
          </p:cNvSpPr>
          <p:nvPr>
            <p:ph type="sldNum" sz="quarter" idx="12"/>
          </p:nvPr>
        </p:nvSpPr>
        <p:spPr/>
        <p:txBody>
          <a:bodyPr/>
          <a:lstStyle>
            <a:lvl1pPr>
              <a:defRPr/>
            </a:lvl1pPr>
          </a:lstStyle>
          <a:p>
            <a:fld id="{389D8ED0-88A4-2549-B35A-FBCE07619BAF}" type="slidenum">
              <a:rPr lang="en-US"/>
              <a:t>‹#›</a:t>
            </a:fld>
            <a:endParaRPr lang="en-US"/>
          </a:p>
        </p:txBody>
      </p:sp>
    </p:spTree>
    <p:extLst>
      <p:ext uri="{BB962C8B-B14F-4D97-AF65-F5344CB8AC3E}">
        <p14:creationId xmlns:p14="http://schemas.microsoft.com/office/powerpoint/2010/main" val="1861343479"/>
      </p:ext>
    </p:extLst>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lstStyle>
          <a:p>
            <a:r>
              <a:rPr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1D862F07-DCBD-0846-BE6A-279F2AE8411B}" type="slidenum">
              <a:rPr lang="en-US"/>
              <a:t>‹#›</a:t>
            </a:fld>
            <a:endParaRPr lang="en-US"/>
          </a:p>
        </p:txBody>
      </p:sp>
    </p:spTree>
    <p:extLst>
      <p:ext uri="{BB962C8B-B14F-4D97-AF65-F5344CB8AC3E}">
        <p14:creationId xmlns:p14="http://schemas.microsoft.com/office/powerpoint/2010/main" val="2160942227"/>
      </p:ext>
    </p:extLst>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endParaRPr lang="en-US"/>
          </a:p>
        </p:txBody>
      </p:sp>
      <p:sp>
        <p:nvSpPr>
          <p:cNvPr id="4" name="Footer Placeholder 9"/>
          <p:cNvSpPr>
            <a:spLocks noGrp="1"/>
          </p:cNvSpPr>
          <p:nvPr>
            <p:ph type="ftr" sz="quarter" idx="11"/>
          </p:nvPr>
        </p:nvSpPr>
        <p:spPr/>
        <p:txBody>
          <a:bodyPr/>
          <a:lstStyle>
            <a:lvl1pPr>
              <a:defRPr/>
            </a:lvl1pPr>
          </a:lstStyle>
          <a:p>
            <a:pPr>
              <a:defRPr/>
            </a:pPr>
            <a:endParaRPr lang="en-US"/>
          </a:p>
        </p:txBody>
      </p:sp>
      <p:sp>
        <p:nvSpPr>
          <p:cNvPr id="5" name="Slide Number Placeholder 21"/>
          <p:cNvSpPr>
            <a:spLocks noGrp="1"/>
          </p:cNvSpPr>
          <p:nvPr>
            <p:ph type="sldNum" sz="quarter" idx="12"/>
          </p:nvPr>
        </p:nvSpPr>
        <p:spPr/>
        <p:txBody>
          <a:bodyPr/>
          <a:lstStyle>
            <a:lvl1pPr>
              <a:defRPr/>
            </a:lvl1pPr>
          </a:lstStyle>
          <a:p>
            <a:fld id="{BFA27B8F-7FCD-5D48-9672-ED5236E0413D}" type="slidenum">
              <a:rPr lang="en-US"/>
              <a:t>‹#›</a:t>
            </a:fld>
            <a:endParaRPr lang="en-US"/>
          </a:p>
        </p:txBody>
      </p:sp>
    </p:spTree>
    <p:extLst>
      <p:ext uri="{BB962C8B-B14F-4D97-AF65-F5344CB8AC3E}">
        <p14:creationId xmlns:p14="http://schemas.microsoft.com/office/powerpoint/2010/main" val="402761605"/>
      </p:ext>
    </p:extLst>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3" name="Rectangle 2"/>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fld id="{0FE96D11-58C0-284A-A8AB-5AA4E940F1C8}" type="slidenum">
              <a:rPr lang="en-US"/>
              <a:t>‹#›</a:t>
            </a:fld>
            <a:endParaRPr lang="en-US"/>
          </a:p>
        </p:txBody>
      </p:sp>
    </p:spTree>
    <p:extLst>
      <p:ext uri="{BB962C8B-B14F-4D97-AF65-F5344CB8AC3E}">
        <p14:creationId xmlns:p14="http://schemas.microsoft.com/office/powerpoint/2010/main" val="2991575360"/>
      </p:ext>
    </p:extLst>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ct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28F2D36C-356B-7048-81C1-A307797EE588}" type="slidenum">
              <a:rPr lang="en-US"/>
              <a:t>‹#›</a:t>
            </a:fld>
            <a:endParaRPr lang="en-US"/>
          </a:p>
        </p:txBody>
      </p:sp>
    </p:spTree>
    <p:extLst>
      <p:ext uri="{BB962C8B-B14F-4D97-AF65-F5344CB8AC3E}">
        <p14:creationId xmlns:p14="http://schemas.microsoft.com/office/powerpoint/2010/main" val="3665068196"/>
      </p:ext>
    </p:extLst>
  </p:cSld>
  <p:clrMapOvr>
    <a:masterClrMapping/>
  </p:clrMapOvr>
  <p:transition/>
  <p:timing/>
</p:sldLayout>
</file>

<file path=ppt/slideLayouts/slideLayout1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indent="-283464" eaLnBrk="1" hangingPunct="1">
              <a:lnSpc>
                <a:spcPts val="3000"/>
              </a:lnSpc>
              <a:spcBef>
                <a:spcPts val="600"/>
              </a:spcBef>
              <a:buClr>
                <a:schemeClr val="accent1"/>
              </a:buClr>
              <a:buSzPct val="80000"/>
              <a:buFont typeface="Wingdings 2" charset="0"/>
              <a:buNone/>
              <a:defRPr/>
            </a:pPr>
            <a:endParaRPr lang="en-US" sz="3200">
              <a:latin typeface="+mn-lt"/>
              <a:ea typeface="+mn-ea"/>
            </a:endParaRPr>
          </a:p>
        </p:txBody>
      </p:sp>
      <p:sp>
        <p:nvSpPr>
          <p:cNvPr id="6" name="Flowchart: Process 13"/>
          <p:cNvSpPr/>
          <p:nvPr/>
        </p:nvSpPr>
        <p:spPr>
          <a:xfrm rot="19468672">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7" name="Flowchart: Process 15"/>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lang="en-US"/>
              <a:t>Click to edit Master title style</a:t>
            </a: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lstStyle>
          <a:p>
            <a:pPr lvl="0"/>
            <a:r>
              <a:rPr lang="en-US" noProof="0"/>
              <a:t>Click icon to add picture</a:t>
            </a:r>
            <a:endParaRPr lang="en-US" noProof="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ct val="0"/>
              </a:spcBef>
              <a:buNone/>
              <a:defRPr sz="1400">
                <a:solidFill>
                  <a:srgbClr val="777777"/>
                </a:solidFill>
              </a:defRPr>
            </a:lvl1pPr>
            <a:lvl2pPr>
              <a:defRPr sz="1200"/>
            </a:lvl2pPr>
            <a:lvl3pPr>
              <a:defRPr sz="1000"/>
            </a:lvl3pPr>
            <a:lvl4pPr>
              <a:defRPr sz="900"/>
            </a:lvl4pPr>
            <a:lvl5pPr>
              <a:defRPr sz="900"/>
            </a:lvl5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fld id="{CBAA1397-D059-4642-89D6-FEB7724C3920}" type="slidenum">
              <a:rPr lang="en-US"/>
              <a:t>‹#›</a:t>
            </a:fld>
            <a:endParaRPr lang="en-US"/>
          </a:p>
        </p:txBody>
      </p:sp>
    </p:spTree>
    <p:extLst>
      <p:ext uri="{BB962C8B-B14F-4D97-AF65-F5344CB8AC3E}">
        <p14:creationId xmlns:p14="http://schemas.microsoft.com/office/powerpoint/2010/main" val="1660879265"/>
      </p:ext>
    </p:extLst>
  </p:cSld>
  <p:clrMapOvr>
    <a:masterClrMapping/>
  </p:clrMapOvr>
  <p:transition/>
  <p:timing/>
</p:sldLayout>
</file>

<file path=ppt/slideLayouts/slideLayout1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fld id="{F9687CFD-DC46-4F4C-AC9C-768B6072C7E4}" type="slidenum">
              <a:rPr lang="en-US"/>
              <a:t>‹#›</a:t>
            </a:fld>
            <a:endParaRPr lang="en-US"/>
          </a:p>
        </p:txBody>
      </p:sp>
    </p:spTree>
    <p:extLst>
      <p:ext uri="{BB962C8B-B14F-4D97-AF65-F5344CB8AC3E}">
        <p14:creationId xmlns:p14="http://schemas.microsoft.com/office/powerpoint/2010/main" val="2594004822"/>
      </p:ext>
    </p:extLst>
  </p:cSld>
  <p:clrMapOvr>
    <a:masterClrMapping/>
  </p:clrMapOvr>
  <p:transition/>
  <p:timing/>
</p:sldLayout>
</file>

<file path=ppt/slideLayouts/slideLayout1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58000" y="274639"/>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fld id="{3A63E064-0398-FB4D-A10B-9168BFF17DB7}" type="slidenum">
              <a:rPr lang="en-US"/>
              <a:t>‹#›</a:t>
            </a:fld>
            <a:endParaRPr lang="en-US"/>
          </a:p>
        </p:txBody>
      </p:sp>
    </p:spTree>
    <p:extLst>
      <p:ext uri="{BB962C8B-B14F-4D97-AF65-F5344CB8AC3E}">
        <p14:creationId xmlns:p14="http://schemas.microsoft.com/office/powerpoint/2010/main" val="401302831"/>
      </p:ext>
    </p:extLst>
  </p:cSld>
  <p:clrMapOvr>
    <a:masterClrMapping/>
  </p:clrMapOvr>
  <p:transition/>
  <p:timing/>
</p:sldLayout>
</file>

<file path=ppt/slideLayouts/slideLayout1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RDNew">
    <p:spTree>
      <p:nvGrpSpPr>
        <p:cNvPr id="1" name=""/>
        <p:cNvGrpSpPr/>
        <p:nvPr/>
      </p:nvGrpSpPr>
      <p:grpSpPr>
        <a:xfrm>
          <a:off x="0" y="0"/>
          <a: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pic>
        <p:nvPicPr>
          <p:cNvPr id="6" name="Picture 48" descr="duke_wave_shadow"/>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7667625" y="381000"/>
            <a:ext cx="1476375"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1295400" y="359898"/>
            <a:ext cx="6096000" cy="1472184"/>
          </a:xfrm>
        </p:spPr>
        <p:txBody>
          <a:bodyPr anchor="b"/>
          <a:lstStyle>
            <a:lvl1pPr algn="l">
              <a:defRPr sz="4000"/>
            </a:lvl1pPr>
          </a:lstStyle>
          <a:p>
            <a:r>
              <a:rPr lang="en-US"/>
              <a:t>Click to edit Master title style</a:t>
            </a:r>
          </a:p>
        </p:txBody>
      </p:sp>
      <p:sp>
        <p:nvSpPr>
          <p:cNvPr id="22" name="Subtitle 21"/>
          <p:cNvSpPr>
            <a:spLocks noGrp="1"/>
          </p:cNvSpPr>
          <p:nvPr>
            <p:ph type="subTitle" idx="1"/>
          </p:nvPr>
        </p:nvSpPr>
        <p:spPr>
          <a:xfrm>
            <a:off x="1295400" y="1850064"/>
            <a:ext cx="754380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19"/>
          <p:cNvSpPr>
            <a:spLocks noGrp="1"/>
          </p:cNvSpPr>
          <p:nvPr>
            <p:ph type="ftr" sz="quarter" idx="11"/>
          </p:nvPr>
        </p:nvSpPr>
        <p:spPr/>
        <p:txBody>
          <a:bodyPr/>
          <a:lstStyle>
            <a:lvl1pPr>
              <a:defRPr/>
            </a:lvl1pPr>
          </a:lstStyle>
          <a:p>
            <a:pPr>
              <a:defRPr/>
            </a:pPr>
            <a:endParaRPr lang="en-US"/>
          </a:p>
        </p:txBody>
      </p:sp>
      <p:sp>
        <p:nvSpPr>
          <p:cNvPr id="9" name="Slide Number Placeholder 9"/>
          <p:cNvSpPr>
            <a:spLocks noGrp="1"/>
          </p:cNvSpPr>
          <p:nvPr>
            <p:ph type="sldNum" sz="quarter" idx="12"/>
          </p:nvPr>
        </p:nvSpPr>
        <p:spPr/>
        <p:txBody>
          <a:bodyPr/>
          <a:lstStyle>
            <a:lvl1pPr>
              <a:defRPr/>
            </a:lvl1pPr>
          </a:lstStyle>
          <a:p>
            <a:fld id="{C4C42582-02B8-C849-BDEE-2F6EE2FB96B9}" type="slidenum">
              <a:rPr lang="en-US"/>
              <a:t>‹#›</a:t>
            </a:fld>
            <a:endParaRPr lang="en-US"/>
          </a:p>
        </p:txBody>
      </p:sp>
    </p:spTree>
    <p:extLst>
      <p:ext uri="{BB962C8B-B14F-4D97-AF65-F5344CB8AC3E}">
        <p14:creationId xmlns:p14="http://schemas.microsoft.com/office/powerpoint/2010/main" val="1495851236"/>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AFEEB334-6AF3-467E-A29C-6C23E81FE0B1}"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indent="-283464" eaLnBrk="1" hangingPunct="1">
              <a:lnSpc>
                <a:spcPts val="3000"/>
              </a:lnSpc>
              <a:spcBef>
                <a:spcPts val="600"/>
              </a:spcBef>
              <a:buClr>
                <a:schemeClr val="accent1"/>
              </a:buClr>
              <a:buSzPct val="80000"/>
              <a:buFont typeface="Wingdings 2" charset="0"/>
              <a:buNone/>
              <a:defRPr/>
            </a:pPr>
            <a:endParaRPr lang="en-US" sz="3200">
              <a:latin typeface="+mn-lt"/>
              <a:ea typeface="+mn-ea"/>
            </a:endParaRPr>
          </a:p>
        </p:txBody>
      </p:sp>
      <p:sp>
        <p:nvSpPr>
          <p:cNvPr id="6" name="Flowchart: Process 13"/>
          <p:cNvSpPr/>
          <p:nvPr/>
        </p:nvSpPr>
        <p:spPr>
          <a:xfrm rot="19468672">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7" name="Flowchart: Process 15"/>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lang="en-US"/>
              <a:t>Click to edit Master title style</a:t>
            </a: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lstStyle>
          <a:p>
            <a:pPr lvl="0"/>
            <a:r>
              <a:rPr lang="en-US" noProof="0"/>
              <a:t>Click icon to add picture</a:t>
            </a:r>
            <a:endParaRPr lang="en-US" noProof="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ct val="0"/>
              </a:spcBef>
              <a:buNone/>
              <a:defRPr sz="1400">
                <a:solidFill>
                  <a:srgbClr val="777777"/>
                </a:solidFill>
              </a:defRPr>
            </a:lvl1pPr>
            <a:lvl2pPr>
              <a:defRPr sz="1200"/>
            </a:lvl2pPr>
            <a:lvl3pPr>
              <a:defRPr sz="1000"/>
            </a:lvl3pPr>
            <a:lvl4pPr>
              <a:defRPr sz="900"/>
            </a:lvl4pPr>
            <a:lvl5pPr>
              <a:defRPr sz="900"/>
            </a:lvl5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fld id="{CBAA1397-D059-4642-89D6-FEB7724C3920}" type="slidenum">
              <a:rPr lang="en-US"/>
              <a:t>‹#›</a:t>
            </a:fld>
            <a:endParaRPr lang="en-US"/>
          </a:p>
        </p:txBody>
      </p:sp>
    </p:spTree>
    <p:extLst>
      <p:ext uri="{BB962C8B-B14F-4D97-AF65-F5344CB8AC3E}">
        <p14:creationId xmlns:p14="http://schemas.microsoft.com/office/powerpoint/2010/main" val="1660879265"/>
      </p:ext>
    </p:extLst>
  </p:cSld>
  <p:clrMapOvr>
    <a:masterClrMapping/>
  </p:clrMapOvr>
  <p:transition/>
  <p:timing/>
</p:sldLayout>
</file>

<file path=ppt/slideLayouts/slideLayout2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pic>
        <p:nvPicPr>
          <p:cNvPr id="4" name="Picture 48" descr="duke_wave_shadow"/>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435608" y="274638"/>
            <a:ext cx="6565392"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6BFA988-9EA0-6049-A3EA-B6C652B385C4}" type="slidenum">
              <a:rPr lang="en-US"/>
              <a:t>‹#›</a:t>
            </a:fld>
            <a:endParaRPr lang="en-US"/>
          </a:p>
        </p:txBody>
      </p:sp>
    </p:spTree>
    <p:extLst>
      <p:ext uri="{BB962C8B-B14F-4D97-AF65-F5344CB8AC3E}">
        <p14:creationId xmlns:p14="http://schemas.microsoft.com/office/powerpoint/2010/main" val="3697978182"/>
      </p:ext>
    </p:extLst>
  </p:cSld>
  <p:clrMapOvr>
    <a:masterClrMapping/>
  </p:clrMapOvr>
  <p:transition/>
  <p:timing/>
</p:sldLayout>
</file>

<file path=ppt/slideLayouts/slideLayout2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Rectangle 4"/>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ct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fld id="{F7A31C48-78C5-0044-8789-5F13B6BC6AF6}" type="slidenum">
              <a:rPr lang="en-US"/>
              <a:t>‹#›</a:t>
            </a:fld>
            <a:endParaRPr lang="en-US"/>
          </a:p>
        </p:txBody>
      </p:sp>
    </p:spTree>
    <p:extLst>
      <p:ext uri="{BB962C8B-B14F-4D97-AF65-F5344CB8AC3E}">
        <p14:creationId xmlns:p14="http://schemas.microsoft.com/office/powerpoint/2010/main" val="1539666400"/>
      </p:ext>
    </p:extLst>
  </p:cSld>
  <p:clrMapOvr>
    <a:masterClrMapping/>
  </p:clrMapOvr>
  <p:transition/>
  <p:timing/>
</p:sldLayout>
</file>

<file path=ppt/slideLayouts/slideLayout2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endParaRPr 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
        <p:nvSpPr>
          <p:cNvPr id="7" name="Slide Number Placeholder 21"/>
          <p:cNvSpPr>
            <a:spLocks noGrp="1"/>
          </p:cNvSpPr>
          <p:nvPr>
            <p:ph type="sldNum" sz="quarter" idx="12"/>
          </p:nvPr>
        </p:nvSpPr>
        <p:spPr/>
        <p:txBody>
          <a:bodyPr/>
          <a:lstStyle>
            <a:lvl1pPr>
              <a:defRPr/>
            </a:lvl1pPr>
          </a:lstStyle>
          <a:p>
            <a:fld id="{389D8ED0-88A4-2549-B35A-FBCE07619BAF}" type="slidenum">
              <a:rPr lang="en-US"/>
              <a:t>‹#›</a:t>
            </a:fld>
            <a:endParaRPr lang="en-US"/>
          </a:p>
        </p:txBody>
      </p:sp>
    </p:spTree>
    <p:extLst>
      <p:ext uri="{BB962C8B-B14F-4D97-AF65-F5344CB8AC3E}">
        <p14:creationId xmlns:p14="http://schemas.microsoft.com/office/powerpoint/2010/main" val="1861343479"/>
      </p:ext>
    </p:extLst>
  </p:cSld>
  <p:clrMapOvr>
    <a:masterClrMapping/>
  </p:clrMapOvr>
  <p:transition/>
  <p:timing/>
</p:sldLayout>
</file>

<file path=ppt/slideLayouts/slideLayout2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lstStyle>
          <a:p>
            <a:r>
              <a:rPr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1D862F07-DCBD-0846-BE6A-279F2AE8411B}" type="slidenum">
              <a:rPr lang="en-US"/>
              <a:t>‹#›</a:t>
            </a:fld>
            <a:endParaRPr lang="en-US"/>
          </a:p>
        </p:txBody>
      </p:sp>
    </p:spTree>
    <p:extLst>
      <p:ext uri="{BB962C8B-B14F-4D97-AF65-F5344CB8AC3E}">
        <p14:creationId xmlns:p14="http://schemas.microsoft.com/office/powerpoint/2010/main" val="2160942227"/>
      </p:ext>
    </p:extLst>
  </p:cSld>
  <p:clrMapOvr>
    <a:masterClrMapping/>
  </p:clrMapOvr>
  <p:transition/>
  <p:timing/>
</p:sldLayout>
</file>

<file path=ppt/slideLayouts/slideLayout2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endParaRPr lang="en-US"/>
          </a:p>
        </p:txBody>
      </p:sp>
      <p:sp>
        <p:nvSpPr>
          <p:cNvPr id="4" name="Footer Placeholder 9"/>
          <p:cNvSpPr>
            <a:spLocks noGrp="1"/>
          </p:cNvSpPr>
          <p:nvPr>
            <p:ph type="ftr" sz="quarter" idx="11"/>
          </p:nvPr>
        </p:nvSpPr>
        <p:spPr/>
        <p:txBody>
          <a:bodyPr/>
          <a:lstStyle>
            <a:lvl1pPr>
              <a:defRPr/>
            </a:lvl1pPr>
          </a:lstStyle>
          <a:p>
            <a:pPr>
              <a:defRPr/>
            </a:pPr>
            <a:endParaRPr lang="en-US"/>
          </a:p>
        </p:txBody>
      </p:sp>
      <p:sp>
        <p:nvSpPr>
          <p:cNvPr id="5" name="Slide Number Placeholder 21"/>
          <p:cNvSpPr>
            <a:spLocks noGrp="1"/>
          </p:cNvSpPr>
          <p:nvPr>
            <p:ph type="sldNum" sz="quarter" idx="12"/>
          </p:nvPr>
        </p:nvSpPr>
        <p:spPr/>
        <p:txBody>
          <a:bodyPr/>
          <a:lstStyle>
            <a:lvl1pPr>
              <a:defRPr/>
            </a:lvl1pPr>
          </a:lstStyle>
          <a:p>
            <a:fld id="{BFA27B8F-7FCD-5D48-9672-ED5236E0413D}" type="slidenum">
              <a:rPr lang="en-US"/>
              <a:t>‹#›</a:t>
            </a:fld>
            <a:endParaRPr lang="en-US"/>
          </a:p>
        </p:txBody>
      </p:sp>
    </p:spTree>
    <p:extLst>
      <p:ext uri="{BB962C8B-B14F-4D97-AF65-F5344CB8AC3E}">
        <p14:creationId xmlns:p14="http://schemas.microsoft.com/office/powerpoint/2010/main" val="402761605"/>
      </p:ext>
    </p:extLst>
  </p:cSld>
  <p:clrMapOvr>
    <a:masterClrMapping/>
  </p:clrMapOvr>
  <p:transition/>
  <p:timing/>
</p:sldLayout>
</file>

<file path=ppt/slideLayouts/slideLayout2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3" name="Rectangle 2"/>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fld id="{0FE96D11-58C0-284A-A8AB-5AA4E940F1C8}" type="slidenum">
              <a:rPr lang="en-US"/>
              <a:t>‹#›</a:t>
            </a:fld>
            <a:endParaRPr lang="en-US"/>
          </a:p>
        </p:txBody>
      </p:sp>
    </p:spTree>
    <p:extLst>
      <p:ext uri="{BB962C8B-B14F-4D97-AF65-F5344CB8AC3E}">
        <p14:creationId xmlns:p14="http://schemas.microsoft.com/office/powerpoint/2010/main" val="2991575360"/>
      </p:ext>
    </p:extLst>
  </p:cSld>
  <p:clrMapOvr>
    <a:masterClrMapping/>
  </p:clrMapOvr>
  <p:transition/>
  <p:timing/>
</p:sldLayout>
</file>

<file path=ppt/slideLayouts/slideLayout2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ct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28F2D36C-356B-7048-81C1-A307797EE588}" type="slidenum">
              <a:rPr lang="en-US"/>
              <a:t>‹#›</a:t>
            </a:fld>
            <a:endParaRPr lang="en-US"/>
          </a:p>
        </p:txBody>
      </p:sp>
    </p:spTree>
    <p:extLst>
      <p:ext uri="{BB962C8B-B14F-4D97-AF65-F5344CB8AC3E}">
        <p14:creationId xmlns:p14="http://schemas.microsoft.com/office/powerpoint/2010/main" val="3665068196"/>
      </p:ext>
    </p:extLst>
  </p:cSld>
  <p:clrMapOvr>
    <a:masterClrMapping/>
  </p:clrMapOvr>
  <p:transition/>
  <p:timing/>
</p:sldLayout>
</file>

<file path=ppt/slideLayouts/slideLayout2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indent="-283464" eaLnBrk="1" hangingPunct="1">
              <a:lnSpc>
                <a:spcPts val="3000"/>
              </a:lnSpc>
              <a:spcBef>
                <a:spcPts val="600"/>
              </a:spcBef>
              <a:buClr>
                <a:schemeClr val="accent1"/>
              </a:buClr>
              <a:buSzPct val="80000"/>
              <a:buFont typeface="Wingdings 2" charset="0"/>
              <a:buNone/>
              <a:defRPr/>
            </a:pPr>
            <a:endParaRPr lang="en-US" sz="3200">
              <a:latin typeface="+mn-lt"/>
              <a:ea typeface="+mn-ea"/>
            </a:endParaRPr>
          </a:p>
        </p:txBody>
      </p:sp>
      <p:sp>
        <p:nvSpPr>
          <p:cNvPr id="6" name="Flowchart: Process 13"/>
          <p:cNvSpPr/>
          <p:nvPr/>
        </p:nvSpPr>
        <p:spPr>
          <a:xfrm rot="19468672">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7" name="Flowchart: Process 15"/>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lang="en-US"/>
              <a:t>Click to edit Master title style</a:t>
            </a: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lstStyle>
          <a:p>
            <a:pPr lvl="0"/>
            <a:r>
              <a:rPr lang="en-US" noProof="0"/>
              <a:t>Click icon to add picture</a:t>
            </a:r>
            <a:endParaRPr lang="en-US" noProof="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ct val="0"/>
              </a:spcBef>
              <a:buNone/>
              <a:defRPr sz="1400">
                <a:solidFill>
                  <a:srgbClr val="777777"/>
                </a:solidFill>
              </a:defRPr>
            </a:lvl1pPr>
            <a:lvl2pPr>
              <a:defRPr sz="1200"/>
            </a:lvl2pPr>
            <a:lvl3pPr>
              <a:defRPr sz="1000"/>
            </a:lvl3pPr>
            <a:lvl4pPr>
              <a:defRPr sz="900"/>
            </a:lvl4pPr>
            <a:lvl5pPr>
              <a:defRPr sz="900"/>
            </a:lvl5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fld id="{CBAA1397-D059-4642-89D6-FEB7724C3920}" type="slidenum">
              <a:rPr lang="en-US"/>
              <a:t>‹#›</a:t>
            </a:fld>
            <a:endParaRPr lang="en-US"/>
          </a:p>
        </p:txBody>
      </p:sp>
    </p:spTree>
    <p:extLst>
      <p:ext uri="{BB962C8B-B14F-4D97-AF65-F5344CB8AC3E}">
        <p14:creationId xmlns:p14="http://schemas.microsoft.com/office/powerpoint/2010/main" val="1660879265"/>
      </p:ext>
    </p:extLst>
  </p:cSld>
  <p:clrMapOvr>
    <a:masterClrMapping/>
  </p:clrMapOvr>
  <p:transition/>
  <p:timing/>
</p:sldLayout>
</file>

<file path=ppt/slideLayouts/slideLayout2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fld id="{F9687CFD-DC46-4F4C-AC9C-768B6072C7E4}" type="slidenum">
              <a:rPr lang="en-US"/>
              <a:t>‹#›</a:t>
            </a:fld>
            <a:endParaRPr lang="en-US"/>
          </a:p>
        </p:txBody>
      </p:sp>
    </p:spTree>
    <p:extLst>
      <p:ext uri="{BB962C8B-B14F-4D97-AF65-F5344CB8AC3E}">
        <p14:creationId xmlns:p14="http://schemas.microsoft.com/office/powerpoint/2010/main" val="2594004822"/>
      </p:ext>
    </p:extLst>
  </p:cSld>
  <p:clrMapOvr>
    <a:masterClrMapping/>
  </p:clrMapOvr>
  <p:transition/>
  <p:timing/>
</p:sldLayout>
</file>

<file path=ppt/slideLayouts/slideLayout2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58000" y="274639"/>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fld id="{3A63E064-0398-FB4D-A10B-9168BFF17DB7}" type="slidenum">
              <a:rPr lang="en-US"/>
              <a:t>‹#›</a:t>
            </a:fld>
            <a:endParaRPr lang="en-US"/>
          </a:p>
        </p:txBody>
      </p:sp>
    </p:spTree>
    <p:extLst>
      <p:ext uri="{BB962C8B-B14F-4D97-AF65-F5344CB8AC3E}">
        <p14:creationId xmlns:p14="http://schemas.microsoft.com/office/powerpoint/2010/main" val="401302831"/>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fld id="{F9687CFD-DC46-4F4C-AC9C-768B6072C7E4}" type="slidenum">
              <a:rPr lang="en-US"/>
              <a:t>‹#›</a:t>
            </a:fld>
            <a:endParaRPr lang="en-US"/>
          </a:p>
        </p:txBody>
      </p:sp>
    </p:spTree>
    <p:extLst>
      <p:ext uri="{BB962C8B-B14F-4D97-AF65-F5344CB8AC3E}">
        <p14:creationId xmlns:p14="http://schemas.microsoft.com/office/powerpoint/2010/main" val="2594004822"/>
      </p:ext>
    </p:extLst>
  </p:cSld>
  <p:clrMapOvr>
    <a:masterClrMapping/>
  </p:clrMapOvr>
  <p:transition/>
  <p:timing/>
</p:sldLayout>
</file>

<file path=ppt/slideLayouts/slideLayout2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2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2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2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2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2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2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2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2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2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58000" y="274639"/>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fld id="{3A63E064-0398-FB4D-A10B-9168BFF17DB7}" type="slidenum">
              <a:rPr lang="en-US"/>
              <a:t>‹#›</a:t>
            </a:fld>
            <a:endParaRPr lang="en-US"/>
          </a:p>
        </p:txBody>
      </p:sp>
    </p:spTree>
    <p:extLst>
      <p:ext uri="{BB962C8B-B14F-4D97-AF65-F5344CB8AC3E}">
        <p14:creationId xmlns:p14="http://schemas.microsoft.com/office/powerpoint/2010/main" val="401302831"/>
      </p:ext>
    </p:extLst>
  </p:cSld>
  <p:clrMapOvr>
    <a:masterClrMapping/>
  </p:clrMapOvr>
  <p:transition/>
  <p:timing/>
</p:sldLayout>
</file>

<file path=ppt/slideLayouts/slideLayout2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2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2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2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2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2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2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2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2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2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RDNew">
    <p:spTree>
      <p:nvGrpSpPr>
        <p:cNvPr id="1" name=""/>
        <p:cNvGrpSpPr/>
        <p:nvPr/>
      </p:nvGrpSpPr>
      <p:grpSpPr>
        <a:xfrm>
          <a:off x="0" y="0"/>
          <a: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pic>
        <p:nvPicPr>
          <p:cNvPr id="6" name="Picture 48" descr="duke_wave_shadow"/>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7667625" y="381000"/>
            <a:ext cx="1476375"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1295400" y="359898"/>
            <a:ext cx="6096000" cy="1472184"/>
          </a:xfrm>
        </p:spPr>
        <p:txBody>
          <a:bodyPr anchor="b"/>
          <a:lstStyle>
            <a:lvl1pPr algn="l">
              <a:defRPr sz="4000"/>
            </a:lvl1pPr>
          </a:lstStyle>
          <a:p>
            <a:r>
              <a:rPr lang="en-US"/>
              <a:t>Click to edit Master title style</a:t>
            </a:r>
          </a:p>
        </p:txBody>
      </p:sp>
      <p:sp>
        <p:nvSpPr>
          <p:cNvPr id="22" name="Subtitle 21"/>
          <p:cNvSpPr>
            <a:spLocks noGrp="1"/>
          </p:cNvSpPr>
          <p:nvPr>
            <p:ph type="subTitle" idx="1"/>
          </p:nvPr>
        </p:nvSpPr>
        <p:spPr>
          <a:xfrm>
            <a:off x="1295400" y="1850064"/>
            <a:ext cx="754380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19"/>
          <p:cNvSpPr>
            <a:spLocks noGrp="1"/>
          </p:cNvSpPr>
          <p:nvPr>
            <p:ph type="ftr" sz="quarter" idx="11"/>
          </p:nvPr>
        </p:nvSpPr>
        <p:spPr/>
        <p:txBody>
          <a:bodyPr/>
          <a:lstStyle>
            <a:lvl1pPr>
              <a:defRPr/>
            </a:lvl1pPr>
          </a:lstStyle>
          <a:p>
            <a:pPr>
              <a:defRPr/>
            </a:pPr>
            <a:endParaRPr lang="en-US"/>
          </a:p>
        </p:txBody>
      </p:sp>
      <p:sp>
        <p:nvSpPr>
          <p:cNvPr id="9" name="Slide Number Placeholder 9"/>
          <p:cNvSpPr>
            <a:spLocks noGrp="1"/>
          </p:cNvSpPr>
          <p:nvPr>
            <p:ph type="sldNum" sz="quarter" idx="12"/>
          </p:nvPr>
        </p:nvSpPr>
        <p:spPr/>
        <p:txBody>
          <a:bodyPr/>
          <a:lstStyle>
            <a:lvl1pPr>
              <a:defRPr/>
            </a:lvl1pPr>
          </a:lstStyle>
          <a:p>
            <a:fld id="{C4C42582-02B8-C849-BDEE-2F6EE2FB96B9}" type="slidenum">
              <a:rPr lang="en-US"/>
              <a:t>‹#›</a:t>
            </a:fld>
            <a:endParaRPr lang="en-US"/>
          </a:p>
        </p:txBody>
      </p:sp>
    </p:spTree>
    <p:extLst>
      <p:ext uri="{BB962C8B-B14F-4D97-AF65-F5344CB8AC3E}">
        <p14:creationId xmlns:p14="http://schemas.microsoft.com/office/powerpoint/2010/main" val="1495851236"/>
      </p:ext>
    </p:extLst>
  </p:cSld>
  <p:clrMapOvr>
    <a:masterClrMapping/>
  </p:clrMapOvr>
  <p:transition/>
  <p:timing/>
</p:sldLayout>
</file>

<file path=ppt/slideLayouts/slideLayout2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2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2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2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2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2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2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2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2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2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pic>
        <p:nvPicPr>
          <p:cNvPr id="4" name="Picture 48" descr="duke_wave_shadow"/>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435608" y="274638"/>
            <a:ext cx="6565392"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6BFA988-9EA0-6049-A3EA-B6C652B385C4}" type="slidenum">
              <a:rPr lang="en-US"/>
              <a:t>‹#›</a:t>
            </a:fld>
            <a:endParaRPr lang="en-US"/>
          </a:p>
        </p:txBody>
      </p:sp>
    </p:spTree>
    <p:extLst>
      <p:ext uri="{BB962C8B-B14F-4D97-AF65-F5344CB8AC3E}">
        <p14:creationId xmlns:p14="http://schemas.microsoft.com/office/powerpoint/2010/main" val="3697978182"/>
      </p:ext>
    </p:extLst>
  </p:cSld>
  <p:clrMapOvr>
    <a:masterClrMapping/>
  </p:clrMapOvr>
  <p:transition/>
  <p:timing/>
</p:sldLayout>
</file>

<file path=ppt/slideLayouts/slideLayout2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2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2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2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2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2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2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2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2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2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Rectangle 4"/>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ct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endParaRPr lang="en-US"/>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fld id="{F7A31C48-78C5-0044-8789-5F13B6BC6AF6}" type="slidenum">
              <a:rPr lang="en-US"/>
              <a:t>‹#›</a:t>
            </a:fld>
            <a:endParaRPr lang="en-US"/>
          </a:p>
        </p:txBody>
      </p:sp>
    </p:spTree>
    <p:extLst>
      <p:ext uri="{BB962C8B-B14F-4D97-AF65-F5344CB8AC3E}">
        <p14:creationId xmlns:p14="http://schemas.microsoft.com/office/powerpoint/2010/main" val="1539666400"/>
      </p:ext>
    </p:extLst>
  </p:cSld>
  <p:clrMapOvr>
    <a:masterClrMapping/>
  </p:clrMapOvr>
  <p:transition/>
  <p:timing/>
</p:sldLayout>
</file>

<file path=ppt/slideLayouts/slideLayout2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2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2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2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endParaRPr 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
        <p:nvSpPr>
          <p:cNvPr id="7" name="Slide Number Placeholder 21"/>
          <p:cNvSpPr>
            <a:spLocks noGrp="1"/>
          </p:cNvSpPr>
          <p:nvPr>
            <p:ph type="sldNum" sz="quarter" idx="12"/>
          </p:nvPr>
        </p:nvSpPr>
        <p:spPr/>
        <p:txBody>
          <a:bodyPr/>
          <a:lstStyle>
            <a:lvl1pPr>
              <a:defRPr/>
            </a:lvl1pPr>
          </a:lstStyle>
          <a:p>
            <a:fld id="{389D8ED0-88A4-2549-B35A-FBCE07619BAF}" type="slidenum">
              <a:rPr lang="en-US"/>
              <a:t>‹#›</a:t>
            </a:fld>
            <a:endParaRPr lang="en-US"/>
          </a:p>
        </p:txBody>
      </p:sp>
    </p:spTree>
    <p:extLst>
      <p:ext uri="{BB962C8B-B14F-4D97-AF65-F5344CB8AC3E}">
        <p14:creationId xmlns:p14="http://schemas.microsoft.com/office/powerpoint/2010/main" val="1861343479"/>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lstStyle>
          <a:p>
            <a:r>
              <a:rPr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1D862F07-DCBD-0846-BE6A-279F2AE8411B}" type="slidenum">
              <a:rPr lang="en-US"/>
              <a:t>‹#›</a:t>
            </a:fld>
            <a:endParaRPr lang="en-US"/>
          </a:p>
        </p:txBody>
      </p:sp>
    </p:spTree>
    <p:extLst>
      <p:ext uri="{BB962C8B-B14F-4D97-AF65-F5344CB8AC3E}">
        <p14:creationId xmlns:p14="http://schemas.microsoft.com/office/powerpoint/2010/main" val="2160942227"/>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endParaRPr lang="en-US"/>
          </a:p>
        </p:txBody>
      </p:sp>
      <p:sp>
        <p:nvSpPr>
          <p:cNvPr id="4" name="Footer Placeholder 9"/>
          <p:cNvSpPr>
            <a:spLocks noGrp="1"/>
          </p:cNvSpPr>
          <p:nvPr>
            <p:ph type="ftr" sz="quarter" idx="11"/>
          </p:nvPr>
        </p:nvSpPr>
        <p:spPr/>
        <p:txBody>
          <a:bodyPr/>
          <a:lstStyle>
            <a:lvl1pPr>
              <a:defRPr/>
            </a:lvl1pPr>
          </a:lstStyle>
          <a:p>
            <a:pPr>
              <a:defRPr/>
            </a:pPr>
            <a:endParaRPr lang="en-US"/>
          </a:p>
        </p:txBody>
      </p:sp>
      <p:sp>
        <p:nvSpPr>
          <p:cNvPr id="5" name="Slide Number Placeholder 21"/>
          <p:cNvSpPr>
            <a:spLocks noGrp="1"/>
          </p:cNvSpPr>
          <p:nvPr>
            <p:ph type="sldNum" sz="quarter" idx="12"/>
          </p:nvPr>
        </p:nvSpPr>
        <p:spPr/>
        <p:txBody>
          <a:bodyPr/>
          <a:lstStyle>
            <a:lvl1pPr>
              <a:defRPr/>
            </a:lvl1pPr>
          </a:lstStyle>
          <a:p>
            <a:fld id="{BFA27B8F-7FCD-5D48-9672-ED5236E0413D}" type="slidenum">
              <a:rPr lang="en-US"/>
              <a:t>‹#›</a:t>
            </a:fld>
            <a:endParaRPr lang="en-US"/>
          </a:p>
        </p:txBody>
      </p:sp>
    </p:spTree>
    <p:extLst>
      <p:ext uri="{BB962C8B-B14F-4D97-AF65-F5344CB8AC3E}">
        <p14:creationId xmlns:p14="http://schemas.microsoft.com/office/powerpoint/2010/main" val="402761605"/>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3" name="Rectangle 2"/>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fld id="{0FE96D11-58C0-284A-A8AB-5AA4E940F1C8}" type="slidenum">
              <a:rPr lang="en-US"/>
              <a:t>‹#›</a:t>
            </a:fld>
            <a:endParaRPr lang="en-US"/>
          </a:p>
        </p:txBody>
      </p:sp>
    </p:spTree>
    <p:extLst>
      <p:ext uri="{BB962C8B-B14F-4D97-AF65-F5344CB8AC3E}">
        <p14:creationId xmlns:p14="http://schemas.microsoft.com/office/powerpoint/2010/main" val="2991575360"/>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94FBE520-2A91-41C2-B05A-40357D3B76C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ct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28F2D36C-356B-7048-81C1-A307797EE588}" type="slidenum">
              <a:rPr lang="en-US"/>
              <a:t>‹#›</a:t>
            </a:fld>
            <a:endParaRPr lang="en-US"/>
          </a:p>
        </p:txBody>
      </p:sp>
    </p:spTree>
    <p:extLst>
      <p:ext uri="{BB962C8B-B14F-4D97-AF65-F5344CB8AC3E}">
        <p14:creationId xmlns:p14="http://schemas.microsoft.com/office/powerpoint/2010/main" val="3665068196"/>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indent="-283464" eaLnBrk="1" hangingPunct="1">
              <a:lnSpc>
                <a:spcPts val="3000"/>
              </a:lnSpc>
              <a:spcBef>
                <a:spcPts val="600"/>
              </a:spcBef>
              <a:buClr>
                <a:schemeClr val="accent1"/>
              </a:buClr>
              <a:buSzPct val="80000"/>
              <a:buFont typeface="Wingdings 2" charset="0"/>
              <a:buNone/>
              <a:defRPr/>
            </a:pPr>
            <a:endParaRPr lang="en-US" sz="3200">
              <a:latin typeface="+mn-lt"/>
              <a:ea typeface="+mn-ea"/>
            </a:endParaRPr>
          </a:p>
        </p:txBody>
      </p:sp>
      <p:sp>
        <p:nvSpPr>
          <p:cNvPr id="6" name="Flowchart: Process 13"/>
          <p:cNvSpPr/>
          <p:nvPr/>
        </p:nvSpPr>
        <p:spPr>
          <a:xfrm rot="19468672">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7" name="Flowchart: Process 15"/>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lang="en-US"/>
              <a:t>Click to edit Master title style</a:t>
            </a: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lstStyle>
          <a:p>
            <a:pPr lvl="0"/>
            <a:r>
              <a:rPr lang="en-US" noProof="0"/>
              <a:t>Click icon to add picture</a:t>
            </a:r>
            <a:endParaRPr lang="en-US" noProof="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ct val="0"/>
              </a:spcBef>
              <a:buNone/>
              <a:defRPr sz="1400">
                <a:solidFill>
                  <a:srgbClr val="777777"/>
                </a:solidFill>
              </a:defRPr>
            </a:lvl1pPr>
            <a:lvl2pPr>
              <a:defRPr sz="1200"/>
            </a:lvl2pPr>
            <a:lvl3pPr>
              <a:defRPr sz="1000"/>
            </a:lvl3pPr>
            <a:lvl4pPr>
              <a:defRPr sz="900"/>
            </a:lvl4pPr>
            <a:lvl5pPr>
              <a:defRPr sz="900"/>
            </a:lvl5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fld id="{CBAA1397-D059-4642-89D6-FEB7724C3920}" type="slidenum">
              <a:rPr lang="en-US"/>
              <a:t>‹#›</a:t>
            </a:fld>
            <a:endParaRPr lang="en-US"/>
          </a:p>
        </p:txBody>
      </p:sp>
    </p:spTree>
    <p:extLst>
      <p:ext uri="{BB962C8B-B14F-4D97-AF65-F5344CB8AC3E}">
        <p14:creationId xmlns:p14="http://schemas.microsoft.com/office/powerpoint/2010/main" val="1660879265"/>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fld id="{F9687CFD-DC46-4F4C-AC9C-768B6072C7E4}" type="slidenum">
              <a:rPr lang="en-US"/>
              <a:t>‹#›</a:t>
            </a:fld>
            <a:endParaRPr lang="en-US"/>
          </a:p>
        </p:txBody>
      </p:sp>
    </p:spTree>
    <p:extLst>
      <p:ext uri="{BB962C8B-B14F-4D97-AF65-F5344CB8AC3E}">
        <p14:creationId xmlns:p14="http://schemas.microsoft.com/office/powerpoint/2010/main" val="2594004822"/>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58000" y="274639"/>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fld id="{3A63E064-0398-FB4D-A10B-9168BFF17DB7}" type="slidenum">
              <a:rPr lang="en-US"/>
              <a:t>‹#›</a:t>
            </a:fld>
            <a:endParaRPr lang="en-US"/>
          </a:p>
        </p:txBody>
      </p:sp>
    </p:spTree>
    <p:extLst>
      <p:ext uri="{BB962C8B-B14F-4D97-AF65-F5344CB8AC3E}">
        <p14:creationId xmlns:p14="http://schemas.microsoft.com/office/powerpoint/2010/main" val="401302831"/>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61020EA0-D1B1-4DF2-8F9A-574B62C06D74}"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0EA79FA4-158E-4128-A392-BFF5AEE82CA5}"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86ED9F00-2522-490A-BA4A-5FDD913ACB52}"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C88486EE-2C7C-4194-8C8A-A7DF61A9638C}"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5CE97283-B4BB-4A10-87D5-0D829B707C11}"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B67DE81-818C-DB41-82B1-FC499A18E7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A15C83-8476-C340-B0B8-E73141A75FA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ECCF90-8C4E-E94B-ADA5-E1FA0E4CD64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48FCE7-15FB-0B47-841D-8B2E46D24BC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7FCA9FF-9646-5F4A-9EDF-D2D5AF18052F}"/>
              </a:ext>
            </a:extLst>
          </p:cNvPr>
          <p:cNvSpPr>
            <a:spLocks noGrp="1"/>
          </p:cNvSpPr>
          <p:nvPr>
            <p:ph type="sldNum" sz="quarter" idx="12"/>
          </p:nvPr>
        </p:nvSpPr>
        <p:spPr/>
        <p:txBody>
          <a:bodyPr/>
          <a:lstStyle/>
          <a:p>
            <a:fld id="{2AB1E0E5-29F1-AD48-A81A-1F5309CB07D9}" type="slidenum">
              <a:rPr lang="en-US" smtClean="0"/>
              <a:t>‹#›</a:t>
            </a:fld>
            <a:endParaRPr lang="en-US"/>
          </a:p>
        </p:txBody>
      </p:sp>
    </p:spTree>
    <p:extLst>
      <p:ext uri="{BB962C8B-B14F-4D97-AF65-F5344CB8AC3E}">
        <p14:creationId xmlns:p14="http://schemas.microsoft.com/office/powerpoint/2010/main" val="1694877619"/>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F7DE8787-891A-4B7C-AEFE-B07B18589EE9}"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8FD4D1CB-2020-B44A-A930-0B860BF50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957C7-499F-C748-BFF7-D8D01BB9D6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9AB1F-952D-5347-8970-B9F7395470F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40FD499-59B8-F948-8AA1-4F759D1867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C8CA25D-43A1-B24C-9185-5B16BE8C828B}"/>
              </a:ext>
            </a:extLst>
          </p:cNvPr>
          <p:cNvSpPr>
            <a:spLocks noGrp="1"/>
          </p:cNvSpPr>
          <p:nvPr>
            <p:ph type="sldNum" sz="quarter" idx="12"/>
          </p:nvPr>
        </p:nvSpPr>
        <p:spPr/>
        <p:txBody>
          <a:bodyPr/>
          <a:lstStyle/>
          <a:p>
            <a:fld id="{46BFA988-9EA0-6049-A3EA-B6C652B385C4}" type="slidenum">
              <a:rPr lang="en-US" smtClean="0"/>
              <a:t>‹#›</a:t>
            </a:fld>
            <a:endParaRPr lang="en-US"/>
          </a:p>
        </p:txBody>
      </p:sp>
      <p:pic>
        <p:nvPicPr>
          <p:cNvPr id="7" name="Picture 48" descr="duke_wave_shadow">
            <a:extLst>
              <a:ext uri="{FF2B5EF4-FFF2-40B4-BE49-F238E27FC236}">
                <a16:creationId xmlns:a16="http://schemas.microsoft.com/office/drawing/2014/main" id="{A14534B6-FFE4-6D46-9193-19937F6ED55E}"/>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8077200" y="457200"/>
            <a:ext cx="1066800" cy="88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20261879"/>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6A160DE5-516C-994C-A96A-19177B63A35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AE508-17C5-E64B-842E-C4E293D6B8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02F026-5B2D-EC48-96D4-140F016FA5F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52BBD-1945-A843-B324-10E76D092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FE80A1D-03C7-C243-A9FA-170A594FD03F}"/>
              </a:ext>
            </a:extLst>
          </p:cNvPr>
          <p:cNvSpPr>
            <a:spLocks noGrp="1"/>
          </p:cNvSpPr>
          <p:nvPr>
            <p:ph type="sldNum" sz="quarter" idx="12"/>
          </p:nvPr>
        </p:nvSpPr>
        <p:spPr/>
        <p:txBody>
          <a:bodyPr/>
          <a:lstStyle/>
          <a:p>
            <a:fld id="{F7A31C48-78C5-0044-8789-5F13B6BC6AF6}" type="slidenum">
              <a:rPr lang="en-US" smtClean="0"/>
              <a:t>‹#›</a:t>
            </a:fld>
            <a:endParaRPr lang="en-US"/>
          </a:p>
        </p:txBody>
      </p:sp>
    </p:spTree>
    <p:extLst>
      <p:ext uri="{BB962C8B-B14F-4D97-AF65-F5344CB8AC3E}">
        <p14:creationId xmlns:p14="http://schemas.microsoft.com/office/powerpoint/2010/main" val="2297488094"/>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816FDD-02F3-B64A-A07E-556289291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6534F-C0F2-4347-90B6-941838EA624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F86389-E00E-FF4B-B191-DCF1D710AAEA}"/>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3F47-2F76-9245-94ED-92EBD2DB9BE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29C4511-CACA-6B47-8505-61A6204B401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0F0F5F5-129A-FA4E-BF58-1DB659A12A9C}"/>
              </a:ext>
            </a:extLst>
          </p:cNvPr>
          <p:cNvSpPr>
            <a:spLocks noGrp="1"/>
          </p:cNvSpPr>
          <p:nvPr>
            <p:ph type="sldNum" sz="quarter" idx="12"/>
          </p:nvPr>
        </p:nvSpPr>
        <p:spPr/>
        <p:txBody>
          <a:bodyPr/>
          <a:lstStyle/>
          <a:p>
            <a:fld id="{389D8ED0-88A4-2549-B35A-FBCE07619BAF}" type="slidenum">
              <a:rPr lang="en-US" smtClean="0"/>
              <a:t>‹#›</a:t>
            </a:fld>
            <a:endParaRPr lang="en-US"/>
          </a:p>
        </p:txBody>
      </p:sp>
    </p:spTree>
    <p:extLst>
      <p:ext uri="{BB962C8B-B14F-4D97-AF65-F5344CB8AC3E}">
        <p14:creationId xmlns:p14="http://schemas.microsoft.com/office/powerpoint/2010/main" val="3956663807"/>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9349F79-5346-444E-977A-21A9325671B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CFB87-1EBF-6347-95F1-CD9D2F0B04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31EC26-B84D-1D4E-91E3-86EA2893AF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9B6165-5AC6-F04A-BBA2-65D7D132B1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F68E002-313E-B047-8C02-D6FFE39F255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7B4A52-A5B7-8945-A9A7-1DFBE495C7F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C2333AE-0212-FF4D-8AC7-433DDABEEA83}"/>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A840779C-F970-8A45-BF46-10CEDA0EA885}"/>
              </a:ext>
            </a:extLst>
          </p:cNvPr>
          <p:cNvSpPr>
            <a:spLocks noGrp="1"/>
          </p:cNvSpPr>
          <p:nvPr>
            <p:ph type="sldNum" sz="quarter" idx="12"/>
          </p:nvPr>
        </p:nvSpPr>
        <p:spPr/>
        <p:txBody>
          <a:bodyPr/>
          <a:lstStyle/>
          <a:p>
            <a:fld id="{1D862F07-DCBD-0846-BE6A-279F2AE8411B}" type="slidenum">
              <a:rPr lang="en-US" smtClean="0"/>
              <a:t>‹#›</a:t>
            </a:fld>
            <a:endParaRPr lang="en-US"/>
          </a:p>
        </p:txBody>
      </p:sp>
    </p:spTree>
    <p:extLst>
      <p:ext uri="{BB962C8B-B14F-4D97-AF65-F5344CB8AC3E}">
        <p14:creationId xmlns:p14="http://schemas.microsoft.com/office/powerpoint/2010/main" val="1893825066"/>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9EB8073-6311-FD45-BFD8-7D614267C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5A58C-73E4-DF4F-A23B-8C87508E098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410757EA-4A19-834A-8A5B-A92C0619AC4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5C0F855-31F5-AF45-9DE1-A4926E98FD6C}"/>
              </a:ext>
            </a:extLst>
          </p:cNvPr>
          <p:cNvSpPr>
            <a:spLocks noGrp="1"/>
          </p:cNvSpPr>
          <p:nvPr>
            <p:ph type="sldNum" sz="quarter" idx="12"/>
          </p:nvPr>
        </p:nvSpPr>
        <p:spPr/>
        <p:txBody>
          <a:bodyPr/>
          <a:lstStyle/>
          <a:p>
            <a:fld id="{BFA27B8F-7FCD-5D48-9672-ED5236E0413D}" type="slidenum">
              <a:rPr lang="en-US" smtClean="0"/>
              <a:t>‹#›</a:t>
            </a:fld>
            <a:endParaRPr lang="en-US"/>
          </a:p>
        </p:txBody>
      </p:sp>
    </p:spTree>
    <p:extLst>
      <p:ext uri="{BB962C8B-B14F-4D97-AF65-F5344CB8AC3E}">
        <p14:creationId xmlns:p14="http://schemas.microsoft.com/office/powerpoint/2010/main" val="988892291"/>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AE06FD4-B24D-7D46-B065-D95F2EDDA3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E774CE42-5763-C14C-A4F9-C2CC1E3B568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71E9E29-0CA8-CC47-8F4A-65F97ED9EC9F}"/>
              </a:ext>
            </a:extLst>
          </p:cNvPr>
          <p:cNvSpPr>
            <a:spLocks noGrp="1"/>
          </p:cNvSpPr>
          <p:nvPr>
            <p:ph type="sldNum" sz="quarter" idx="12"/>
          </p:nvPr>
        </p:nvSpPr>
        <p:spPr/>
        <p:txBody>
          <a:bodyPr/>
          <a:lstStyle/>
          <a:p>
            <a:fld id="{0FE96D11-58C0-284A-A8AB-5AA4E940F1C8}" type="slidenum">
              <a:rPr lang="en-US" smtClean="0"/>
              <a:t>‹#›</a:t>
            </a:fld>
            <a:endParaRPr lang="en-US"/>
          </a:p>
        </p:txBody>
      </p:sp>
    </p:spTree>
    <p:extLst>
      <p:ext uri="{BB962C8B-B14F-4D97-AF65-F5344CB8AC3E}">
        <p14:creationId xmlns:p14="http://schemas.microsoft.com/office/powerpoint/2010/main" val="4256513277"/>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6E492C9-3DE1-B740-A281-A5BB87C48E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4F7377D-1FB7-F24A-8AED-1A1D5391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88C1F-4B6B-EA41-B2E2-C56EC8A599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4E85C15-71D0-B649-844B-06627726B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ACCE6BF-3602-9047-ACAE-6A1897960FB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97FDE8C-C5AF-164A-83E4-A8B662D37E5D}"/>
              </a:ext>
            </a:extLst>
          </p:cNvPr>
          <p:cNvSpPr>
            <a:spLocks noGrp="1"/>
          </p:cNvSpPr>
          <p:nvPr>
            <p:ph type="sldNum" sz="quarter" idx="12"/>
          </p:nvPr>
        </p:nvSpPr>
        <p:spPr/>
        <p:txBody>
          <a:bodyPr/>
          <a:lstStyle/>
          <a:p>
            <a:fld id="{28F2D36C-356B-7048-81C1-A307797EE588}" type="slidenum">
              <a:rPr lang="en-US" smtClean="0"/>
              <a:t>‹#›</a:t>
            </a:fld>
            <a:endParaRPr lang="en-US"/>
          </a:p>
        </p:txBody>
      </p:sp>
    </p:spTree>
    <p:extLst>
      <p:ext uri="{BB962C8B-B14F-4D97-AF65-F5344CB8AC3E}">
        <p14:creationId xmlns:p14="http://schemas.microsoft.com/office/powerpoint/2010/main" val="306212606"/>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F3162CB-35DD-BC4A-BC4B-FDBC6F5390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DF6C00-FA69-E74D-9F60-8D0909E919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BBB3D3-B69D-3A4D-A25D-47CE16DDEB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D5B669-AB77-4A4B-BB17-DE2B1EEF2A0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18A558-8C19-C64D-9A3E-26684D9DA6C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74E0E68-8BC0-7348-B3DB-9AAD721E0D0B}"/>
              </a:ext>
            </a:extLst>
          </p:cNvPr>
          <p:cNvSpPr>
            <a:spLocks noGrp="1"/>
          </p:cNvSpPr>
          <p:nvPr>
            <p:ph type="sldNum" sz="quarter" idx="12"/>
          </p:nvPr>
        </p:nvSpPr>
        <p:spPr/>
        <p:txBody>
          <a:bodyPr/>
          <a:lstStyle/>
          <a:p>
            <a:fld id="{CBAA1397-D059-4642-89D6-FEB7724C3920}" type="slidenum">
              <a:rPr lang="en-US" smtClean="0"/>
              <a:t>‹#›</a:t>
            </a:fld>
            <a:endParaRPr lang="en-US"/>
          </a:p>
        </p:txBody>
      </p:sp>
    </p:spTree>
    <p:extLst>
      <p:ext uri="{BB962C8B-B14F-4D97-AF65-F5344CB8AC3E}">
        <p14:creationId xmlns:p14="http://schemas.microsoft.com/office/powerpoint/2010/main" val="3044097061"/>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AE2A2C2D-9D12-EA40-9F13-EADF762830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EE865-5E29-5042-AC56-B7AEF3407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29D4B-7849-1D49-8906-F2F06BBF861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B84C84C-D95F-E548-A892-77DEC54821D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F4617D9-5C32-D547-BE07-7248CCCEFC74}"/>
              </a:ext>
            </a:extLst>
          </p:cNvPr>
          <p:cNvSpPr>
            <a:spLocks noGrp="1"/>
          </p:cNvSpPr>
          <p:nvPr>
            <p:ph type="sldNum" sz="quarter" idx="12"/>
          </p:nvPr>
        </p:nvSpPr>
        <p:spPr/>
        <p:txBody>
          <a:bodyPr/>
          <a:lstStyle/>
          <a:p>
            <a:fld id="{F9687CFD-DC46-4F4C-AC9C-768B6072C7E4}" type="slidenum">
              <a:rPr lang="en-US" smtClean="0"/>
              <a:t>‹#›</a:t>
            </a:fld>
            <a:endParaRPr lang="en-US"/>
          </a:p>
        </p:txBody>
      </p:sp>
    </p:spTree>
    <p:extLst>
      <p:ext uri="{BB962C8B-B14F-4D97-AF65-F5344CB8AC3E}">
        <p14:creationId xmlns:p14="http://schemas.microsoft.com/office/powerpoint/2010/main" val="3562017118"/>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90FD221-C499-464F-ABE2-EA8E0850EEC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BE552-41EC-624A-A84D-4D07A2F994B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C2EAE-0D86-9246-9A5C-8CE08C4BE1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843C60-D8F8-724C-ACA7-9609DA2065F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1B5C61-3019-2942-823B-6519D844C103}"/>
              </a:ext>
            </a:extLst>
          </p:cNvPr>
          <p:cNvSpPr>
            <a:spLocks noGrp="1"/>
          </p:cNvSpPr>
          <p:nvPr>
            <p:ph type="sldNum" sz="quarter" idx="12"/>
          </p:nvPr>
        </p:nvSpPr>
        <p:spPr/>
        <p:txBody>
          <a:bodyPr/>
          <a:lstStyle/>
          <a:p>
            <a:fld id="{3A63E064-0398-FB4D-A10B-9168BFF17DB7}" type="slidenum">
              <a:rPr lang="en-US" smtClean="0"/>
              <a:t>‹#›</a:t>
            </a:fld>
            <a:endParaRPr lang="en-US"/>
          </a:p>
        </p:txBody>
      </p:sp>
    </p:spTree>
    <p:extLst>
      <p:ext uri="{BB962C8B-B14F-4D97-AF65-F5344CB8AC3E}">
        <p14:creationId xmlns:p14="http://schemas.microsoft.com/office/powerpoint/2010/main" val="2904207275"/>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0.xml" /><Relationship Id="rId10" Type="http://schemas.openxmlformats.org/officeDocument/2006/relationships/slideLayout" Target="../slideLayouts/slideLayout109.xml" /><Relationship Id="rId11" Type="http://schemas.openxmlformats.org/officeDocument/2006/relationships/slideLayout" Target="../slideLayouts/slideLayout110.xml" /><Relationship Id="rId12" Type="http://schemas.openxmlformats.org/officeDocument/2006/relationships/theme" Target="../theme/theme10.xml" /><Relationship Id="rId2" Type="http://schemas.openxmlformats.org/officeDocument/2006/relationships/slideLayout" Target="../slideLayouts/slideLayout101.xml" /><Relationship Id="rId3" Type="http://schemas.openxmlformats.org/officeDocument/2006/relationships/slideLayout" Target="../slideLayouts/slideLayout102.xml" /><Relationship Id="rId4" Type="http://schemas.openxmlformats.org/officeDocument/2006/relationships/slideLayout" Target="../slideLayouts/slideLayout103.xml" /><Relationship Id="rId5" Type="http://schemas.openxmlformats.org/officeDocument/2006/relationships/slideLayout" Target="../slideLayouts/slideLayout104.xml" /><Relationship Id="rId6" Type="http://schemas.openxmlformats.org/officeDocument/2006/relationships/slideLayout" Target="../slideLayouts/slideLayout105.xml" /><Relationship Id="rId7" Type="http://schemas.openxmlformats.org/officeDocument/2006/relationships/slideLayout" Target="../slideLayouts/slideLayout106.xml" /><Relationship Id="rId8" Type="http://schemas.openxmlformats.org/officeDocument/2006/relationships/slideLayout" Target="../slideLayouts/slideLayout107.xml" /><Relationship Id="rId9" Type="http://schemas.openxmlformats.org/officeDocument/2006/relationships/slideLayout" Target="../slideLayouts/slideLayout10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1.xml" /><Relationship Id="rId10" Type="http://schemas.openxmlformats.org/officeDocument/2006/relationships/slideLayout" Target="../slideLayouts/slideLayout120.xml" /><Relationship Id="rId11" Type="http://schemas.openxmlformats.org/officeDocument/2006/relationships/slideLayout" Target="../slideLayouts/slideLayout121.xml" /><Relationship Id="rId12" Type="http://schemas.openxmlformats.org/officeDocument/2006/relationships/theme" Target="../theme/theme11.xml" /><Relationship Id="rId2" Type="http://schemas.openxmlformats.org/officeDocument/2006/relationships/slideLayout" Target="../slideLayouts/slideLayout112.xml" /><Relationship Id="rId3" Type="http://schemas.openxmlformats.org/officeDocument/2006/relationships/slideLayout" Target="../slideLayouts/slideLayout113.xml" /><Relationship Id="rId4" Type="http://schemas.openxmlformats.org/officeDocument/2006/relationships/slideLayout" Target="../slideLayouts/slideLayout114.xml" /><Relationship Id="rId5" Type="http://schemas.openxmlformats.org/officeDocument/2006/relationships/slideLayout" Target="../slideLayouts/slideLayout115.xml" /><Relationship Id="rId6" Type="http://schemas.openxmlformats.org/officeDocument/2006/relationships/slideLayout" Target="../slideLayouts/slideLayout116.xml" /><Relationship Id="rId7" Type="http://schemas.openxmlformats.org/officeDocument/2006/relationships/slideLayout" Target="../slideLayouts/slideLayout117.xml" /><Relationship Id="rId8" Type="http://schemas.openxmlformats.org/officeDocument/2006/relationships/slideLayout" Target="../slideLayouts/slideLayout118.xml" /><Relationship Id="rId9" Type="http://schemas.openxmlformats.org/officeDocument/2006/relationships/slideLayout" Target="../slideLayouts/slideLayout11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22.xml" /><Relationship Id="rId10" Type="http://schemas.openxmlformats.org/officeDocument/2006/relationships/slideLayout" Target="../slideLayouts/slideLayout131.xml" /><Relationship Id="rId11" Type="http://schemas.openxmlformats.org/officeDocument/2006/relationships/slideLayout" Target="../slideLayouts/slideLayout132.xml" /><Relationship Id="rId12" Type="http://schemas.openxmlformats.org/officeDocument/2006/relationships/theme" Target="../theme/theme12.xml" /><Relationship Id="rId2" Type="http://schemas.openxmlformats.org/officeDocument/2006/relationships/slideLayout" Target="../slideLayouts/slideLayout123.xml" /><Relationship Id="rId3" Type="http://schemas.openxmlformats.org/officeDocument/2006/relationships/slideLayout" Target="../slideLayouts/slideLayout124.xml" /><Relationship Id="rId4" Type="http://schemas.openxmlformats.org/officeDocument/2006/relationships/slideLayout" Target="../slideLayouts/slideLayout125.xml" /><Relationship Id="rId5" Type="http://schemas.openxmlformats.org/officeDocument/2006/relationships/slideLayout" Target="../slideLayouts/slideLayout126.xml" /><Relationship Id="rId6" Type="http://schemas.openxmlformats.org/officeDocument/2006/relationships/slideLayout" Target="../slideLayouts/slideLayout127.xml" /><Relationship Id="rId7" Type="http://schemas.openxmlformats.org/officeDocument/2006/relationships/slideLayout" Target="../slideLayouts/slideLayout128.xml" /><Relationship Id="rId8" Type="http://schemas.openxmlformats.org/officeDocument/2006/relationships/slideLayout" Target="../slideLayouts/slideLayout129.xml" /><Relationship Id="rId9" Type="http://schemas.openxmlformats.org/officeDocument/2006/relationships/slideLayout" Target="../slideLayouts/slideLayout13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33.xml" /><Relationship Id="rId10" Type="http://schemas.openxmlformats.org/officeDocument/2006/relationships/slideLayout" Target="../slideLayouts/slideLayout142.xml" /><Relationship Id="rId11" Type="http://schemas.openxmlformats.org/officeDocument/2006/relationships/slideLayout" Target="../slideLayouts/slideLayout143.xml" /><Relationship Id="rId12" Type="http://schemas.openxmlformats.org/officeDocument/2006/relationships/theme" Target="../theme/theme13.xml" /><Relationship Id="rId2" Type="http://schemas.openxmlformats.org/officeDocument/2006/relationships/slideLayout" Target="../slideLayouts/slideLayout134.xml" /><Relationship Id="rId3" Type="http://schemas.openxmlformats.org/officeDocument/2006/relationships/slideLayout" Target="../slideLayouts/slideLayout135.xml" /><Relationship Id="rId4" Type="http://schemas.openxmlformats.org/officeDocument/2006/relationships/slideLayout" Target="../slideLayouts/slideLayout136.xml" /><Relationship Id="rId5" Type="http://schemas.openxmlformats.org/officeDocument/2006/relationships/slideLayout" Target="../slideLayouts/slideLayout137.xml" /><Relationship Id="rId6" Type="http://schemas.openxmlformats.org/officeDocument/2006/relationships/slideLayout" Target="../slideLayouts/slideLayout138.xml" /><Relationship Id="rId7" Type="http://schemas.openxmlformats.org/officeDocument/2006/relationships/slideLayout" Target="../slideLayouts/slideLayout139.xml" /><Relationship Id="rId8" Type="http://schemas.openxmlformats.org/officeDocument/2006/relationships/slideLayout" Target="../slideLayouts/slideLayout140.xml" /><Relationship Id="rId9" Type="http://schemas.openxmlformats.org/officeDocument/2006/relationships/slideLayout" Target="../slideLayouts/slideLayout141.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44.xml" /><Relationship Id="rId10" Type="http://schemas.openxmlformats.org/officeDocument/2006/relationships/slideLayout" Target="../slideLayouts/slideLayout153.xml" /><Relationship Id="rId11" Type="http://schemas.openxmlformats.org/officeDocument/2006/relationships/slideLayout" Target="../slideLayouts/slideLayout154.xml" /><Relationship Id="rId12" Type="http://schemas.openxmlformats.org/officeDocument/2006/relationships/image" Target="../media/image1.png" /><Relationship Id="rId13" Type="http://schemas.openxmlformats.org/officeDocument/2006/relationships/theme" Target="../theme/theme14.xml" /><Relationship Id="rId2" Type="http://schemas.openxmlformats.org/officeDocument/2006/relationships/slideLayout" Target="../slideLayouts/slideLayout145.xml" /><Relationship Id="rId3" Type="http://schemas.openxmlformats.org/officeDocument/2006/relationships/slideLayout" Target="../slideLayouts/slideLayout146.xml" /><Relationship Id="rId4" Type="http://schemas.openxmlformats.org/officeDocument/2006/relationships/slideLayout" Target="../slideLayouts/slideLayout147.xml" /><Relationship Id="rId5" Type="http://schemas.openxmlformats.org/officeDocument/2006/relationships/slideLayout" Target="../slideLayouts/slideLayout148.xml" /><Relationship Id="rId6" Type="http://schemas.openxmlformats.org/officeDocument/2006/relationships/slideLayout" Target="../slideLayouts/slideLayout149.xml" /><Relationship Id="rId7" Type="http://schemas.openxmlformats.org/officeDocument/2006/relationships/slideLayout" Target="../slideLayouts/slideLayout150.xml" /><Relationship Id="rId8" Type="http://schemas.openxmlformats.org/officeDocument/2006/relationships/slideLayout" Target="../slideLayouts/slideLayout151.xml" /><Relationship Id="rId9" Type="http://schemas.openxmlformats.org/officeDocument/2006/relationships/slideLayout" Target="../slideLayouts/slideLayout152.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55.xml" /><Relationship Id="rId10" Type="http://schemas.openxmlformats.org/officeDocument/2006/relationships/slideLayout" Target="../slideLayouts/slideLayout164.xml" /><Relationship Id="rId11" Type="http://schemas.openxmlformats.org/officeDocument/2006/relationships/slideLayout" Target="../slideLayouts/slideLayout165.xml" /><Relationship Id="rId12" Type="http://schemas.openxmlformats.org/officeDocument/2006/relationships/image" Target="../media/image1.png" /><Relationship Id="rId13" Type="http://schemas.openxmlformats.org/officeDocument/2006/relationships/theme" Target="../theme/theme15.xml" /><Relationship Id="rId2" Type="http://schemas.openxmlformats.org/officeDocument/2006/relationships/slideLayout" Target="../slideLayouts/slideLayout156.xml" /><Relationship Id="rId3" Type="http://schemas.openxmlformats.org/officeDocument/2006/relationships/slideLayout" Target="../slideLayouts/slideLayout157.xml" /><Relationship Id="rId4" Type="http://schemas.openxmlformats.org/officeDocument/2006/relationships/slideLayout" Target="../slideLayouts/slideLayout158.xml" /><Relationship Id="rId5" Type="http://schemas.openxmlformats.org/officeDocument/2006/relationships/slideLayout" Target="../slideLayouts/slideLayout159.xml" /><Relationship Id="rId6" Type="http://schemas.openxmlformats.org/officeDocument/2006/relationships/slideLayout" Target="../slideLayouts/slideLayout160.xml" /><Relationship Id="rId7" Type="http://schemas.openxmlformats.org/officeDocument/2006/relationships/slideLayout" Target="../slideLayouts/slideLayout161.xml" /><Relationship Id="rId8" Type="http://schemas.openxmlformats.org/officeDocument/2006/relationships/slideLayout" Target="../slideLayouts/slideLayout162.xml" /><Relationship Id="rId9" Type="http://schemas.openxmlformats.org/officeDocument/2006/relationships/slideLayout" Target="../slideLayouts/slideLayout163.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166.xml" /><Relationship Id="rId10" Type="http://schemas.openxmlformats.org/officeDocument/2006/relationships/slideLayout" Target="../slideLayouts/slideLayout175.xml" /><Relationship Id="rId11" Type="http://schemas.openxmlformats.org/officeDocument/2006/relationships/slideLayout" Target="../slideLayouts/slideLayout176.xml" /><Relationship Id="rId12" Type="http://schemas.openxmlformats.org/officeDocument/2006/relationships/image" Target="../media/image1.png" /><Relationship Id="rId13" Type="http://schemas.openxmlformats.org/officeDocument/2006/relationships/theme" Target="../theme/theme16.xml" /><Relationship Id="rId2" Type="http://schemas.openxmlformats.org/officeDocument/2006/relationships/slideLayout" Target="../slideLayouts/slideLayout167.xml" /><Relationship Id="rId3" Type="http://schemas.openxmlformats.org/officeDocument/2006/relationships/slideLayout" Target="../slideLayouts/slideLayout168.xml" /><Relationship Id="rId4" Type="http://schemas.openxmlformats.org/officeDocument/2006/relationships/slideLayout" Target="../slideLayouts/slideLayout169.xml" /><Relationship Id="rId5" Type="http://schemas.openxmlformats.org/officeDocument/2006/relationships/slideLayout" Target="../slideLayouts/slideLayout170.xml" /><Relationship Id="rId6" Type="http://schemas.openxmlformats.org/officeDocument/2006/relationships/slideLayout" Target="../slideLayouts/slideLayout171.xml" /><Relationship Id="rId7" Type="http://schemas.openxmlformats.org/officeDocument/2006/relationships/slideLayout" Target="../slideLayouts/slideLayout172.xml" /><Relationship Id="rId8" Type="http://schemas.openxmlformats.org/officeDocument/2006/relationships/slideLayout" Target="../slideLayouts/slideLayout173.xml" /><Relationship Id="rId9" Type="http://schemas.openxmlformats.org/officeDocument/2006/relationships/slideLayout" Target="../slideLayouts/slideLayout174.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177.xml" /><Relationship Id="rId10" Type="http://schemas.openxmlformats.org/officeDocument/2006/relationships/slideLayout" Target="../slideLayouts/slideLayout186.xml" /><Relationship Id="rId11" Type="http://schemas.openxmlformats.org/officeDocument/2006/relationships/slideLayout" Target="../slideLayouts/slideLayout187.xml" /><Relationship Id="rId12" Type="http://schemas.openxmlformats.org/officeDocument/2006/relationships/image" Target="../media/image1.png" /><Relationship Id="rId13" Type="http://schemas.openxmlformats.org/officeDocument/2006/relationships/theme" Target="../theme/theme17.xml" /><Relationship Id="rId2" Type="http://schemas.openxmlformats.org/officeDocument/2006/relationships/slideLayout" Target="../slideLayouts/slideLayout178.xml" /><Relationship Id="rId3" Type="http://schemas.openxmlformats.org/officeDocument/2006/relationships/slideLayout" Target="../slideLayouts/slideLayout179.xml" /><Relationship Id="rId4" Type="http://schemas.openxmlformats.org/officeDocument/2006/relationships/slideLayout" Target="../slideLayouts/slideLayout180.xml" /><Relationship Id="rId5" Type="http://schemas.openxmlformats.org/officeDocument/2006/relationships/slideLayout" Target="../slideLayouts/slideLayout181.xml" /><Relationship Id="rId6" Type="http://schemas.openxmlformats.org/officeDocument/2006/relationships/slideLayout" Target="../slideLayouts/slideLayout182.xml" /><Relationship Id="rId7" Type="http://schemas.openxmlformats.org/officeDocument/2006/relationships/slideLayout" Target="../slideLayouts/slideLayout183.xml" /><Relationship Id="rId8" Type="http://schemas.openxmlformats.org/officeDocument/2006/relationships/slideLayout" Target="../slideLayouts/slideLayout184.xml" /><Relationship Id="rId9" Type="http://schemas.openxmlformats.org/officeDocument/2006/relationships/slideLayout" Target="../slideLayouts/slideLayout185.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188.xml" /><Relationship Id="rId10" Type="http://schemas.openxmlformats.org/officeDocument/2006/relationships/slideLayout" Target="../slideLayouts/slideLayout197.xml" /><Relationship Id="rId11" Type="http://schemas.openxmlformats.org/officeDocument/2006/relationships/slideLayout" Target="../slideLayouts/slideLayout198.xml" /><Relationship Id="rId12" Type="http://schemas.openxmlformats.org/officeDocument/2006/relationships/theme" Target="../theme/theme18.xml" /><Relationship Id="rId2" Type="http://schemas.openxmlformats.org/officeDocument/2006/relationships/slideLayout" Target="../slideLayouts/slideLayout189.xml" /><Relationship Id="rId3" Type="http://schemas.openxmlformats.org/officeDocument/2006/relationships/slideLayout" Target="../slideLayouts/slideLayout190.xml" /><Relationship Id="rId4" Type="http://schemas.openxmlformats.org/officeDocument/2006/relationships/slideLayout" Target="../slideLayouts/slideLayout191.xml" /><Relationship Id="rId5" Type="http://schemas.openxmlformats.org/officeDocument/2006/relationships/slideLayout" Target="../slideLayouts/slideLayout192.xml" /><Relationship Id="rId6" Type="http://schemas.openxmlformats.org/officeDocument/2006/relationships/slideLayout" Target="../slideLayouts/slideLayout193.xml" /><Relationship Id="rId7" Type="http://schemas.openxmlformats.org/officeDocument/2006/relationships/slideLayout" Target="../slideLayouts/slideLayout194.xml" /><Relationship Id="rId8" Type="http://schemas.openxmlformats.org/officeDocument/2006/relationships/slideLayout" Target="../slideLayouts/slideLayout195.xml" /><Relationship Id="rId9" Type="http://schemas.openxmlformats.org/officeDocument/2006/relationships/slideLayout" Target="../slideLayouts/slideLayout196.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199.xml" /><Relationship Id="rId10" Type="http://schemas.openxmlformats.org/officeDocument/2006/relationships/slideLayout" Target="../slideLayouts/slideLayout208.xml" /><Relationship Id="rId11" Type="http://schemas.openxmlformats.org/officeDocument/2006/relationships/slideLayout" Target="../slideLayouts/slideLayout209.xml" /><Relationship Id="rId12" Type="http://schemas.openxmlformats.org/officeDocument/2006/relationships/theme" Target="../theme/theme19.xml" /><Relationship Id="rId2" Type="http://schemas.openxmlformats.org/officeDocument/2006/relationships/slideLayout" Target="../slideLayouts/slideLayout200.xml" /><Relationship Id="rId3" Type="http://schemas.openxmlformats.org/officeDocument/2006/relationships/slideLayout" Target="../slideLayouts/slideLayout201.xml" /><Relationship Id="rId4" Type="http://schemas.openxmlformats.org/officeDocument/2006/relationships/slideLayout" Target="../slideLayouts/slideLayout202.xml" /><Relationship Id="rId5" Type="http://schemas.openxmlformats.org/officeDocument/2006/relationships/slideLayout" Target="../slideLayouts/slideLayout203.xml" /><Relationship Id="rId6" Type="http://schemas.openxmlformats.org/officeDocument/2006/relationships/slideLayout" Target="../slideLayouts/slideLayout204.xml" /><Relationship Id="rId7" Type="http://schemas.openxmlformats.org/officeDocument/2006/relationships/slideLayout" Target="../slideLayouts/slideLayout205.xml" /><Relationship Id="rId8" Type="http://schemas.openxmlformats.org/officeDocument/2006/relationships/slideLayout" Target="../slideLayouts/slideLayout206.xml" /><Relationship Id="rId9" Type="http://schemas.openxmlformats.org/officeDocument/2006/relationships/slideLayout" Target="../slideLayouts/slideLayout207.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20.xml.rels>&#65279;<?xml version="1.0" encoding="utf-8" standalone="yes"?><Relationships xmlns="http://schemas.openxmlformats.org/package/2006/relationships"><Relationship Id="rId1" Type="http://schemas.openxmlformats.org/officeDocument/2006/relationships/slideLayout" Target="../slideLayouts/slideLayout210.xml" /><Relationship Id="rId10" Type="http://schemas.openxmlformats.org/officeDocument/2006/relationships/slideLayout" Target="../slideLayouts/slideLayout219.xml" /><Relationship Id="rId11" Type="http://schemas.openxmlformats.org/officeDocument/2006/relationships/slideLayout" Target="../slideLayouts/slideLayout220.xml" /><Relationship Id="rId12" Type="http://schemas.openxmlformats.org/officeDocument/2006/relationships/theme" Target="../theme/theme20.xml" /><Relationship Id="rId2" Type="http://schemas.openxmlformats.org/officeDocument/2006/relationships/slideLayout" Target="../slideLayouts/slideLayout211.xml" /><Relationship Id="rId3" Type="http://schemas.openxmlformats.org/officeDocument/2006/relationships/slideLayout" Target="../slideLayouts/slideLayout212.xml" /><Relationship Id="rId4" Type="http://schemas.openxmlformats.org/officeDocument/2006/relationships/slideLayout" Target="../slideLayouts/slideLayout213.xml" /><Relationship Id="rId5" Type="http://schemas.openxmlformats.org/officeDocument/2006/relationships/slideLayout" Target="../slideLayouts/slideLayout214.xml" /><Relationship Id="rId6" Type="http://schemas.openxmlformats.org/officeDocument/2006/relationships/slideLayout" Target="../slideLayouts/slideLayout215.xml" /><Relationship Id="rId7" Type="http://schemas.openxmlformats.org/officeDocument/2006/relationships/slideLayout" Target="../slideLayouts/slideLayout216.xml" /><Relationship Id="rId8" Type="http://schemas.openxmlformats.org/officeDocument/2006/relationships/slideLayout" Target="../slideLayouts/slideLayout217.xml" /><Relationship Id="rId9" Type="http://schemas.openxmlformats.org/officeDocument/2006/relationships/slideLayout" Target="../slideLayouts/slideLayout218.xml" /></Relationships>
</file>

<file path=ppt/slideMasters/_rels/slideMaster21.xml.rels>&#65279;<?xml version="1.0" encoding="utf-8" standalone="yes"?><Relationships xmlns="http://schemas.openxmlformats.org/package/2006/relationships"><Relationship Id="rId1" Type="http://schemas.openxmlformats.org/officeDocument/2006/relationships/slideLayout" Target="../slideLayouts/slideLayout221.xml" /><Relationship Id="rId10" Type="http://schemas.openxmlformats.org/officeDocument/2006/relationships/slideLayout" Target="../slideLayouts/slideLayout230.xml" /><Relationship Id="rId11" Type="http://schemas.openxmlformats.org/officeDocument/2006/relationships/slideLayout" Target="../slideLayouts/slideLayout231.xml" /><Relationship Id="rId12" Type="http://schemas.openxmlformats.org/officeDocument/2006/relationships/theme" Target="../theme/theme21.xml" /><Relationship Id="rId2" Type="http://schemas.openxmlformats.org/officeDocument/2006/relationships/slideLayout" Target="../slideLayouts/slideLayout222.xml" /><Relationship Id="rId3" Type="http://schemas.openxmlformats.org/officeDocument/2006/relationships/slideLayout" Target="../slideLayouts/slideLayout223.xml" /><Relationship Id="rId4" Type="http://schemas.openxmlformats.org/officeDocument/2006/relationships/slideLayout" Target="../slideLayouts/slideLayout224.xml" /><Relationship Id="rId5" Type="http://schemas.openxmlformats.org/officeDocument/2006/relationships/slideLayout" Target="../slideLayouts/slideLayout225.xml" /><Relationship Id="rId6" Type="http://schemas.openxmlformats.org/officeDocument/2006/relationships/slideLayout" Target="../slideLayouts/slideLayout226.xml" /><Relationship Id="rId7" Type="http://schemas.openxmlformats.org/officeDocument/2006/relationships/slideLayout" Target="../slideLayouts/slideLayout227.xml" /><Relationship Id="rId8" Type="http://schemas.openxmlformats.org/officeDocument/2006/relationships/slideLayout" Target="../slideLayouts/slideLayout228.xml" /><Relationship Id="rId9" Type="http://schemas.openxmlformats.org/officeDocument/2006/relationships/slideLayout" Target="../slideLayouts/slideLayout229.xml" /></Relationships>
</file>

<file path=ppt/slideMasters/_rels/slideMaster22.xml.rels>&#65279;<?xml version="1.0" encoding="utf-8" standalone="yes"?><Relationships xmlns="http://schemas.openxmlformats.org/package/2006/relationships"><Relationship Id="rId1" Type="http://schemas.openxmlformats.org/officeDocument/2006/relationships/slideLayout" Target="../slideLayouts/slideLayout232.xml" /><Relationship Id="rId10" Type="http://schemas.openxmlformats.org/officeDocument/2006/relationships/slideLayout" Target="../slideLayouts/slideLayout241.xml" /><Relationship Id="rId11" Type="http://schemas.openxmlformats.org/officeDocument/2006/relationships/slideLayout" Target="../slideLayouts/slideLayout242.xml" /><Relationship Id="rId12" Type="http://schemas.openxmlformats.org/officeDocument/2006/relationships/theme" Target="../theme/theme22.xml" /><Relationship Id="rId2" Type="http://schemas.openxmlformats.org/officeDocument/2006/relationships/slideLayout" Target="../slideLayouts/slideLayout233.xml" /><Relationship Id="rId3" Type="http://schemas.openxmlformats.org/officeDocument/2006/relationships/slideLayout" Target="../slideLayouts/slideLayout234.xml" /><Relationship Id="rId4" Type="http://schemas.openxmlformats.org/officeDocument/2006/relationships/slideLayout" Target="../slideLayouts/slideLayout235.xml" /><Relationship Id="rId5" Type="http://schemas.openxmlformats.org/officeDocument/2006/relationships/slideLayout" Target="../slideLayouts/slideLayout236.xml" /><Relationship Id="rId6" Type="http://schemas.openxmlformats.org/officeDocument/2006/relationships/slideLayout" Target="../slideLayouts/slideLayout237.xml" /><Relationship Id="rId7" Type="http://schemas.openxmlformats.org/officeDocument/2006/relationships/slideLayout" Target="../slideLayouts/slideLayout238.xml" /><Relationship Id="rId8" Type="http://schemas.openxmlformats.org/officeDocument/2006/relationships/slideLayout" Target="../slideLayouts/slideLayout239.xml" /><Relationship Id="rId9" Type="http://schemas.openxmlformats.org/officeDocument/2006/relationships/slideLayout" Target="../slideLayouts/slideLayout240.xml" /></Relationships>
</file>

<file path=ppt/slideMasters/_rels/slideMaster23.xml.rels>&#65279;<?xml version="1.0" encoding="utf-8" standalone="yes"?><Relationships xmlns="http://schemas.openxmlformats.org/package/2006/relationships"><Relationship Id="rId1" Type="http://schemas.openxmlformats.org/officeDocument/2006/relationships/slideLayout" Target="../slideLayouts/slideLayout243.xml" /><Relationship Id="rId10" Type="http://schemas.openxmlformats.org/officeDocument/2006/relationships/slideLayout" Target="../slideLayouts/slideLayout252.xml" /><Relationship Id="rId11" Type="http://schemas.openxmlformats.org/officeDocument/2006/relationships/slideLayout" Target="../slideLayouts/slideLayout253.xml" /><Relationship Id="rId12" Type="http://schemas.openxmlformats.org/officeDocument/2006/relationships/theme" Target="../theme/theme23.xml" /><Relationship Id="rId2" Type="http://schemas.openxmlformats.org/officeDocument/2006/relationships/slideLayout" Target="../slideLayouts/slideLayout244.xml" /><Relationship Id="rId3" Type="http://schemas.openxmlformats.org/officeDocument/2006/relationships/slideLayout" Target="../slideLayouts/slideLayout245.xml" /><Relationship Id="rId4" Type="http://schemas.openxmlformats.org/officeDocument/2006/relationships/slideLayout" Target="../slideLayouts/slideLayout246.xml" /><Relationship Id="rId5" Type="http://schemas.openxmlformats.org/officeDocument/2006/relationships/slideLayout" Target="../slideLayouts/slideLayout247.xml" /><Relationship Id="rId6" Type="http://schemas.openxmlformats.org/officeDocument/2006/relationships/slideLayout" Target="../slideLayouts/slideLayout248.xml" /><Relationship Id="rId7" Type="http://schemas.openxmlformats.org/officeDocument/2006/relationships/slideLayout" Target="../slideLayouts/slideLayout249.xml" /><Relationship Id="rId8" Type="http://schemas.openxmlformats.org/officeDocument/2006/relationships/slideLayout" Target="../slideLayouts/slideLayout250.xml" /><Relationship Id="rId9" Type="http://schemas.openxmlformats.org/officeDocument/2006/relationships/slideLayout" Target="../slideLayouts/slideLayout251.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9.xml" /><Relationship Id="rId10" Type="http://schemas.openxmlformats.org/officeDocument/2006/relationships/slideLayout" Target="../slideLayouts/slideLayout98.xml" /><Relationship Id="rId11" Type="http://schemas.openxmlformats.org/officeDocument/2006/relationships/slideLayout" Target="../slideLayouts/slideLayout99.xml" /><Relationship Id="rId12" Type="http://schemas.openxmlformats.org/officeDocument/2006/relationships/theme" Target="../theme/theme9.xml" /><Relationship Id="rId2" Type="http://schemas.openxmlformats.org/officeDocument/2006/relationships/slideLayout" Target="../slideLayouts/slideLayout90.xml" /><Relationship Id="rId3" Type="http://schemas.openxmlformats.org/officeDocument/2006/relationships/slideLayout" Target="../slideLayouts/slideLayout91.xml" /><Relationship Id="rId4" Type="http://schemas.openxmlformats.org/officeDocument/2006/relationships/slideLayout" Target="../slideLayouts/slideLayout92.xml" /><Relationship Id="rId5" Type="http://schemas.openxmlformats.org/officeDocument/2006/relationships/slideLayout" Target="../slideLayouts/slideLayout93.xml" /><Relationship Id="rId6" Type="http://schemas.openxmlformats.org/officeDocument/2006/relationships/slideLayout" Target="../slideLayouts/slideLayout94.xml" /><Relationship Id="rId7" Type="http://schemas.openxmlformats.org/officeDocument/2006/relationships/slideLayout" Target="../slideLayouts/slideLayout95.xml" /><Relationship Id="rId8" Type="http://schemas.openxmlformats.org/officeDocument/2006/relationships/slideLayout" Target="../slideLayouts/slideLayout96.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3">
            <a:extLst>
              <a:ext uri="{FF2B5EF4-FFF2-40B4-BE49-F238E27FC236}">
                <a16:creationId xmlns:a16="http://schemas.microsoft.com/office/drawing/2014/main" id="{EBE25486-57B6-9741-8F22-4D11DC673243}"/>
              </a:ext>
            </a:extLst>
          </p:cNvPr>
          <p:cNvSpPr>
            <a:spLocks noGrp="1" noChangeArrowheads="1"/>
          </p:cNvSpPr>
          <p:nvPr>
            <p:ph type="title"/>
          </p:nvPr>
        </p:nvSpPr>
        <p:spPr bwMode="auto">
          <a:xfrm>
            <a:off x="468313" y="115888"/>
            <a:ext cx="71993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4">
            <a:extLst>
              <a:ext uri="{FF2B5EF4-FFF2-40B4-BE49-F238E27FC236}">
                <a16:creationId xmlns:a16="http://schemas.microsoft.com/office/drawing/2014/main" id="{960440D5-5507-9C4E-98F2-39388600AABF}"/>
              </a:ext>
            </a:extLst>
          </p:cNvPr>
          <p:cNvSpPr>
            <a:spLocks noGrp="1" noChangeArrowheads="1"/>
          </p:cNvSpPr>
          <p:nvPr>
            <p:ph type="body" idx="1"/>
          </p:nvPr>
        </p:nvSpPr>
        <p:spPr bwMode="auto">
          <a:xfrm>
            <a:off x="457200" y="1412875"/>
            <a:ext cx="82296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5157" name="Rectangle 5">
            <a:extLst>
              <a:ext uri="{FF2B5EF4-FFF2-40B4-BE49-F238E27FC236}">
                <a16:creationId xmlns:a16="http://schemas.microsoft.com/office/drawing/2014/main" id="{2CB0D3F0-7C7E-0C46-ADB7-09F498239FE0}"/>
              </a:ext>
            </a:extLst>
          </p:cNvPr>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fld id="{B6D19F5C-6812-8D40-8073-5F740D5CBF82}" type="datetime1">
              <a:rPr lang="en-CA" altLang="en-US"/>
              <a:t>2022-03-16</a:t>
            </a:fld>
            <a:endParaRPr lang="en-US" altLang="en-US"/>
          </a:p>
        </p:txBody>
      </p:sp>
      <p:sp>
        <p:nvSpPr>
          <p:cNvPr id="305158" name="Rectangle 6">
            <a:extLst>
              <a:ext uri="{FF2B5EF4-FFF2-40B4-BE49-F238E27FC236}">
                <a16:creationId xmlns:a16="http://schemas.microsoft.com/office/drawing/2014/main" id="{17860417-B078-6146-85E4-7A8B1C9EC70C}"/>
              </a:ext>
            </a:extLst>
          </p:cNvPr>
          <p:cNvSpPr>
            <a:spLocks noGrp="1" noChangeArrowheads="1"/>
          </p:cNvSpPr>
          <p:nvPr>
            <p:ph type="ftr" sz="quarter" idx="3"/>
          </p:nvPr>
        </p:nvSpPr>
        <p:spPr bwMode="auto">
          <a:xfrm>
            <a:off x="2555875" y="6248400"/>
            <a:ext cx="3960813"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ltLang="en-US"/>
              <a:t>Rev1.0  CST8288 - Object Oriented Programming ©2007 Reg Dyer</a:t>
            </a:r>
          </a:p>
        </p:txBody>
      </p:sp>
      <p:sp>
        <p:nvSpPr>
          <p:cNvPr id="305159" name="Rectangle 7">
            <a:extLst>
              <a:ext uri="{FF2B5EF4-FFF2-40B4-BE49-F238E27FC236}">
                <a16:creationId xmlns:a16="http://schemas.microsoft.com/office/drawing/2014/main" id="{F9F73597-9950-8447-B085-80DF20CEFD01}"/>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fld id="{B88DA1E1-E64E-ED46-B232-B9A03818322F}" type="slidenum">
              <a:rPr lang="en-US" altLang="en-US"/>
              <a:t>‹#›</a:t>
            </a:fld>
            <a:endParaRPr lang="en-US" altLang="en-US"/>
          </a:p>
        </p:txBody>
      </p:sp>
      <p:sp>
        <p:nvSpPr>
          <p:cNvPr id="1031" name="Line 41">
            <a:extLst>
              <a:ext uri="{FF2B5EF4-FFF2-40B4-BE49-F238E27FC236}">
                <a16:creationId xmlns:a16="http://schemas.microsoft.com/office/drawing/2014/main" id="{E4C62081-A78A-BD4C-B4C4-0190D963A8CA}"/>
              </a:ext>
            </a:extLst>
          </p:cNvPr>
          <p:cNvSpPr>
            <a:spLocks noChangeShapeType="1"/>
          </p:cNvSpPr>
          <p:nvPr/>
        </p:nvSpPr>
        <p:spPr bwMode="auto">
          <a:xfrm>
            <a:off x="468313" y="1268413"/>
            <a:ext cx="820737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endParaRPr lang="en-US"/>
          </a:p>
        </p:txBody>
      </p:sp>
      <p:pic>
        <p:nvPicPr>
          <p:cNvPr id="1032" name="Picture 44" descr="duke_wave_shadow">
            <a:extLst>
              <a:ext uri="{FF2B5EF4-FFF2-40B4-BE49-F238E27FC236}">
                <a16:creationId xmlns:a16="http://schemas.microsoft.com/office/drawing/2014/main" id="{42CB2F73-F769-B340-BE69-59184D5624DD}"/>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7812088" y="333375"/>
            <a:ext cx="11525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ransition/>
  <p:timing/>
  <p:hf hdr="0"/>
  <p:txStyles>
    <p:titleStyle>
      <a:lvl1pPr algn="l"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3600" b="1">
          <a:solidFill>
            <a:schemeClr val="tx2"/>
          </a:solidFill>
          <a:latin typeface="Garamond" pitchFamily="18" charset="0"/>
        </a:defRPr>
      </a:lvl6pPr>
      <a:lvl7pPr marL="914400" algn="l" rtl="0" fontAlgn="base">
        <a:spcBef>
          <a:spcPct val="0"/>
        </a:spcBef>
        <a:spcAft>
          <a:spcPct val="0"/>
        </a:spcAft>
        <a:defRPr sz="3600" b="1">
          <a:solidFill>
            <a:schemeClr val="tx2"/>
          </a:solidFill>
          <a:latin typeface="Garamond" pitchFamily="18" charset="0"/>
        </a:defRPr>
      </a:lvl7pPr>
      <a:lvl8pPr marL="1371600" algn="l" rtl="0" fontAlgn="base">
        <a:spcBef>
          <a:spcPct val="0"/>
        </a:spcBef>
        <a:spcAft>
          <a:spcPct val="0"/>
        </a:spcAft>
        <a:defRPr sz="3600" b="1">
          <a:solidFill>
            <a:schemeClr val="tx2"/>
          </a:solidFill>
          <a:latin typeface="Garamond" pitchFamily="18" charset="0"/>
        </a:defRPr>
      </a:lvl8pPr>
      <a:lvl9pPr marL="1828800" algn="l" rtl="0" fontAlgn="base">
        <a:spcBef>
          <a:spcPct val="0"/>
        </a:spcBef>
        <a:spcAft>
          <a:spcPct val="0"/>
        </a:spcAft>
        <a:defRPr sz="3600" b="1">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2000">
          <a:solidFill>
            <a:schemeClr val="tx1"/>
          </a:solidFill>
          <a:latin typeface="+mn-lt"/>
          <a:ea typeface="ＭＳ Ｐゴシック" charset="0"/>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a:solidFill>
            <a:schemeClr val="tx1"/>
          </a:solidFill>
          <a:latin typeface="+mn-lt"/>
          <a:ea typeface="ＭＳ Ｐゴシック" charset="0"/>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1600">
          <a:solidFill>
            <a:schemeClr val="tx1"/>
          </a:solidFill>
          <a:latin typeface="+mn-lt"/>
          <a:ea typeface="ＭＳ Ｐゴシック" charset="0"/>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1400">
          <a:solidFill>
            <a:schemeClr val="tx1"/>
          </a:solidFill>
          <a:latin typeface="+mn-lt"/>
          <a:ea typeface="ＭＳ Ｐゴシック" charset="0"/>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1200">
          <a:solidFill>
            <a:schemeClr val="tx1"/>
          </a:solidFill>
          <a:latin typeface="+mn-lt"/>
          <a:ea typeface="ＭＳ Ｐゴシック" charset="0"/>
        </a:defRPr>
      </a:lvl5pPr>
      <a:lvl6pPr marL="20558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3">
            <a:extLst>
              <a:ext uri="{FF2B5EF4-FFF2-40B4-BE49-F238E27FC236}">
                <a16:creationId xmlns:a16="http://schemas.microsoft.com/office/drawing/2014/main" id="{EBE25486-57B6-9741-8F22-4D11DC673243}"/>
              </a:ext>
            </a:extLst>
          </p:cNvPr>
          <p:cNvSpPr>
            <a:spLocks noGrp="1" noChangeArrowheads="1"/>
          </p:cNvSpPr>
          <p:nvPr>
            <p:ph type="title"/>
          </p:nvPr>
        </p:nvSpPr>
        <p:spPr bwMode="auto">
          <a:xfrm>
            <a:off x="468313" y="115888"/>
            <a:ext cx="71993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4">
            <a:extLst>
              <a:ext uri="{FF2B5EF4-FFF2-40B4-BE49-F238E27FC236}">
                <a16:creationId xmlns:a16="http://schemas.microsoft.com/office/drawing/2014/main" id="{960440D5-5507-9C4E-98F2-39388600AABF}"/>
              </a:ext>
            </a:extLst>
          </p:cNvPr>
          <p:cNvSpPr>
            <a:spLocks noGrp="1" noChangeArrowheads="1"/>
          </p:cNvSpPr>
          <p:nvPr>
            <p:ph type="body" idx="1"/>
          </p:nvPr>
        </p:nvSpPr>
        <p:spPr bwMode="auto">
          <a:xfrm>
            <a:off x="457200" y="1412875"/>
            <a:ext cx="82296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5157" name="Rectangle 5">
            <a:extLst>
              <a:ext uri="{FF2B5EF4-FFF2-40B4-BE49-F238E27FC236}">
                <a16:creationId xmlns:a16="http://schemas.microsoft.com/office/drawing/2014/main" id="{2CB0D3F0-7C7E-0C46-ADB7-09F498239FE0}"/>
              </a:ext>
            </a:extLst>
          </p:cNvPr>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fld id="{B6D19F5C-6812-8D40-8073-5F740D5CBF82}" type="datetime1">
              <a:rPr lang="en-CA" altLang="en-US"/>
              <a:t>2022-03-16</a:t>
            </a:fld>
            <a:endParaRPr lang="en-US" altLang="en-US"/>
          </a:p>
        </p:txBody>
      </p:sp>
      <p:sp>
        <p:nvSpPr>
          <p:cNvPr id="305158" name="Rectangle 6">
            <a:extLst>
              <a:ext uri="{FF2B5EF4-FFF2-40B4-BE49-F238E27FC236}">
                <a16:creationId xmlns:a16="http://schemas.microsoft.com/office/drawing/2014/main" id="{17860417-B078-6146-85E4-7A8B1C9EC70C}"/>
              </a:ext>
            </a:extLst>
          </p:cNvPr>
          <p:cNvSpPr>
            <a:spLocks noGrp="1" noChangeArrowheads="1"/>
          </p:cNvSpPr>
          <p:nvPr>
            <p:ph type="ftr" sz="quarter" idx="3"/>
          </p:nvPr>
        </p:nvSpPr>
        <p:spPr bwMode="auto">
          <a:xfrm>
            <a:off x="2555875" y="6248400"/>
            <a:ext cx="3960813"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ltLang="en-US"/>
              <a:t>Rev1.0  CST8288 - Object Oriented Programming ©2007 Reg Dyer</a:t>
            </a:r>
          </a:p>
        </p:txBody>
      </p:sp>
      <p:sp>
        <p:nvSpPr>
          <p:cNvPr id="305159" name="Rectangle 7">
            <a:extLst>
              <a:ext uri="{FF2B5EF4-FFF2-40B4-BE49-F238E27FC236}">
                <a16:creationId xmlns:a16="http://schemas.microsoft.com/office/drawing/2014/main" id="{F9F73597-9950-8447-B085-80DF20CEFD01}"/>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fld id="{B88DA1E1-E64E-ED46-B232-B9A03818322F}" type="slidenum">
              <a:rPr lang="en-US" altLang="en-US"/>
              <a:t>‹#›</a:t>
            </a:fld>
            <a:endParaRPr lang="en-US" altLang="en-US"/>
          </a:p>
        </p:txBody>
      </p:sp>
      <p:sp>
        <p:nvSpPr>
          <p:cNvPr id="1031" name="Line 41">
            <a:extLst>
              <a:ext uri="{FF2B5EF4-FFF2-40B4-BE49-F238E27FC236}">
                <a16:creationId xmlns:a16="http://schemas.microsoft.com/office/drawing/2014/main" id="{E4C62081-A78A-BD4C-B4C4-0190D963A8CA}"/>
              </a:ext>
            </a:extLst>
          </p:cNvPr>
          <p:cNvSpPr>
            <a:spLocks noChangeShapeType="1"/>
          </p:cNvSpPr>
          <p:nvPr/>
        </p:nvSpPr>
        <p:spPr bwMode="auto">
          <a:xfrm>
            <a:off x="468313" y="1268413"/>
            <a:ext cx="820737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endParaRPr lang="en-US"/>
          </a:p>
        </p:txBody>
      </p:sp>
      <p:pic>
        <p:nvPicPr>
          <p:cNvPr id="1032" name="Picture 44" descr="duke_wave_shadow">
            <a:extLst>
              <a:ext uri="{FF2B5EF4-FFF2-40B4-BE49-F238E27FC236}">
                <a16:creationId xmlns:a16="http://schemas.microsoft.com/office/drawing/2014/main" id="{42CB2F73-F769-B340-BE69-59184D5624DD}"/>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7812088" y="333375"/>
            <a:ext cx="11525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transition/>
  <p:timing/>
  <p:hf hdr="0"/>
  <p:txStyles>
    <p:titleStyle>
      <a:lvl1pPr algn="l"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3600" b="1">
          <a:solidFill>
            <a:schemeClr val="tx2"/>
          </a:solidFill>
          <a:latin typeface="Garamond" pitchFamily="18" charset="0"/>
        </a:defRPr>
      </a:lvl6pPr>
      <a:lvl7pPr marL="914400" algn="l" rtl="0" fontAlgn="base">
        <a:spcBef>
          <a:spcPct val="0"/>
        </a:spcBef>
        <a:spcAft>
          <a:spcPct val="0"/>
        </a:spcAft>
        <a:defRPr sz="3600" b="1">
          <a:solidFill>
            <a:schemeClr val="tx2"/>
          </a:solidFill>
          <a:latin typeface="Garamond" pitchFamily="18" charset="0"/>
        </a:defRPr>
      </a:lvl7pPr>
      <a:lvl8pPr marL="1371600" algn="l" rtl="0" fontAlgn="base">
        <a:spcBef>
          <a:spcPct val="0"/>
        </a:spcBef>
        <a:spcAft>
          <a:spcPct val="0"/>
        </a:spcAft>
        <a:defRPr sz="3600" b="1">
          <a:solidFill>
            <a:schemeClr val="tx2"/>
          </a:solidFill>
          <a:latin typeface="Garamond" pitchFamily="18" charset="0"/>
        </a:defRPr>
      </a:lvl8pPr>
      <a:lvl9pPr marL="1828800" algn="l" rtl="0" fontAlgn="base">
        <a:spcBef>
          <a:spcPct val="0"/>
        </a:spcBef>
        <a:spcAft>
          <a:spcPct val="0"/>
        </a:spcAft>
        <a:defRPr sz="3600" b="1">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2000">
          <a:solidFill>
            <a:schemeClr val="tx1"/>
          </a:solidFill>
          <a:latin typeface="+mn-lt"/>
          <a:ea typeface="ＭＳ Ｐゴシック" charset="0"/>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a:solidFill>
            <a:schemeClr val="tx1"/>
          </a:solidFill>
          <a:latin typeface="+mn-lt"/>
          <a:ea typeface="ＭＳ Ｐゴシック" charset="0"/>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1600">
          <a:solidFill>
            <a:schemeClr val="tx1"/>
          </a:solidFill>
          <a:latin typeface="+mn-lt"/>
          <a:ea typeface="ＭＳ Ｐゴシック" charset="0"/>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1400">
          <a:solidFill>
            <a:schemeClr val="tx1"/>
          </a:solidFill>
          <a:latin typeface="+mn-lt"/>
          <a:ea typeface="ＭＳ Ｐゴシック" charset="0"/>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1200">
          <a:solidFill>
            <a:schemeClr val="tx1"/>
          </a:solidFill>
          <a:latin typeface="+mn-lt"/>
          <a:ea typeface="ＭＳ Ｐゴシック" charset="0"/>
        </a:defRPr>
      </a:lvl5pPr>
      <a:lvl6pPr marL="20558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3">
            <a:extLst>
              <a:ext uri="{FF2B5EF4-FFF2-40B4-BE49-F238E27FC236}">
                <a16:creationId xmlns:a16="http://schemas.microsoft.com/office/drawing/2014/main" id="{EBE25486-57B6-9741-8F22-4D11DC673243}"/>
              </a:ext>
            </a:extLst>
          </p:cNvPr>
          <p:cNvSpPr>
            <a:spLocks noGrp="1" noChangeArrowheads="1"/>
          </p:cNvSpPr>
          <p:nvPr>
            <p:ph type="title"/>
          </p:nvPr>
        </p:nvSpPr>
        <p:spPr bwMode="auto">
          <a:xfrm>
            <a:off x="468313" y="115888"/>
            <a:ext cx="71993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4">
            <a:extLst>
              <a:ext uri="{FF2B5EF4-FFF2-40B4-BE49-F238E27FC236}">
                <a16:creationId xmlns:a16="http://schemas.microsoft.com/office/drawing/2014/main" id="{960440D5-5507-9C4E-98F2-39388600AABF}"/>
              </a:ext>
            </a:extLst>
          </p:cNvPr>
          <p:cNvSpPr>
            <a:spLocks noGrp="1" noChangeArrowheads="1"/>
          </p:cNvSpPr>
          <p:nvPr>
            <p:ph type="body" idx="1"/>
          </p:nvPr>
        </p:nvSpPr>
        <p:spPr bwMode="auto">
          <a:xfrm>
            <a:off x="457200" y="1412875"/>
            <a:ext cx="82296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5157" name="Rectangle 5">
            <a:extLst>
              <a:ext uri="{FF2B5EF4-FFF2-40B4-BE49-F238E27FC236}">
                <a16:creationId xmlns:a16="http://schemas.microsoft.com/office/drawing/2014/main" id="{2CB0D3F0-7C7E-0C46-ADB7-09F498239FE0}"/>
              </a:ext>
            </a:extLst>
          </p:cNvPr>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fld id="{B6D19F5C-6812-8D40-8073-5F740D5CBF82}" type="datetime1">
              <a:rPr lang="en-CA" altLang="en-US"/>
              <a:t>2021-03-18</a:t>
            </a:fld>
            <a:endParaRPr lang="en-US" altLang="en-US"/>
          </a:p>
        </p:txBody>
      </p:sp>
      <p:sp>
        <p:nvSpPr>
          <p:cNvPr id="305158" name="Rectangle 6">
            <a:extLst>
              <a:ext uri="{FF2B5EF4-FFF2-40B4-BE49-F238E27FC236}">
                <a16:creationId xmlns:a16="http://schemas.microsoft.com/office/drawing/2014/main" id="{17860417-B078-6146-85E4-7A8B1C9EC70C}"/>
              </a:ext>
            </a:extLst>
          </p:cNvPr>
          <p:cNvSpPr>
            <a:spLocks noGrp="1" noChangeArrowheads="1"/>
          </p:cNvSpPr>
          <p:nvPr>
            <p:ph type="ftr" sz="quarter" idx="3"/>
          </p:nvPr>
        </p:nvSpPr>
        <p:spPr bwMode="auto">
          <a:xfrm>
            <a:off x="2555875" y="6248400"/>
            <a:ext cx="3960813"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ltLang="en-US"/>
              <a:t>Rev1.0  CST8288 - Object Oriented Programming ©2007 Reg Dyer</a:t>
            </a:r>
          </a:p>
        </p:txBody>
      </p:sp>
      <p:sp>
        <p:nvSpPr>
          <p:cNvPr id="305159" name="Rectangle 7">
            <a:extLst>
              <a:ext uri="{FF2B5EF4-FFF2-40B4-BE49-F238E27FC236}">
                <a16:creationId xmlns:a16="http://schemas.microsoft.com/office/drawing/2014/main" id="{F9F73597-9950-8447-B085-80DF20CEFD01}"/>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fld id="{B88DA1E1-E64E-ED46-B232-B9A03818322F}" type="slidenum">
              <a:rPr lang="en-US" altLang="en-US"/>
              <a:t>‹#›</a:t>
            </a:fld>
            <a:endParaRPr lang="en-US" altLang="en-US"/>
          </a:p>
        </p:txBody>
      </p:sp>
      <p:sp>
        <p:nvSpPr>
          <p:cNvPr id="1031" name="Line 41">
            <a:extLst>
              <a:ext uri="{FF2B5EF4-FFF2-40B4-BE49-F238E27FC236}">
                <a16:creationId xmlns:a16="http://schemas.microsoft.com/office/drawing/2014/main" id="{E4C62081-A78A-BD4C-B4C4-0190D963A8CA}"/>
              </a:ext>
            </a:extLst>
          </p:cNvPr>
          <p:cNvSpPr>
            <a:spLocks noChangeShapeType="1"/>
          </p:cNvSpPr>
          <p:nvPr/>
        </p:nvSpPr>
        <p:spPr bwMode="auto">
          <a:xfrm>
            <a:off x="468313" y="1268413"/>
            <a:ext cx="820737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endParaRPr lang="en-US"/>
          </a:p>
        </p:txBody>
      </p:sp>
      <p:pic>
        <p:nvPicPr>
          <p:cNvPr id="1032" name="Picture 44" descr="duke_wave_shadow">
            <a:extLst>
              <a:ext uri="{FF2B5EF4-FFF2-40B4-BE49-F238E27FC236}">
                <a16:creationId xmlns:a16="http://schemas.microsoft.com/office/drawing/2014/main" id="{42CB2F73-F769-B340-BE69-59184D5624DD}"/>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7812088" y="333375"/>
            <a:ext cx="11525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ransition/>
  <p:timing/>
  <p:hf hdr="0"/>
  <p:txStyles>
    <p:titleStyle>
      <a:lvl1pPr algn="l"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3600" b="1">
          <a:solidFill>
            <a:schemeClr val="tx2"/>
          </a:solidFill>
          <a:latin typeface="Garamond" pitchFamily="18" charset="0"/>
        </a:defRPr>
      </a:lvl6pPr>
      <a:lvl7pPr marL="914400" algn="l" rtl="0" fontAlgn="base">
        <a:spcBef>
          <a:spcPct val="0"/>
        </a:spcBef>
        <a:spcAft>
          <a:spcPct val="0"/>
        </a:spcAft>
        <a:defRPr sz="3600" b="1">
          <a:solidFill>
            <a:schemeClr val="tx2"/>
          </a:solidFill>
          <a:latin typeface="Garamond" pitchFamily="18" charset="0"/>
        </a:defRPr>
      </a:lvl7pPr>
      <a:lvl8pPr marL="1371600" algn="l" rtl="0" fontAlgn="base">
        <a:spcBef>
          <a:spcPct val="0"/>
        </a:spcBef>
        <a:spcAft>
          <a:spcPct val="0"/>
        </a:spcAft>
        <a:defRPr sz="3600" b="1">
          <a:solidFill>
            <a:schemeClr val="tx2"/>
          </a:solidFill>
          <a:latin typeface="Garamond" pitchFamily="18" charset="0"/>
        </a:defRPr>
      </a:lvl8pPr>
      <a:lvl9pPr marL="1828800" algn="l" rtl="0" fontAlgn="base">
        <a:spcBef>
          <a:spcPct val="0"/>
        </a:spcBef>
        <a:spcAft>
          <a:spcPct val="0"/>
        </a:spcAft>
        <a:defRPr sz="3600" b="1">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2000">
          <a:solidFill>
            <a:schemeClr val="tx1"/>
          </a:solidFill>
          <a:latin typeface="+mn-lt"/>
          <a:ea typeface="ＭＳ Ｐゴシック" charset="0"/>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a:solidFill>
            <a:schemeClr val="tx1"/>
          </a:solidFill>
          <a:latin typeface="+mn-lt"/>
          <a:ea typeface="ＭＳ Ｐゴシック" charset="0"/>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1600">
          <a:solidFill>
            <a:schemeClr val="tx1"/>
          </a:solidFill>
          <a:latin typeface="+mn-lt"/>
          <a:ea typeface="ＭＳ Ｐゴシック" charset="0"/>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1400">
          <a:solidFill>
            <a:schemeClr val="tx1"/>
          </a:solidFill>
          <a:latin typeface="+mn-lt"/>
          <a:ea typeface="ＭＳ Ｐゴシック" charset="0"/>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1200">
          <a:solidFill>
            <a:schemeClr val="tx1"/>
          </a:solidFill>
          <a:latin typeface="+mn-lt"/>
          <a:ea typeface="ＭＳ Ｐゴシック" charset="0"/>
        </a:defRPr>
      </a:lvl5pPr>
      <a:lvl6pPr marL="20558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3">
            <a:extLst>
              <a:ext uri="{FF2B5EF4-FFF2-40B4-BE49-F238E27FC236}">
                <a16:creationId xmlns:a16="http://schemas.microsoft.com/office/drawing/2014/main" id="{EBE25486-57B6-9741-8F22-4D11DC673243}"/>
              </a:ext>
            </a:extLst>
          </p:cNvPr>
          <p:cNvSpPr>
            <a:spLocks noGrp="1" noChangeArrowheads="1"/>
          </p:cNvSpPr>
          <p:nvPr>
            <p:ph type="title"/>
          </p:nvPr>
        </p:nvSpPr>
        <p:spPr bwMode="auto">
          <a:xfrm>
            <a:off x="468313" y="115888"/>
            <a:ext cx="71993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4">
            <a:extLst>
              <a:ext uri="{FF2B5EF4-FFF2-40B4-BE49-F238E27FC236}">
                <a16:creationId xmlns:a16="http://schemas.microsoft.com/office/drawing/2014/main" id="{960440D5-5507-9C4E-98F2-39388600AABF}"/>
              </a:ext>
            </a:extLst>
          </p:cNvPr>
          <p:cNvSpPr>
            <a:spLocks noGrp="1" noChangeArrowheads="1"/>
          </p:cNvSpPr>
          <p:nvPr>
            <p:ph type="body" idx="1"/>
          </p:nvPr>
        </p:nvSpPr>
        <p:spPr bwMode="auto">
          <a:xfrm>
            <a:off x="457200" y="1412875"/>
            <a:ext cx="82296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5157" name="Rectangle 5">
            <a:extLst>
              <a:ext uri="{FF2B5EF4-FFF2-40B4-BE49-F238E27FC236}">
                <a16:creationId xmlns:a16="http://schemas.microsoft.com/office/drawing/2014/main" id="{2CB0D3F0-7C7E-0C46-ADB7-09F498239FE0}"/>
              </a:ext>
            </a:extLst>
          </p:cNvPr>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fld id="{B6D19F5C-6812-8D40-8073-5F740D5CBF82}" type="datetime1">
              <a:rPr lang="en-CA" altLang="en-US"/>
              <a:t>2021-03-18</a:t>
            </a:fld>
            <a:endParaRPr lang="en-US" altLang="en-US"/>
          </a:p>
        </p:txBody>
      </p:sp>
      <p:sp>
        <p:nvSpPr>
          <p:cNvPr id="305158" name="Rectangle 6">
            <a:extLst>
              <a:ext uri="{FF2B5EF4-FFF2-40B4-BE49-F238E27FC236}">
                <a16:creationId xmlns:a16="http://schemas.microsoft.com/office/drawing/2014/main" id="{17860417-B078-6146-85E4-7A8B1C9EC70C}"/>
              </a:ext>
            </a:extLst>
          </p:cNvPr>
          <p:cNvSpPr>
            <a:spLocks noGrp="1" noChangeArrowheads="1"/>
          </p:cNvSpPr>
          <p:nvPr>
            <p:ph type="ftr" sz="quarter" idx="3"/>
          </p:nvPr>
        </p:nvSpPr>
        <p:spPr bwMode="auto">
          <a:xfrm>
            <a:off x="2555875" y="6248400"/>
            <a:ext cx="3960813"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ltLang="en-US"/>
              <a:t>Rev1.0  CST8288 - Object Oriented Programming ©2007 Reg Dyer</a:t>
            </a:r>
          </a:p>
        </p:txBody>
      </p:sp>
      <p:sp>
        <p:nvSpPr>
          <p:cNvPr id="305159" name="Rectangle 7">
            <a:extLst>
              <a:ext uri="{FF2B5EF4-FFF2-40B4-BE49-F238E27FC236}">
                <a16:creationId xmlns:a16="http://schemas.microsoft.com/office/drawing/2014/main" id="{F9F73597-9950-8447-B085-80DF20CEFD01}"/>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kern="1200">
                <a:solidFill>
                  <a:schemeClr val="tx1"/>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fld id="{B88DA1E1-E64E-ED46-B232-B9A03818322F}" type="slidenum">
              <a:rPr lang="en-US" altLang="en-US"/>
              <a:t>‹#›</a:t>
            </a:fld>
            <a:endParaRPr lang="en-US" altLang="en-US"/>
          </a:p>
        </p:txBody>
      </p:sp>
      <p:sp>
        <p:nvSpPr>
          <p:cNvPr id="1031" name="Line 41">
            <a:extLst>
              <a:ext uri="{FF2B5EF4-FFF2-40B4-BE49-F238E27FC236}">
                <a16:creationId xmlns:a16="http://schemas.microsoft.com/office/drawing/2014/main" id="{E4C62081-A78A-BD4C-B4C4-0190D963A8CA}"/>
              </a:ext>
            </a:extLst>
          </p:cNvPr>
          <p:cNvSpPr>
            <a:spLocks noChangeShapeType="1"/>
          </p:cNvSpPr>
          <p:nvPr/>
        </p:nvSpPr>
        <p:spPr bwMode="auto">
          <a:xfrm>
            <a:off x="468313" y="1268413"/>
            <a:ext cx="820737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endParaRPr lang="en-US"/>
          </a:p>
        </p:txBody>
      </p:sp>
      <p:pic>
        <p:nvPicPr>
          <p:cNvPr id="1032" name="Picture 44" descr="duke_wave_shadow">
            <a:extLst>
              <a:ext uri="{FF2B5EF4-FFF2-40B4-BE49-F238E27FC236}">
                <a16:creationId xmlns:a16="http://schemas.microsoft.com/office/drawing/2014/main" id="{42CB2F73-F769-B340-BE69-59184D5624DD}"/>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7812088" y="333375"/>
            <a:ext cx="11525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ransition/>
  <p:timing/>
  <p:hf hdr="0"/>
  <p:txStyles>
    <p:titleStyle>
      <a:lvl1pPr algn="l"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3600" b="1">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3600" b="1">
          <a:solidFill>
            <a:schemeClr val="tx2"/>
          </a:solidFill>
          <a:latin typeface="Garamond" pitchFamily="18" charset="0"/>
        </a:defRPr>
      </a:lvl6pPr>
      <a:lvl7pPr marL="914400" algn="l" rtl="0" fontAlgn="base">
        <a:spcBef>
          <a:spcPct val="0"/>
        </a:spcBef>
        <a:spcAft>
          <a:spcPct val="0"/>
        </a:spcAft>
        <a:defRPr sz="3600" b="1">
          <a:solidFill>
            <a:schemeClr val="tx2"/>
          </a:solidFill>
          <a:latin typeface="Garamond" pitchFamily="18" charset="0"/>
        </a:defRPr>
      </a:lvl7pPr>
      <a:lvl8pPr marL="1371600" algn="l" rtl="0" fontAlgn="base">
        <a:spcBef>
          <a:spcPct val="0"/>
        </a:spcBef>
        <a:spcAft>
          <a:spcPct val="0"/>
        </a:spcAft>
        <a:defRPr sz="3600" b="1">
          <a:solidFill>
            <a:schemeClr val="tx2"/>
          </a:solidFill>
          <a:latin typeface="Garamond" pitchFamily="18" charset="0"/>
        </a:defRPr>
      </a:lvl8pPr>
      <a:lvl9pPr marL="1828800" algn="l" rtl="0" fontAlgn="base">
        <a:spcBef>
          <a:spcPct val="0"/>
        </a:spcBef>
        <a:spcAft>
          <a:spcPct val="0"/>
        </a:spcAft>
        <a:defRPr sz="3600" b="1">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2000">
          <a:solidFill>
            <a:schemeClr val="tx1"/>
          </a:solidFill>
          <a:latin typeface="+mn-lt"/>
          <a:ea typeface="ＭＳ Ｐゴシック" charset="0"/>
          <a:cs typeface="ＭＳ Ｐゴシック" charset="0"/>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a:solidFill>
            <a:schemeClr val="tx1"/>
          </a:solidFill>
          <a:latin typeface="+mn-lt"/>
          <a:ea typeface="ＭＳ Ｐゴシック" charset="0"/>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1600">
          <a:solidFill>
            <a:schemeClr val="tx1"/>
          </a:solidFill>
          <a:latin typeface="+mn-lt"/>
          <a:ea typeface="ＭＳ Ｐゴシック" charset="0"/>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1400">
          <a:solidFill>
            <a:schemeClr val="tx1"/>
          </a:solidFill>
          <a:latin typeface="+mn-lt"/>
          <a:ea typeface="ＭＳ Ｐゴシック" charset="0"/>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1200">
          <a:solidFill>
            <a:schemeClr val="tx1"/>
          </a:solidFill>
          <a:latin typeface="+mn-lt"/>
          <a:ea typeface="ＭＳ Ｐゴシック" charset="0"/>
        </a:defRPr>
      </a:lvl5pPr>
      <a:lvl6pPr marL="20558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8" name="Oval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p>
            <a:r>
              <a:rPr lang="en-US"/>
              <a:t>Click to edit Master title style</a:t>
            </a:r>
          </a:p>
        </p:txBody>
      </p:sp>
      <p:sp>
        <p:nvSpPr>
          <p:cNvPr id="2057" name="Text Placeholder 8"/>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defPPr>
              <a:defRPr lang="en-US"/>
            </a:defPPr>
            <a:lvl1pPr algn="r" rtl="0" eaLnBrk="1" fontAlgn="base" latinLnBrk="0" hangingPunct="1">
              <a:spcBef>
                <a:spcPct val="0"/>
              </a:spcBef>
              <a:spcAft>
                <a:spcPct val="0"/>
              </a:spcAft>
              <a:defRPr kumimoji="0" sz="1200" kern="1200">
                <a:solidFill>
                  <a:schemeClr val="bg2">
                    <a:shade val="50000"/>
                    <a:satMod val="200000"/>
                  </a:schemeClr>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defPPr>
              <a:defRPr lang="en-US"/>
            </a:defPPr>
            <a:lvl1pPr algn="l" rtl="0" eaLnBrk="1" fontAlgn="base" latinLnBrk="0" hangingPunct="1">
              <a:spcBef>
                <a:spcPct val="0"/>
              </a:spcBef>
              <a:spcAft>
                <a:spcPct val="0"/>
              </a:spcAft>
              <a:defRPr kumimoji="0" sz="1200" kern="1200">
                <a:solidFill>
                  <a:schemeClr val="bg2">
                    <a:shade val="50000"/>
                    <a:satMod val="200000"/>
                  </a:schemeClr>
                </a:solidFill>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B5A788"/>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a:t>‹#›</a:t>
            </a:fld>
            <a:endParaRPr lang="en-US"/>
          </a:p>
        </p:txBody>
      </p:sp>
      <p:sp>
        <p:nvSpPr>
          <p:cNvPr id="15" name="Rectangle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transition/>
  <p:timing/>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ＭＳ Ｐゴシック" charset="0"/>
          <a:cs typeface="+mj-cs"/>
        </a:defRPr>
      </a:lvl1pPr>
      <a:lvl2pPr algn="l" rtl="0" eaLnBrk="0" fontAlgn="base" hangingPunct="0">
        <a:spcBef>
          <a:spcPct val="0"/>
        </a:spcBef>
        <a:spcAft>
          <a:spcPct val="0"/>
        </a:spcAft>
        <a:defRPr sz="4300">
          <a:solidFill>
            <a:srgbClr val="572314"/>
          </a:solidFill>
          <a:latin typeface="Gill Sans MT" pitchFamily="34" charset="0"/>
          <a:ea typeface="ＭＳ Ｐゴシック" charset="0"/>
        </a:defRPr>
      </a:lvl2pPr>
      <a:lvl3pPr algn="l" rtl="0" eaLnBrk="0" fontAlgn="base" hangingPunct="0">
        <a:spcBef>
          <a:spcPct val="0"/>
        </a:spcBef>
        <a:spcAft>
          <a:spcPct val="0"/>
        </a:spcAft>
        <a:defRPr sz="4300">
          <a:solidFill>
            <a:srgbClr val="572314"/>
          </a:solidFill>
          <a:latin typeface="Gill Sans MT" pitchFamily="34" charset="0"/>
          <a:ea typeface="ＭＳ Ｐゴシック" charset="0"/>
        </a:defRPr>
      </a:lvl3pPr>
      <a:lvl4pPr algn="l" rtl="0" eaLnBrk="0" fontAlgn="base" hangingPunct="0">
        <a:spcBef>
          <a:spcPct val="0"/>
        </a:spcBef>
        <a:spcAft>
          <a:spcPct val="0"/>
        </a:spcAft>
        <a:defRPr sz="4300">
          <a:solidFill>
            <a:srgbClr val="572314"/>
          </a:solidFill>
          <a:latin typeface="Gill Sans MT" pitchFamily="34" charset="0"/>
          <a:ea typeface="ＭＳ Ｐゴシック" charset="0"/>
        </a:defRPr>
      </a:lvl4pPr>
      <a:lvl5pPr algn="l" rtl="0" eaLnBrk="0" fontAlgn="base" hangingPunct="0">
        <a:spcBef>
          <a:spcPct val="0"/>
        </a:spcBef>
        <a:spcAft>
          <a:spcPct val="0"/>
        </a:spcAft>
        <a:defRPr sz="4300">
          <a:solidFill>
            <a:srgbClr val="572314"/>
          </a:solidFill>
          <a:latin typeface="Gill Sans MT" pitchFamily="34" charset="0"/>
          <a:ea typeface="ＭＳ Ｐゴシック"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p:titleStyle>
    <p:bodyStyle>
      <a:lvl1pPr marL="365125" indent="-282575" algn="l" rtl="0" eaLnBrk="0" fontAlgn="base" hangingPunct="0">
        <a:spcBef>
          <a:spcPts val="600"/>
        </a:spcBef>
        <a:spcAft>
          <a:spcPct val="0"/>
        </a:spcAft>
        <a:buClr>
          <a:schemeClr val="accent1"/>
        </a:buClr>
        <a:buSzPct val="80000"/>
        <a:buFont typeface="Wingdings 2" charset="0"/>
        <a:buChar char=""/>
        <a:defRPr sz="3200" kern="1200">
          <a:solidFill>
            <a:schemeClr val="tx1"/>
          </a:solidFill>
          <a:latin typeface="+mn-lt"/>
          <a:ea typeface="ＭＳ Ｐゴシック" charset="0"/>
          <a:cs typeface="+mn-cs"/>
        </a:defRPr>
      </a:lvl1pPr>
      <a:lvl2pPr marL="639763" indent="-236538" algn="l" rtl="0" eaLnBrk="0" fontAlgn="base" hangingPunct="0">
        <a:spcBef>
          <a:spcPts val="550"/>
        </a:spcBef>
        <a:spcAft>
          <a:spcPct val="0"/>
        </a:spcAft>
        <a:buClr>
          <a:schemeClr val="accent1"/>
        </a:buClr>
        <a:buFont typeface="Verdana" charset="0"/>
        <a:buChar char="◦"/>
        <a:defRPr sz="2800" kern="1200">
          <a:solidFill>
            <a:schemeClr val="tx1"/>
          </a:solidFill>
          <a:latin typeface="+mn-lt"/>
          <a:ea typeface="ＭＳ Ｐゴシック" charset="0"/>
          <a:cs typeface="+mn-cs"/>
        </a:defRPr>
      </a:lvl2pPr>
      <a:lvl3pPr marL="885825" indent="-228600" algn="l" rtl="0" eaLnBrk="0" fontAlgn="base" hangingPunct="0">
        <a:spcBef>
          <a:spcPct val="20000"/>
        </a:spcBef>
        <a:spcAft>
          <a:spcPct val="0"/>
        </a:spcAft>
        <a:buClr>
          <a:schemeClr val="accent2"/>
        </a:buClr>
        <a:buFont typeface="Wingdings 2" charset="0"/>
        <a:buChar char=""/>
        <a:defRPr sz="2400" kern="1200">
          <a:solidFill>
            <a:schemeClr val="tx1"/>
          </a:solidFill>
          <a:latin typeface="+mn-lt"/>
          <a:ea typeface="ＭＳ Ｐゴシック" charset="0"/>
          <a:cs typeface="+mn-cs"/>
        </a:defRPr>
      </a:lvl3pPr>
      <a:lvl4pPr marL="1096963" indent="-173038" algn="l" rtl="0" eaLnBrk="0" fontAlgn="base" hangingPunct="0">
        <a:spcBef>
          <a:spcPct val="20000"/>
        </a:spcBef>
        <a:spcAft>
          <a:spcPct val="0"/>
        </a:spcAft>
        <a:buClr>
          <a:srgbClr val="C32D2E"/>
        </a:buClr>
        <a:buFont typeface="Wingdings 2" charset="0"/>
        <a:buChar char=""/>
        <a:defRPr sz="2000" kern="1200">
          <a:solidFill>
            <a:schemeClr val="tx1"/>
          </a:solidFill>
          <a:latin typeface="+mn-lt"/>
          <a:ea typeface="ＭＳ Ｐゴシック" charset="0"/>
          <a:cs typeface="+mn-cs"/>
        </a:defRPr>
      </a:lvl4pPr>
      <a:lvl5pPr marL="1296988" indent="-182563" algn="l" rtl="0" eaLnBrk="0" fontAlgn="base" hangingPunct="0">
        <a:spcBef>
          <a:spcPct val="20000"/>
        </a:spcBef>
        <a:spcAft>
          <a:spcPct val="0"/>
        </a:spcAft>
        <a:buClr>
          <a:srgbClr val="84AA33"/>
        </a:buClr>
        <a:buFont typeface="Wingdings 2" charset="0"/>
        <a:buChar char=""/>
        <a:defRPr sz="2000" kern="1200">
          <a:solidFill>
            <a:schemeClr val="tx1"/>
          </a:solidFill>
          <a:latin typeface="+mn-lt"/>
          <a:ea typeface="ＭＳ Ｐゴシック" charset="0"/>
          <a:cs typeface="+mn-cs"/>
        </a:defRPr>
      </a:lvl5pPr>
      <a:lvl6pPr marL="1508760" indent="-182880" algn="l" rtl="0" eaLnBrk="1" latinLnBrk="0" hangingPunct="1">
        <a:lnSpc>
          <a:spcPct val="100000"/>
        </a:lnSpc>
        <a:spcBef>
          <a:spcPct val="20000"/>
        </a:spcBef>
        <a:buClr>
          <a:schemeClr val="accent5"/>
        </a:buClr>
        <a:buFont typeface="Wingdings 2" charset="0"/>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8" name="Oval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p>
            <a:r>
              <a:rPr lang="en-US"/>
              <a:t>Click to edit Master title style</a:t>
            </a:r>
          </a:p>
        </p:txBody>
      </p:sp>
      <p:sp>
        <p:nvSpPr>
          <p:cNvPr id="2057" name="Text Placeholder 8"/>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defPPr>
              <a:defRPr lang="en-US"/>
            </a:defPPr>
            <a:lvl1pPr algn="r" rtl="0" eaLnBrk="1" fontAlgn="base" latinLnBrk="0" hangingPunct="1">
              <a:spcBef>
                <a:spcPct val="0"/>
              </a:spcBef>
              <a:spcAft>
                <a:spcPct val="0"/>
              </a:spcAft>
              <a:defRPr kumimoji="0" sz="1200" kern="1200">
                <a:solidFill>
                  <a:schemeClr val="bg2">
                    <a:shade val="50000"/>
                    <a:satMod val="200000"/>
                  </a:schemeClr>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defPPr>
              <a:defRPr lang="en-US"/>
            </a:defPPr>
            <a:lvl1pPr algn="l" rtl="0" eaLnBrk="1" fontAlgn="base" latinLnBrk="0" hangingPunct="1">
              <a:spcBef>
                <a:spcPct val="0"/>
              </a:spcBef>
              <a:spcAft>
                <a:spcPct val="0"/>
              </a:spcAft>
              <a:defRPr kumimoji="0" sz="1200" kern="1200">
                <a:solidFill>
                  <a:schemeClr val="bg2">
                    <a:shade val="50000"/>
                    <a:satMod val="200000"/>
                  </a:schemeClr>
                </a:solidFill>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B5A788"/>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a:t>‹#›</a:t>
            </a:fld>
            <a:endParaRPr lang="en-US"/>
          </a:p>
        </p:txBody>
      </p:sp>
      <p:sp>
        <p:nvSpPr>
          <p:cNvPr id="15" name="Rectangle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transition/>
  <p:timing/>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ＭＳ Ｐゴシック" charset="0"/>
          <a:cs typeface="+mj-cs"/>
        </a:defRPr>
      </a:lvl1pPr>
      <a:lvl2pPr algn="l" rtl="0" eaLnBrk="0" fontAlgn="base" hangingPunct="0">
        <a:spcBef>
          <a:spcPct val="0"/>
        </a:spcBef>
        <a:spcAft>
          <a:spcPct val="0"/>
        </a:spcAft>
        <a:defRPr sz="4300">
          <a:solidFill>
            <a:srgbClr val="572314"/>
          </a:solidFill>
          <a:latin typeface="Gill Sans MT" pitchFamily="34" charset="0"/>
          <a:ea typeface="ＭＳ Ｐゴシック" charset="0"/>
        </a:defRPr>
      </a:lvl2pPr>
      <a:lvl3pPr algn="l" rtl="0" eaLnBrk="0" fontAlgn="base" hangingPunct="0">
        <a:spcBef>
          <a:spcPct val="0"/>
        </a:spcBef>
        <a:spcAft>
          <a:spcPct val="0"/>
        </a:spcAft>
        <a:defRPr sz="4300">
          <a:solidFill>
            <a:srgbClr val="572314"/>
          </a:solidFill>
          <a:latin typeface="Gill Sans MT" pitchFamily="34" charset="0"/>
          <a:ea typeface="ＭＳ Ｐゴシック" charset="0"/>
        </a:defRPr>
      </a:lvl3pPr>
      <a:lvl4pPr algn="l" rtl="0" eaLnBrk="0" fontAlgn="base" hangingPunct="0">
        <a:spcBef>
          <a:spcPct val="0"/>
        </a:spcBef>
        <a:spcAft>
          <a:spcPct val="0"/>
        </a:spcAft>
        <a:defRPr sz="4300">
          <a:solidFill>
            <a:srgbClr val="572314"/>
          </a:solidFill>
          <a:latin typeface="Gill Sans MT" pitchFamily="34" charset="0"/>
          <a:ea typeface="ＭＳ Ｐゴシック" charset="0"/>
        </a:defRPr>
      </a:lvl4pPr>
      <a:lvl5pPr algn="l" rtl="0" eaLnBrk="0" fontAlgn="base" hangingPunct="0">
        <a:spcBef>
          <a:spcPct val="0"/>
        </a:spcBef>
        <a:spcAft>
          <a:spcPct val="0"/>
        </a:spcAft>
        <a:defRPr sz="4300">
          <a:solidFill>
            <a:srgbClr val="572314"/>
          </a:solidFill>
          <a:latin typeface="Gill Sans MT" pitchFamily="34" charset="0"/>
          <a:ea typeface="ＭＳ Ｐゴシック"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p:titleStyle>
    <p:bodyStyle>
      <a:lvl1pPr marL="365125" indent="-282575" algn="l" rtl="0" eaLnBrk="0" fontAlgn="base" hangingPunct="0">
        <a:spcBef>
          <a:spcPts val="600"/>
        </a:spcBef>
        <a:spcAft>
          <a:spcPct val="0"/>
        </a:spcAft>
        <a:buClr>
          <a:schemeClr val="accent1"/>
        </a:buClr>
        <a:buSzPct val="80000"/>
        <a:buFont typeface="Wingdings 2" charset="0"/>
        <a:buChar char=""/>
        <a:defRPr sz="3200" kern="1200">
          <a:solidFill>
            <a:schemeClr val="tx1"/>
          </a:solidFill>
          <a:latin typeface="+mn-lt"/>
          <a:ea typeface="ＭＳ Ｐゴシック" charset="0"/>
          <a:cs typeface="+mn-cs"/>
        </a:defRPr>
      </a:lvl1pPr>
      <a:lvl2pPr marL="639763" indent="-236538" algn="l" rtl="0" eaLnBrk="0" fontAlgn="base" hangingPunct="0">
        <a:spcBef>
          <a:spcPts val="550"/>
        </a:spcBef>
        <a:spcAft>
          <a:spcPct val="0"/>
        </a:spcAft>
        <a:buClr>
          <a:schemeClr val="accent1"/>
        </a:buClr>
        <a:buFont typeface="Verdana" charset="0"/>
        <a:buChar char="◦"/>
        <a:defRPr sz="2800" kern="1200">
          <a:solidFill>
            <a:schemeClr val="tx1"/>
          </a:solidFill>
          <a:latin typeface="+mn-lt"/>
          <a:ea typeface="ＭＳ Ｐゴシック" charset="0"/>
          <a:cs typeface="+mn-cs"/>
        </a:defRPr>
      </a:lvl2pPr>
      <a:lvl3pPr marL="885825" indent="-228600" algn="l" rtl="0" eaLnBrk="0" fontAlgn="base" hangingPunct="0">
        <a:spcBef>
          <a:spcPct val="20000"/>
        </a:spcBef>
        <a:spcAft>
          <a:spcPct val="0"/>
        </a:spcAft>
        <a:buClr>
          <a:schemeClr val="accent2"/>
        </a:buClr>
        <a:buFont typeface="Wingdings 2" charset="0"/>
        <a:buChar char=""/>
        <a:defRPr sz="2400" kern="1200">
          <a:solidFill>
            <a:schemeClr val="tx1"/>
          </a:solidFill>
          <a:latin typeface="+mn-lt"/>
          <a:ea typeface="ＭＳ Ｐゴシック" charset="0"/>
          <a:cs typeface="+mn-cs"/>
        </a:defRPr>
      </a:lvl3pPr>
      <a:lvl4pPr marL="1096963" indent="-173038" algn="l" rtl="0" eaLnBrk="0" fontAlgn="base" hangingPunct="0">
        <a:spcBef>
          <a:spcPct val="20000"/>
        </a:spcBef>
        <a:spcAft>
          <a:spcPct val="0"/>
        </a:spcAft>
        <a:buClr>
          <a:srgbClr val="C32D2E"/>
        </a:buClr>
        <a:buFont typeface="Wingdings 2" charset="0"/>
        <a:buChar char=""/>
        <a:defRPr sz="2000" kern="1200">
          <a:solidFill>
            <a:schemeClr val="tx1"/>
          </a:solidFill>
          <a:latin typeface="+mn-lt"/>
          <a:ea typeface="ＭＳ Ｐゴシック" charset="0"/>
          <a:cs typeface="+mn-cs"/>
        </a:defRPr>
      </a:lvl4pPr>
      <a:lvl5pPr marL="1296988" indent="-182563" algn="l" rtl="0" eaLnBrk="0" fontAlgn="base" hangingPunct="0">
        <a:spcBef>
          <a:spcPct val="20000"/>
        </a:spcBef>
        <a:spcAft>
          <a:spcPct val="0"/>
        </a:spcAft>
        <a:buClr>
          <a:srgbClr val="84AA33"/>
        </a:buClr>
        <a:buFont typeface="Wingdings 2" charset="0"/>
        <a:buChar char=""/>
        <a:defRPr sz="2000" kern="1200">
          <a:solidFill>
            <a:schemeClr val="tx1"/>
          </a:solidFill>
          <a:latin typeface="+mn-lt"/>
          <a:ea typeface="ＭＳ Ｐゴシック" charset="0"/>
          <a:cs typeface="+mn-cs"/>
        </a:defRPr>
      </a:lvl5pPr>
      <a:lvl6pPr marL="1508760" indent="-182880" algn="l" rtl="0" eaLnBrk="1" latinLnBrk="0" hangingPunct="1">
        <a:lnSpc>
          <a:spcPct val="100000"/>
        </a:lnSpc>
        <a:spcBef>
          <a:spcPct val="20000"/>
        </a:spcBef>
        <a:buClr>
          <a:schemeClr val="accent5"/>
        </a:buClr>
        <a:buFont typeface="Wingdings 2" charset="0"/>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8" name="Oval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p>
            <a:r>
              <a:rPr lang="en-US"/>
              <a:t>Click to edit Master title style</a:t>
            </a:r>
          </a:p>
        </p:txBody>
      </p:sp>
      <p:sp>
        <p:nvSpPr>
          <p:cNvPr id="2057" name="Text Placeholder 8"/>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defPPr>
              <a:defRPr lang="en-US"/>
            </a:defPPr>
            <a:lvl1pPr algn="r" rtl="0" eaLnBrk="1" fontAlgn="base" latinLnBrk="0" hangingPunct="1">
              <a:spcBef>
                <a:spcPct val="0"/>
              </a:spcBef>
              <a:spcAft>
                <a:spcPct val="0"/>
              </a:spcAft>
              <a:defRPr kumimoji="0" sz="1200" kern="1200">
                <a:solidFill>
                  <a:schemeClr val="bg2">
                    <a:shade val="50000"/>
                    <a:satMod val="200000"/>
                  </a:schemeClr>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defPPr>
              <a:defRPr lang="en-US"/>
            </a:defPPr>
            <a:lvl1pPr algn="l" rtl="0" eaLnBrk="1" fontAlgn="base" latinLnBrk="0" hangingPunct="1">
              <a:spcBef>
                <a:spcPct val="0"/>
              </a:spcBef>
              <a:spcAft>
                <a:spcPct val="0"/>
              </a:spcAft>
              <a:defRPr kumimoji="0" sz="1200" kern="1200">
                <a:solidFill>
                  <a:schemeClr val="bg2">
                    <a:shade val="50000"/>
                    <a:satMod val="200000"/>
                  </a:schemeClr>
                </a:solidFill>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B5A788"/>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a:t>‹#›</a:t>
            </a:fld>
            <a:endParaRPr lang="en-US"/>
          </a:p>
        </p:txBody>
      </p:sp>
      <p:sp>
        <p:nvSpPr>
          <p:cNvPr id="15" name="Rectangle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ransition/>
  <p:timing/>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ＭＳ Ｐゴシック" charset="0"/>
          <a:cs typeface="+mj-cs"/>
        </a:defRPr>
      </a:lvl1pPr>
      <a:lvl2pPr algn="l" rtl="0" eaLnBrk="0" fontAlgn="base" hangingPunct="0">
        <a:spcBef>
          <a:spcPct val="0"/>
        </a:spcBef>
        <a:spcAft>
          <a:spcPct val="0"/>
        </a:spcAft>
        <a:defRPr sz="4300">
          <a:solidFill>
            <a:srgbClr val="572314"/>
          </a:solidFill>
          <a:latin typeface="Gill Sans MT" pitchFamily="34" charset="0"/>
          <a:ea typeface="ＭＳ Ｐゴシック" charset="0"/>
        </a:defRPr>
      </a:lvl2pPr>
      <a:lvl3pPr algn="l" rtl="0" eaLnBrk="0" fontAlgn="base" hangingPunct="0">
        <a:spcBef>
          <a:spcPct val="0"/>
        </a:spcBef>
        <a:spcAft>
          <a:spcPct val="0"/>
        </a:spcAft>
        <a:defRPr sz="4300">
          <a:solidFill>
            <a:srgbClr val="572314"/>
          </a:solidFill>
          <a:latin typeface="Gill Sans MT" pitchFamily="34" charset="0"/>
          <a:ea typeface="ＭＳ Ｐゴシック" charset="0"/>
        </a:defRPr>
      </a:lvl3pPr>
      <a:lvl4pPr algn="l" rtl="0" eaLnBrk="0" fontAlgn="base" hangingPunct="0">
        <a:spcBef>
          <a:spcPct val="0"/>
        </a:spcBef>
        <a:spcAft>
          <a:spcPct val="0"/>
        </a:spcAft>
        <a:defRPr sz="4300">
          <a:solidFill>
            <a:srgbClr val="572314"/>
          </a:solidFill>
          <a:latin typeface="Gill Sans MT" pitchFamily="34" charset="0"/>
          <a:ea typeface="ＭＳ Ｐゴシック" charset="0"/>
        </a:defRPr>
      </a:lvl4pPr>
      <a:lvl5pPr algn="l" rtl="0" eaLnBrk="0" fontAlgn="base" hangingPunct="0">
        <a:spcBef>
          <a:spcPct val="0"/>
        </a:spcBef>
        <a:spcAft>
          <a:spcPct val="0"/>
        </a:spcAft>
        <a:defRPr sz="4300">
          <a:solidFill>
            <a:srgbClr val="572314"/>
          </a:solidFill>
          <a:latin typeface="Gill Sans MT" pitchFamily="34" charset="0"/>
          <a:ea typeface="ＭＳ Ｐゴシック"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p:titleStyle>
    <p:bodyStyle>
      <a:lvl1pPr marL="365125" indent="-282575" algn="l" rtl="0" eaLnBrk="0" fontAlgn="base" hangingPunct="0">
        <a:spcBef>
          <a:spcPts val="600"/>
        </a:spcBef>
        <a:spcAft>
          <a:spcPct val="0"/>
        </a:spcAft>
        <a:buClr>
          <a:schemeClr val="accent1"/>
        </a:buClr>
        <a:buSzPct val="80000"/>
        <a:buFont typeface="Wingdings 2" charset="0"/>
        <a:buChar char=""/>
        <a:defRPr sz="3200" kern="1200">
          <a:solidFill>
            <a:schemeClr val="tx1"/>
          </a:solidFill>
          <a:latin typeface="+mn-lt"/>
          <a:ea typeface="ＭＳ Ｐゴシック" charset="0"/>
          <a:cs typeface="+mn-cs"/>
        </a:defRPr>
      </a:lvl1pPr>
      <a:lvl2pPr marL="639763" indent="-236538" algn="l" rtl="0" eaLnBrk="0" fontAlgn="base" hangingPunct="0">
        <a:spcBef>
          <a:spcPts val="550"/>
        </a:spcBef>
        <a:spcAft>
          <a:spcPct val="0"/>
        </a:spcAft>
        <a:buClr>
          <a:schemeClr val="accent1"/>
        </a:buClr>
        <a:buFont typeface="Verdana" charset="0"/>
        <a:buChar char="◦"/>
        <a:defRPr sz="2800" kern="1200">
          <a:solidFill>
            <a:schemeClr val="tx1"/>
          </a:solidFill>
          <a:latin typeface="+mn-lt"/>
          <a:ea typeface="ＭＳ Ｐゴシック" charset="0"/>
          <a:cs typeface="+mn-cs"/>
        </a:defRPr>
      </a:lvl2pPr>
      <a:lvl3pPr marL="885825" indent="-228600" algn="l" rtl="0" eaLnBrk="0" fontAlgn="base" hangingPunct="0">
        <a:spcBef>
          <a:spcPct val="20000"/>
        </a:spcBef>
        <a:spcAft>
          <a:spcPct val="0"/>
        </a:spcAft>
        <a:buClr>
          <a:schemeClr val="accent2"/>
        </a:buClr>
        <a:buFont typeface="Wingdings 2" charset="0"/>
        <a:buChar char=""/>
        <a:defRPr sz="2400" kern="1200">
          <a:solidFill>
            <a:schemeClr val="tx1"/>
          </a:solidFill>
          <a:latin typeface="+mn-lt"/>
          <a:ea typeface="ＭＳ Ｐゴシック" charset="0"/>
          <a:cs typeface="+mn-cs"/>
        </a:defRPr>
      </a:lvl3pPr>
      <a:lvl4pPr marL="1096963" indent="-173038" algn="l" rtl="0" eaLnBrk="0" fontAlgn="base" hangingPunct="0">
        <a:spcBef>
          <a:spcPct val="20000"/>
        </a:spcBef>
        <a:spcAft>
          <a:spcPct val="0"/>
        </a:spcAft>
        <a:buClr>
          <a:srgbClr val="C32D2E"/>
        </a:buClr>
        <a:buFont typeface="Wingdings 2" charset="0"/>
        <a:buChar char=""/>
        <a:defRPr sz="2000" kern="1200">
          <a:solidFill>
            <a:schemeClr val="tx1"/>
          </a:solidFill>
          <a:latin typeface="+mn-lt"/>
          <a:ea typeface="ＭＳ Ｐゴシック" charset="0"/>
          <a:cs typeface="+mn-cs"/>
        </a:defRPr>
      </a:lvl4pPr>
      <a:lvl5pPr marL="1296988" indent="-182563" algn="l" rtl="0" eaLnBrk="0" fontAlgn="base" hangingPunct="0">
        <a:spcBef>
          <a:spcPct val="20000"/>
        </a:spcBef>
        <a:spcAft>
          <a:spcPct val="0"/>
        </a:spcAft>
        <a:buClr>
          <a:srgbClr val="84AA33"/>
        </a:buClr>
        <a:buFont typeface="Wingdings 2" charset="0"/>
        <a:buChar char=""/>
        <a:defRPr sz="2000" kern="1200">
          <a:solidFill>
            <a:schemeClr val="tx1"/>
          </a:solidFill>
          <a:latin typeface="+mn-lt"/>
          <a:ea typeface="ＭＳ Ｐゴシック" charset="0"/>
          <a:cs typeface="+mn-cs"/>
        </a:defRPr>
      </a:lvl5pPr>
      <a:lvl6pPr marL="1508760" indent="-182880" algn="l" rtl="0" eaLnBrk="1" latinLnBrk="0" hangingPunct="1">
        <a:lnSpc>
          <a:spcPct val="100000"/>
        </a:lnSpc>
        <a:spcBef>
          <a:spcPct val="20000"/>
        </a:spcBef>
        <a:buClr>
          <a:schemeClr val="accent5"/>
        </a:buClr>
        <a:buFont typeface="Wingdings 2" charset="0"/>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8" name="Oval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p>
            <a:r>
              <a:rPr lang="en-US"/>
              <a:t>Click to edit Master title style</a:t>
            </a:r>
          </a:p>
        </p:txBody>
      </p:sp>
      <p:sp>
        <p:nvSpPr>
          <p:cNvPr id="2057" name="Text Placeholder 8"/>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defPPr>
              <a:defRPr lang="en-US"/>
            </a:defPPr>
            <a:lvl1pPr algn="r" rtl="0" eaLnBrk="1" fontAlgn="base" latinLnBrk="0" hangingPunct="1">
              <a:spcBef>
                <a:spcPct val="0"/>
              </a:spcBef>
              <a:spcAft>
                <a:spcPct val="0"/>
              </a:spcAft>
              <a:defRPr kumimoji="0" sz="1200" kern="1200">
                <a:solidFill>
                  <a:schemeClr val="bg2">
                    <a:shade val="50000"/>
                    <a:satMod val="200000"/>
                  </a:schemeClr>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defPPr>
              <a:defRPr lang="en-US"/>
            </a:defPPr>
            <a:lvl1pPr algn="l" rtl="0" eaLnBrk="1" fontAlgn="base" latinLnBrk="0" hangingPunct="1">
              <a:spcBef>
                <a:spcPct val="0"/>
              </a:spcBef>
              <a:spcAft>
                <a:spcPct val="0"/>
              </a:spcAft>
              <a:defRPr kumimoji="0" sz="1200" kern="1200">
                <a:solidFill>
                  <a:schemeClr val="bg2">
                    <a:shade val="50000"/>
                    <a:satMod val="200000"/>
                  </a:schemeClr>
                </a:solidFill>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a:solidFill>
                  <a:srgbClr val="B5A788"/>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a:t>‹#›</a:t>
            </a:fld>
            <a:endParaRPr lang="en-US"/>
          </a:p>
        </p:txBody>
      </p:sp>
      <p:sp>
        <p:nvSpPr>
          <p:cNvPr id="15" name="Rectangle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lgn="ctr" eaLnBrk="1" hangingPunct="1">
              <a:defRPr/>
            </a:pPr>
            <a:endParaRPr 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ransition/>
  <p:timing/>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ＭＳ Ｐゴシック" charset="0"/>
          <a:cs typeface="+mj-cs"/>
        </a:defRPr>
      </a:lvl1pPr>
      <a:lvl2pPr algn="l" rtl="0" eaLnBrk="0" fontAlgn="base" hangingPunct="0">
        <a:spcBef>
          <a:spcPct val="0"/>
        </a:spcBef>
        <a:spcAft>
          <a:spcPct val="0"/>
        </a:spcAft>
        <a:defRPr sz="4300">
          <a:solidFill>
            <a:srgbClr val="572314"/>
          </a:solidFill>
          <a:latin typeface="Gill Sans MT" pitchFamily="34" charset="0"/>
          <a:ea typeface="ＭＳ Ｐゴシック" charset="0"/>
        </a:defRPr>
      </a:lvl2pPr>
      <a:lvl3pPr algn="l" rtl="0" eaLnBrk="0" fontAlgn="base" hangingPunct="0">
        <a:spcBef>
          <a:spcPct val="0"/>
        </a:spcBef>
        <a:spcAft>
          <a:spcPct val="0"/>
        </a:spcAft>
        <a:defRPr sz="4300">
          <a:solidFill>
            <a:srgbClr val="572314"/>
          </a:solidFill>
          <a:latin typeface="Gill Sans MT" pitchFamily="34" charset="0"/>
          <a:ea typeface="ＭＳ Ｐゴシック" charset="0"/>
        </a:defRPr>
      </a:lvl3pPr>
      <a:lvl4pPr algn="l" rtl="0" eaLnBrk="0" fontAlgn="base" hangingPunct="0">
        <a:spcBef>
          <a:spcPct val="0"/>
        </a:spcBef>
        <a:spcAft>
          <a:spcPct val="0"/>
        </a:spcAft>
        <a:defRPr sz="4300">
          <a:solidFill>
            <a:srgbClr val="572314"/>
          </a:solidFill>
          <a:latin typeface="Gill Sans MT" pitchFamily="34" charset="0"/>
          <a:ea typeface="ＭＳ Ｐゴシック" charset="0"/>
        </a:defRPr>
      </a:lvl4pPr>
      <a:lvl5pPr algn="l" rtl="0" eaLnBrk="0" fontAlgn="base" hangingPunct="0">
        <a:spcBef>
          <a:spcPct val="0"/>
        </a:spcBef>
        <a:spcAft>
          <a:spcPct val="0"/>
        </a:spcAft>
        <a:defRPr sz="4300">
          <a:solidFill>
            <a:srgbClr val="572314"/>
          </a:solidFill>
          <a:latin typeface="Gill Sans MT" pitchFamily="34" charset="0"/>
          <a:ea typeface="ＭＳ Ｐゴシック"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p:titleStyle>
    <p:bodyStyle>
      <a:lvl1pPr marL="365125" indent="-282575" algn="l" rtl="0" eaLnBrk="0" fontAlgn="base" hangingPunct="0">
        <a:spcBef>
          <a:spcPts val="600"/>
        </a:spcBef>
        <a:spcAft>
          <a:spcPct val="0"/>
        </a:spcAft>
        <a:buClr>
          <a:schemeClr val="accent1"/>
        </a:buClr>
        <a:buSzPct val="80000"/>
        <a:buFont typeface="Wingdings 2" charset="0"/>
        <a:buChar char=""/>
        <a:defRPr sz="3200" kern="1200">
          <a:solidFill>
            <a:schemeClr val="tx1"/>
          </a:solidFill>
          <a:latin typeface="+mn-lt"/>
          <a:ea typeface="ＭＳ Ｐゴシック" charset="0"/>
          <a:cs typeface="+mn-cs"/>
        </a:defRPr>
      </a:lvl1pPr>
      <a:lvl2pPr marL="639763" indent="-236538" algn="l" rtl="0" eaLnBrk="0" fontAlgn="base" hangingPunct="0">
        <a:spcBef>
          <a:spcPts val="550"/>
        </a:spcBef>
        <a:spcAft>
          <a:spcPct val="0"/>
        </a:spcAft>
        <a:buClr>
          <a:schemeClr val="accent1"/>
        </a:buClr>
        <a:buFont typeface="Verdana" charset="0"/>
        <a:buChar char="◦"/>
        <a:defRPr sz="2800" kern="1200">
          <a:solidFill>
            <a:schemeClr val="tx1"/>
          </a:solidFill>
          <a:latin typeface="+mn-lt"/>
          <a:ea typeface="ＭＳ Ｐゴシック" charset="0"/>
          <a:cs typeface="+mn-cs"/>
        </a:defRPr>
      </a:lvl2pPr>
      <a:lvl3pPr marL="885825" indent="-228600" algn="l" rtl="0" eaLnBrk="0" fontAlgn="base" hangingPunct="0">
        <a:spcBef>
          <a:spcPct val="20000"/>
        </a:spcBef>
        <a:spcAft>
          <a:spcPct val="0"/>
        </a:spcAft>
        <a:buClr>
          <a:schemeClr val="accent2"/>
        </a:buClr>
        <a:buFont typeface="Wingdings 2" charset="0"/>
        <a:buChar char=""/>
        <a:defRPr sz="2400" kern="1200">
          <a:solidFill>
            <a:schemeClr val="tx1"/>
          </a:solidFill>
          <a:latin typeface="+mn-lt"/>
          <a:ea typeface="ＭＳ Ｐゴシック" charset="0"/>
          <a:cs typeface="+mn-cs"/>
        </a:defRPr>
      </a:lvl3pPr>
      <a:lvl4pPr marL="1096963" indent="-173038" algn="l" rtl="0" eaLnBrk="0" fontAlgn="base" hangingPunct="0">
        <a:spcBef>
          <a:spcPct val="20000"/>
        </a:spcBef>
        <a:spcAft>
          <a:spcPct val="0"/>
        </a:spcAft>
        <a:buClr>
          <a:srgbClr val="C32D2E"/>
        </a:buClr>
        <a:buFont typeface="Wingdings 2" charset="0"/>
        <a:buChar char=""/>
        <a:defRPr sz="2000" kern="1200">
          <a:solidFill>
            <a:schemeClr val="tx1"/>
          </a:solidFill>
          <a:latin typeface="+mn-lt"/>
          <a:ea typeface="ＭＳ Ｐゴシック" charset="0"/>
          <a:cs typeface="+mn-cs"/>
        </a:defRPr>
      </a:lvl4pPr>
      <a:lvl5pPr marL="1296988" indent="-182563" algn="l" rtl="0" eaLnBrk="0" fontAlgn="base" hangingPunct="0">
        <a:spcBef>
          <a:spcPct val="20000"/>
        </a:spcBef>
        <a:spcAft>
          <a:spcPct val="0"/>
        </a:spcAft>
        <a:buClr>
          <a:srgbClr val="84AA33"/>
        </a:buClr>
        <a:buFont typeface="Wingdings 2" charset="0"/>
        <a:buChar char=""/>
        <a:defRPr sz="2000" kern="1200">
          <a:solidFill>
            <a:schemeClr val="tx1"/>
          </a:solidFill>
          <a:latin typeface="+mn-lt"/>
          <a:ea typeface="ＭＳ Ｐゴシック" charset="0"/>
          <a:cs typeface="+mn-cs"/>
        </a:defRPr>
      </a:lvl5pPr>
      <a:lvl6pPr marL="1508760" indent="-182880" algn="l" rtl="0" eaLnBrk="1" latinLnBrk="0" hangingPunct="1">
        <a:lnSpc>
          <a:spcPct val="100000"/>
        </a:lnSpc>
        <a:spcBef>
          <a:spcPct val="20000"/>
        </a:spcBef>
        <a:buClr>
          <a:schemeClr val="accent5"/>
        </a:buClr>
        <a:buFont typeface="Wingdings 2" charset="0"/>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charset="0"/>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4EED448-FE88-D04E-8D48-D8A122F968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AEE87-7927-DD4F-9750-275F7E93BD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6DE17-D7B7-6A44-B9D0-0BAC760846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5" name="Footer Placeholder 4">
            <a:extLst>
              <a:ext uri="{FF2B5EF4-FFF2-40B4-BE49-F238E27FC236}">
                <a16:creationId xmlns:a16="http://schemas.microsoft.com/office/drawing/2014/main" id="{F93CEF7D-5A32-F347-AF2B-44247CD75EC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p>
        </p:txBody>
      </p:sp>
      <p:sp>
        <p:nvSpPr>
          <p:cNvPr id="6" name="Slide Number Placeholder 5">
            <a:extLst>
              <a:ext uri="{FF2B5EF4-FFF2-40B4-BE49-F238E27FC236}">
                <a16:creationId xmlns:a16="http://schemas.microsoft.com/office/drawing/2014/main" id="{88BE9FBE-1D12-3C42-B1E6-29EB6330EA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fld id="{2AB1E0E5-29F1-AD48-A81A-1F5309CB07D9}" type="slidenum">
              <a:rPr lang="en-US" smtClean="0"/>
              <a:t>‹#›</a:t>
            </a:fld>
            <a:endParaRPr lang="en-US"/>
          </a:p>
        </p:txBody>
      </p:sp>
    </p:spTree>
    <p:extLst>
      <p:ext uri="{BB962C8B-B14F-4D97-AF65-F5344CB8AC3E}">
        <p14:creationId xmlns:p14="http://schemas.microsoft.com/office/powerpoint/2010/main" val="1995592390"/>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hyperlink" Target="mailto:dyerr@algonquincollege.com" TargetMode="Externa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8.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hyperlink" Target="https://docs.oracle.com/javaee/7/javaserver-faces-2-2/vdldocs-facelets/ui/tld-summary.html" TargetMode="Externa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9.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hyperlink" Target="https://docs.oracle.com/javaee/6/tutorial/doc/bnauw.html" TargetMode="Externa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0.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33.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hyperlink" Target="https://www.tutorialspoint.com/jsf/jsf_internationalization.htm" TargetMode="Externa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hyperlink" Target="http://www.tutorialspoint.com/jsp/jsp_internationalization.htm" TargetMode="Externa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hyperlink" Target="http://www.xhaus.com/headers" TargetMode="Externa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hyperlink" Target="https://www.tutorialspoint.com/jsf/jsf_internationalization.htm" TargetMode="Externa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hyperlink" Target="https://translate.google.com/" TargetMode="Externa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2.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1.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hyperlink" Target="https://developer.mozilla.org/en-US/docs/Web/HTTP/Status/401" TargetMode="External" /><Relationship Id="rId3" Type="http://schemas.openxmlformats.org/officeDocument/2006/relationships/hyperlink" Target="https://developer.mozilla.org/en-US/docs/Web/HTTP/Headers/WWW-Authenticate" TargetMode="External" /><Relationship Id="rId4" Type="http://schemas.openxmlformats.org/officeDocument/2006/relationships/hyperlink" Target="https://developer.mozilla.org/en-US/docs/Web/HTTP/Headers/Authorization" TargetMode="Externa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hyperlink" Target="https://docs.oracle.com/javaee/7/tutorial/security-intro005.htm" TargetMode="Externa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2.pn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77.xml" /><Relationship Id="rId2" Type="http://schemas.openxmlformats.org/officeDocument/2006/relationships/notesSlide" Target="../notesSlides/notesSlide3.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notesSlide" Target="../notesSlides/notesSlide4.x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hyperlink" Target="https://blogs.oracle.com/javamagazine/migrating-from-junit-4-to-junit-5-important-differences-and-benefits" TargetMode="Externa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222.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222.xml"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222.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222.x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222.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222.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222.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222.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244.xml" /><Relationship Id="rId2" Type="http://schemas.openxmlformats.org/officeDocument/2006/relationships/image" Target="../media/image23.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244.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7.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8.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5.png" /><Relationship Id="rId5" Type="http://schemas.openxmlformats.org/officeDocument/2006/relationships/image" Target="../media/image6.sv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9.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0.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1.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hyperlink" Target="https://www.oracle.com/java/technologies/session-facade.html" TargetMode="Externa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2.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3.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4.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5.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hyperlink" Target="http://xmlns.jcp.org/xml/ns/persistence" TargetMode="External" /><Relationship Id="rId3" Type="http://schemas.openxmlformats.org/officeDocument/2006/relationships/hyperlink" Target="http://www.w3.org/2001/XMLSchema-instance" TargetMode="External" /><Relationship Id="rId4" Type="http://schemas.openxmlformats.org/officeDocument/2006/relationships/hyperlink" Target="http://xmlns.jcp.org/xml/ns/persistence/persistence_2_1.xsd" TargetMode="Externa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hyperlink" Target="https://www.objectdb.com/java/jpa/query/criteria" TargetMode="External" /><Relationship Id="rId3" Type="http://schemas.openxmlformats.org/officeDocument/2006/relationships/hyperlink" Target="https://javaee.github.io/javaee-spec/javadocs/javax/persistence/criteria/package-summary.html" TargetMode="Externa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hyperlink" Target="http://localhost:8080/mavenproject1/webresources/com.mycompany.mavenproject1.contact" TargetMode="External" /><Relationship Id="rId3" Type="http://schemas.openxmlformats.org/officeDocument/2006/relationships/hyperlink" Target="http://localhost:8080/mavenproject1/webresources/com.mycompany.mavenproject1.contact/1" TargetMode="External" /><Relationship Id="rId4" Type="http://schemas.openxmlformats.org/officeDocument/2006/relationships/hyperlink" Target="http://localhost:8080/mavenproject1/webresources/com.mycompany.mavenproject1.contact/0/3" TargetMode="Externa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6.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7.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hyperlink" Target="https://developer.mozilla.org/en-US/docs/Web/HTTP/Headers/Via" TargetMode="External" /><Relationship Id="rId3" Type="http://schemas.openxmlformats.org/officeDocument/2006/relationships/hyperlink" Target="https://developer.mozilla.org/en-US/docs/Web/HTTP/Headers/User-Agent" TargetMode="External" /><Relationship Id="rId4" Type="http://schemas.openxmlformats.org/officeDocument/2006/relationships/hyperlink" Target="https://developer.mozilla.org/en-US/docs/Web/HTTP/Headers/Accept-Language" TargetMode="External" /><Relationship Id="rId5" Type="http://schemas.openxmlformats.org/officeDocument/2006/relationships/hyperlink" Target="https://developer.mozilla.org/en-US/docs/Web/HTTP/Headers/Referer" TargetMode="External" /><Relationship Id="rId6" Type="http://schemas.openxmlformats.org/officeDocument/2006/relationships/hyperlink" Target="https://developer.mozilla.org/en-US/docs/Web/HTTP/Headers/Content-Length" TargetMode="Externa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hyperlink" Target="https://docs.oracle.com/javaee/7/tutorial/jsf-page.htm#BNAQZ" TargetMode="External" /><Relationship Id="rId3" Type="http://schemas.openxmlformats.org/officeDocument/2006/relationships/hyperlink" Target="https://docs.oracle.com/javaee/7/tutorial/jsf-page-core.htm" TargetMode="External" /><Relationship Id="rId4" Type="http://schemas.openxmlformats.org/officeDocument/2006/relationships/hyperlink" Target="https://docs.oracle.com/javaee/7/tutorial/jsf-develop.htm#BNATX" TargetMode="External" /><Relationship Id="rId5" Type="http://schemas.openxmlformats.org/officeDocument/2006/relationships/hyperlink" Target="https://docs.oracle.com/javaee/7/tutorial/jsf-el.htm#GJDDD" TargetMode="Externa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0662" name="Rectangle 6"/>
          <p:cNvSpPr>
            <a:spLocks noGrp="1" noChangeArrowheads="1"/>
          </p:cNvSpPr>
          <p:nvPr>
            <p:ph idx="1"/>
          </p:nvPr>
        </p:nvSpPr>
        <p:spPr>
          <a:xfrm>
            <a:off x="1143000" y="3200400"/>
            <a:ext cx="7696200" cy="3276600"/>
          </a:xfrm>
        </p:spPr>
        <p:txBody>
          <a:bodyPr>
            <a:normAutofit/>
          </a:bodyPr>
          <a:lstStyle/>
          <a:p>
            <a:pPr marL="365760" indent="-283464" eaLnBrk="1" fontAlgn="auto" hangingPunct="1">
              <a:spcAft>
                <a:spcPct val="0"/>
              </a:spcAft>
              <a:buFontTx/>
              <a:buNone/>
              <a:defRPr/>
            </a:pPr>
            <a:r>
              <a:rPr lang="en-US">
                <a:ea typeface="+mn-ea"/>
              </a:rPr>
              <a:t>Professor Todd Kelley</a:t>
            </a:r>
          </a:p>
          <a:p>
            <a:pPr marL="365760" indent="-283464" eaLnBrk="1" fontAlgn="auto" hangingPunct="1">
              <a:spcAft>
                <a:spcPct val="0"/>
              </a:spcAft>
              <a:buFontTx/>
              <a:buNone/>
              <a:defRPr/>
            </a:pPr>
            <a:r>
              <a:rPr lang="en-US">
                <a:ea typeface="+mn-ea"/>
              </a:rPr>
              <a:t>	Office:  Zoom (T315)</a:t>
            </a:r>
          </a:p>
          <a:p>
            <a:pPr marL="365760" indent="-283464" eaLnBrk="1" fontAlgn="auto" hangingPunct="1">
              <a:spcAft>
                <a:spcPct val="0"/>
              </a:spcAft>
              <a:buFontTx/>
              <a:buNone/>
              <a:defRPr/>
            </a:pPr>
            <a:r>
              <a:rPr lang="en-US">
                <a:ea typeface="+mn-ea"/>
              </a:rPr>
              <a:t>	E-mail: </a:t>
            </a:r>
            <a:r>
              <a:rPr lang="en-US" err="1">
                <a:solidFill>
                  <a:schemeClr val="accent6"/>
                </a:solidFill>
                <a:ea typeface="+mn-ea"/>
              </a:rPr>
              <a:t>kelleyt</a:t>
            </a:r>
            <a:r>
              <a:rPr lang="en-US" err="1">
                <a:solidFill>
                  <a:schemeClr val="accent6"/>
                </a:solidFill>
                <a:ea typeface="+mn-ea"/>
                <a:hlinkClick r:id="rId2"/>
              </a:rPr>
              <a:t>@algonquincollege.com</a:t>
            </a:r>
            <a:endParaRPr lang="en-US">
              <a:solidFill>
                <a:schemeClr val="accent6"/>
              </a:solidFill>
              <a:ea typeface="+mn-ea"/>
            </a:endParaRPr>
          </a:p>
          <a:p>
            <a:pPr marL="365760" indent="-283464" eaLnBrk="1" fontAlgn="auto" hangingPunct="1">
              <a:spcAft>
                <a:spcPct val="0"/>
              </a:spcAft>
              <a:buFontTx/>
              <a:buNone/>
              <a:defRPr/>
            </a:pPr>
            <a:r>
              <a:rPr lang="en-US">
                <a:solidFill>
                  <a:schemeClr val="accent6"/>
                </a:solidFill>
                <a:ea typeface="+mn-ea"/>
              </a:rPr>
              <a:t>	</a:t>
            </a:r>
            <a:r>
              <a:rPr lang="en-US">
                <a:ea typeface="+mn-ea"/>
              </a:rPr>
              <a:t>Office Hours: send me an email	</a:t>
            </a:r>
          </a:p>
        </p:txBody>
      </p:sp>
      <p:sp>
        <p:nvSpPr>
          <p:cNvPr id="4" name="Rectangle 2"/>
          <p:cNvSpPr txBox="1">
            <a:spLocks noChangeArrowheads="1"/>
          </p:cNvSpPr>
          <p:nvPr/>
        </p:nvSpPr>
        <p:spPr>
          <a:xfrm>
            <a:off x="1219200" y="152400"/>
            <a:ext cx="7543800" cy="1981200"/>
          </a:xfrm>
          <a:prstGeom prst="rect">
            <a:avLst/>
          </a:prstGeom>
        </p:spPr>
        <p:txBody>
          <a:bodyPr vert="horz" wrap="square" lIns="91440" tIns="45720" rIns="91440" bIns="45720" numCol="1" anchor="ctr" anchorCtr="0" compatLnSpc="1">
            <a:prstTxWarp prst="textNoShape">
              <a:avLst/>
            </a:prstTxWarp>
            <a:noAutofit/>
          </a:bodyPr>
          <a:lstStyle>
            <a:defPPr>
              <a:defRPr lang="en-US"/>
            </a:defPPr>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ＭＳ Ｐゴシック" charset="0"/>
                <a:cs typeface="+mj-cs"/>
              </a:defRPr>
            </a:lvl1pPr>
            <a:lvl2pPr marL="457200" algn="l" rtl="0" eaLnBrk="0" fontAlgn="base" hangingPunct="0">
              <a:spcBef>
                <a:spcPct val="0"/>
              </a:spcBef>
              <a:spcAft>
                <a:spcPct val="0"/>
              </a:spcAft>
              <a:defRPr sz="4300" kern="1200">
                <a:solidFill>
                  <a:srgbClr val="572314"/>
                </a:solidFill>
                <a:latin typeface="Gill Sans MT" pitchFamily="34" charset="0"/>
                <a:ea typeface="ＭＳ Ｐゴシック" charset="0"/>
                <a:cs typeface="+mn-cs"/>
              </a:defRPr>
            </a:lvl2pPr>
            <a:lvl3pPr marL="914400" algn="l" rtl="0" eaLnBrk="0" fontAlgn="base" hangingPunct="0">
              <a:spcBef>
                <a:spcPct val="0"/>
              </a:spcBef>
              <a:spcAft>
                <a:spcPct val="0"/>
              </a:spcAft>
              <a:defRPr sz="4300" kern="1200">
                <a:solidFill>
                  <a:srgbClr val="572314"/>
                </a:solidFill>
                <a:latin typeface="Gill Sans MT" pitchFamily="34" charset="0"/>
                <a:ea typeface="ＭＳ Ｐゴシック" charset="0"/>
                <a:cs typeface="+mn-cs"/>
              </a:defRPr>
            </a:lvl3pPr>
            <a:lvl4pPr marL="1371600" algn="l" rtl="0" eaLnBrk="0" fontAlgn="base" hangingPunct="0">
              <a:spcBef>
                <a:spcPct val="0"/>
              </a:spcBef>
              <a:spcAft>
                <a:spcPct val="0"/>
              </a:spcAft>
              <a:defRPr sz="4300" kern="1200">
                <a:solidFill>
                  <a:srgbClr val="572314"/>
                </a:solidFill>
                <a:latin typeface="Gill Sans MT" pitchFamily="34" charset="0"/>
                <a:ea typeface="ＭＳ Ｐゴシック" charset="0"/>
                <a:cs typeface="+mn-cs"/>
              </a:defRPr>
            </a:lvl4pPr>
            <a:lvl5pPr marL="1828800" algn="l" rtl="0" eaLnBrk="0" fontAlgn="base" hangingPunct="0">
              <a:spcBef>
                <a:spcPct val="0"/>
              </a:spcBef>
              <a:spcAft>
                <a:spcPct val="0"/>
              </a:spcAft>
              <a:defRPr sz="4300" kern="1200">
                <a:solidFill>
                  <a:srgbClr val="572314"/>
                </a:solidFill>
                <a:latin typeface="Gill Sans MT" pitchFamily="34" charset="0"/>
                <a:ea typeface="ＭＳ Ｐゴシック" charset="0"/>
                <a:cs typeface="+mn-cs"/>
              </a:defRPr>
            </a:lvl5pPr>
            <a:lvl6pPr marL="457200" algn="l" defTabSz="457200" rtl="0" eaLnBrk="1" fontAlgn="base" latinLnBrk="0" hangingPunct="1">
              <a:spcBef>
                <a:spcPct val="0"/>
              </a:spcBef>
              <a:spcAft>
                <a:spcPct val="0"/>
              </a:spcAft>
              <a:defRPr sz="4300" kern="1200">
                <a:solidFill>
                  <a:srgbClr val="572314"/>
                </a:solidFill>
                <a:latin typeface="Gill Sans MT" pitchFamily="34" charset="0"/>
                <a:ea typeface="ＭＳ Ｐゴシック" charset="0"/>
                <a:cs typeface="+mn-cs"/>
              </a:defRPr>
            </a:lvl6pPr>
            <a:lvl7pPr marL="914400" algn="l" defTabSz="457200" rtl="0" eaLnBrk="1" fontAlgn="base" latinLnBrk="0" hangingPunct="1">
              <a:spcBef>
                <a:spcPct val="0"/>
              </a:spcBef>
              <a:spcAft>
                <a:spcPct val="0"/>
              </a:spcAft>
              <a:defRPr sz="4300" kern="1200">
                <a:solidFill>
                  <a:srgbClr val="572314"/>
                </a:solidFill>
                <a:latin typeface="Gill Sans MT" pitchFamily="34" charset="0"/>
                <a:ea typeface="ＭＳ Ｐゴシック" charset="0"/>
                <a:cs typeface="+mn-cs"/>
              </a:defRPr>
            </a:lvl7pPr>
            <a:lvl8pPr marL="1371600" algn="l" defTabSz="457200" rtl="0" eaLnBrk="1" fontAlgn="base" latinLnBrk="0" hangingPunct="1">
              <a:spcBef>
                <a:spcPct val="0"/>
              </a:spcBef>
              <a:spcAft>
                <a:spcPct val="0"/>
              </a:spcAft>
              <a:defRPr sz="4300" kern="1200">
                <a:solidFill>
                  <a:srgbClr val="572314"/>
                </a:solidFill>
                <a:latin typeface="Gill Sans MT" pitchFamily="34" charset="0"/>
                <a:ea typeface="ＭＳ Ｐゴシック" charset="0"/>
                <a:cs typeface="+mn-cs"/>
              </a:defRPr>
            </a:lvl8pPr>
            <a:lvl9pPr marL="1828800" algn="l" defTabSz="457200" rtl="0" eaLnBrk="1" fontAlgn="base" latinLnBrk="0" hangingPunct="1">
              <a:spcBef>
                <a:spcPct val="0"/>
              </a:spcBef>
              <a:spcAft>
                <a:spcPct val="0"/>
              </a:spcAft>
              <a:defRPr sz="4300" kern="1200">
                <a:solidFill>
                  <a:srgbClr val="572314"/>
                </a:solidFill>
                <a:latin typeface="Gill Sans MT" pitchFamily="34" charset="0"/>
                <a:ea typeface="ＭＳ Ｐゴシック" charset="0"/>
                <a:cs typeface="+mn-cs"/>
              </a:defRPr>
            </a:lvl9pPr>
          </a:lstStyle>
          <a:p>
            <a:pPr eaLnBrk="1" hangingPunct="1"/>
            <a:r>
              <a:rPr lang="en-US" sz="3200">
                <a:solidFill>
                  <a:schemeClr val="tx1"/>
                </a:solidFill>
                <a:effectLst>
                  <a:outerShdw blurRad="38100" dist="38100" dir="2700000" algn="tl">
                    <a:srgbClr val="DDDDDD"/>
                  </a:outerShdw>
                </a:effectLst>
                <a:latin typeface="Gill Sans MT"/>
              </a:rPr>
              <a:t>Welcome to CST8218</a:t>
            </a:r>
            <a:br>
              <a:rPr lang="en-US" sz="3200">
                <a:solidFill>
                  <a:schemeClr val="tx1"/>
                </a:solidFill>
                <a:effectLst>
                  <a:outerShdw blurRad="38100" dist="38100" dir="2700000" algn="tl">
                    <a:srgbClr val="DDDDDD"/>
                  </a:outerShdw>
                </a:effectLst>
                <a:latin typeface="Gill Sans MT"/>
              </a:rPr>
            </a:br>
            <a:r>
              <a:rPr lang="en-US" sz="3200">
                <a:solidFill>
                  <a:schemeClr val="tx1"/>
                </a:solidFill>
                <a:effectLst>
                  <a:outerShdw blurRad="38100" dist="38100" dir="2700000" algn="tl">
                    <a:srgbClr val="DDDDDD"/>
                  </a:outerShdw>
                </a:effectLst>
                <a:latin typeface="Gill Sans MT"/>
              </a:rPr>
              <a:t>Web Enterprise Applications</a:t>
            </a:r>
            <a:br>
              <a:rPr lang="en-US" sz="3200">
                <a:solidFill>
                  <a:schemeClr val="tx1"/>
                </a:solidFill>
                <a:effectLst>
                  <a:outerShdw blurRad="38100" dist="38100" dir="2700000" algn="tl">
                    <a:srgbClr val="DDDDDD"/>
                  </a:outerShdw>
                </a:effectLst>
                <a:latin typeface="Gill Sans MT"/>
              </a:rPr>
            </a:br>
            <a:br>
              <a:rPr lang="en-US" sz="3200">
                <a:solidFill>
                  <a:schemeClr val="tx1"/>
                </a:solidFill>
                <a:effectLst>
                  <a:outerShdw blurRad="38100" dist="38100" dir="2700000" algn="tl">
                    <a:srgbClr val="DDDDDD"/>
                  </a:outerShdw>
                </a:effectLst>
                <a:latin typeface="Gill Sans MT"/>
              </a:rPr>
            </a:br>
            <a:endParaRPr lang="en-CA" sz="3200">
              <a:solidFill>
                <a:schemeClr val="tx1"/>
              </a:solidFill>
              <a:effectLst>
                <a:outerShdw blurRad="38100" dist="38100" dir="2700000" algn="tl">
                  <a:srgbClr val="DDDDDD"/>
                </a:outerShdw>
              </a:effectLst>
              <a:latin typeface="Gill Sans MT"/>
            </a:endParaRP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066800" y="76200"/>
            <a:ext cx="7886700" cy="589460"/>
          </a:xfrm>
        </p:spPr>
        <p:txBody>
          <a:bodyPr>
            <a:normAutofit fontScale="90000"/>
          </a:bodyPr>
          <a:lstStyle/>
          <a:p>
            <a:r>
              <a:rPr lang="en-US"/>
              <a:t>Enterprise Web Applications</a:t>
            </a:r>
          </a:p>
        </p:txBody>
      </p:sp>
      <p:sp>
        <p:nvSpPr>
          <p:cNvPr id="3" name="Content Placeholder 2"/>
          <p:cNvSpPr>
            <a:spLocks noGrp="1"/>
          </p:cNvSpPr>
          <p:nvPr>
            <p:ph idx="1"/>
          </p:nvPr>
        </p:nvSpPr>
        <p:spPr>
          <a:xfrm>
            <a:off x="704850" y="721333"/>
            <a:ext cx="7886700" cy="6060467"/>
          </a:xfrm>
        </p:spPr>
        <p:txBody>
          <a:bodyPr>
            <a:normAutofit fontScale="47500" lnSpcReduction="20000"/>
          </a:bodyPr>
          <a:lstStyle/>
          <a:p>
            <a:pPr lvl="1"/>
            <a:r>
              <a:rPr lang="en-US"/>
              <a:t>Server-side Java: Jakarta EE</a:t>
            </a:r>
          </a:p>
          <a:p>
            <a:pPr lvl="2"/>
            <a:r>
              <a:rPr lang="en-US"/>
              <a:t>Programming with Java, including annotations</a:t>
            </a:r>
          </a:p>
          <a:p>
            <a:pPr lvl="2"/>
            <a:r>
              <a:rPr lang="en-US"/>
              <a:t>Java EE technologies have moved to the Eclipse Foundation: Glassfish 5.1</a:t>
            </a:r>
          </a:p>
          <a:p>
            <a:pPr lvl="1"/>
            <a:r>
              <a:rPr lang="en-US" err="1"/>
              <a:t>Netbeans IDE</a:t>
            </a:r>
          </a:p>
          <a:p>
            <a:pPr lvl="2"/>
            <a:r>
              <a:rPr lang="en-US" err="1"/>
              <a:t>Netbeans has traditionally had good integration with Glassfish</a:t>
            </a:r>
          </a:p>
          <a:p>
            <a:pPr lvl="2"/>
            <a:r>
              <a:rPr lang="en-US"/>
              <a:t>Eclipse has modules to offer good integration too</a:t>
            </a:r>
          </a:p>
          <a:p>
            <a:pPr lvl="1"/>
            <a:r>
              <a:rPr lang="en-US"/>
              <a:t>Three Tiered Architecture (address-book)</a:t>
            </a:r>
          </a:p>
          <a:p>
            <a:pPr lvl="2"/>
            <a:r>
              <a:rPr lang="en-US"/>
              <a:t>Presentation Layer (JSF pages with their Named bean controller)</a:t>
            </a:r>
          </a:p>
          <a:p>
            <a:pPr lvl="2"/>
            <a:r>
              <a:rPr lang="en-US"/>
              <a:t>Business Layer (Enterprise Java Beans, business rules, façade for Data Layer)</a:t>
            </a:r>
          </a:p>
          <a:p>
            <a:pPr lvl="2"/>
            <a:r>
              <a:rPr lang="en-US"/>
              <a:t>Data Layer (Derby, MariaDB, MySQL, Oracle, Postgres, MS SQL Server, etc)</a:t>
            </a:r>
          </a:p>
          <a:p>
            <a:pPr lvl="1"/>
            <a:r>
              <a:rPr lang="en-US"/>
              <a:t>Persistence</a:t>
            </a:r>
          </a:p>
          <a:p>
            <a:pPr lvl="2"/>
            <a:r>
              <a:rPr lang="en-US"/>
              <a:t>Object Relational Mapping</a:t>
            </a:r>
          </a:p>
          <a:p>
            <a:pPr lvl="2"/>
            <a:r>
              <a:rPr lang="en-US"/>
              <a:t>Persistence Unit, persistence.xml specifies </a:t>
            </a:r>
          </a:p>
          <a:p>
            <a:pPr lvl="3"/>
            <a:r>
              <a:rPr lang="en-US"/>
              <a:t>the set of Entities</a:t>
            </a:r>
          </a:p>
          <a:p>
            <a:pPr lvl="3"/>
            <a:r>
              <a:rPr lang="en-US"/>
              <a:t>the database connection</a:t>
            </a:r>
          </a:p>
          <a:p>
            <a:pPr lvl="1"/>
            <a:r>
              <a:rPr lang="en-US"/>
              <a:t>RESTful HTTP interface (REST API)</a:t>
            </a:r>
          </a:p>
          <a:p>
            <a:pPr lvl="2"/>
            <a:r>
              <a:rPr lang="en-US"/>
              <a:t>Can be used for</a:t>
            </a:r>
          </a:p>
          <a:p>
            <a:pPr lvl="3"/>
            <a:r>
              <a:rPr lang="en-US"/>
              <a:t>Mobile App backend server</a:t>
            </a:r>
          </a:p>
          <a:p>
            <a:pPr lvl="3"/>
            <a:r>
              <a:rPr lang="en-US"/>
              <a:t>B2B (Business to Business)</a:t>
            </a:r>
          </a:p>
          <a:p>
            <a:pPr lvl="3"/>
            <a:r>
              <a:rPr lang="en-US"/>
              <a:t>M2M (Machine to Machine)</a:t>
            </a:r>
          </a:p>
          <a:p>
            <a:pPr lvl="1"/>
            <a:r>
              <a:rPr lang="en-US"/>
              <a:t>Presentation Layer</a:t>
            </a:r>
          </a:p>
          <a:p>
            <a:pPr lvl="2"/>
            <a:r>
              <a:rPr lang="en-US"/>
              <a:t>JSF Java Server Faces</a:t>
            </a:r>
          </a:p>
          <a:p>
            <a:pPr lvl="3"/>
            <a:r>
              <a:rPr lang="en-US"/>
              <a:t>Validators, Converters, Localization</a:t>
            </a:r>
          </a:p>
          <a:p>
            <a:pPr lvl="2"/>
            <a:r>
              <a:rPr lang="en-US"/>
              <a:t>React Page</a:t>
            </a:r>
          </a:p>
          <a:p>
            <a:pPr lvl="1"/>
            <a:r>
              <a:rPr lang="en-US"/>
              <a:t>Securing with Authentication/Authorization</a:t>
            </a:r>
          </a:p>
          <a:p>
            <a:pPr lvl="2"/>
            <a:r>
              <a:rPr lang="en-US"/>
              <a:t>Declarative security</a:t>
            </a:r>
          </a:p>
          <a:p>
            <a:pPr lvl="1"/>
            <a:r>
              <a:rPr lang="en-US"/>
              <a:t>Testing</a:t>
            </a:r>
          </a:p>
          <a:p>
            <a:pPr lvl="2"/>
            <a:r>
              <a:rPr lang="en-US"/>
              <a:t>Junit</a:t>
            </a:r>
          </a:p>
          <a:p>
            <a:pPr lvl="2"/>
            <a:r>
              <a:rPr lang="en-US"/>
              <a:t>Selenium</a:t>
            </a:r>
          </a:p>
          <a:p>
            <a:pPr lvl="1"/>
            <a:endParaRPr lang="en-US"/>
          </a:p>
        </p:txBody>
      </p:sp>
      <p:sp>
        <p:nvSpPr>
          <p:cNvPr id="4" name="Date Placeholder 3"/>
          <p:cNvSpPr>
            <a:spLocks noGrp="1"/>
          </p:cNvSpPr>
          <p:nvPr>
            <p:ph type="dt" sz="half" idx="10"/>
          </p:nvPr>
        </p:nvSpPr>
        <p:spPr/>
        <p:txBody>
          <a:bodyPr/>
          <a:lstStyle/>
          <a:p>
            <a:pPr>
              <a:defRPr/>
            </a:pPr>
            <a:fld id="{BC0D2481-A5F7-0147-B9B6-D344F899E310}" type="datetime1">
              <a:rPr lang="en-CA" smtClean="0"/>
              <a:pPr>
                <a:defRPr/>
              </a:pPr>
              <a:t>2022-04-19</a:t>
            </a:fld>
            <a:endParaRPr lang="en-US"/>
          </a:p>
        </p:txBody>
      </p:sp>
      <p:sp>
        <p:nvSpPr>
          <p:cNvPr id="5" name="Slide Number Placeholder 4"/>
          <p:cNvSpPr>
            <a:spLocks noGrp="1"/>
          </p:cNvSpPr>
          <p:nvPr>
            <p:ph type="sldNum" sz="quarter" idx="12"/>
          </p:nvPr>
        </p:nvSpPr>
        <p:spPr/>
        <p:txBody>
          <a:bodyPr/>
          <a:lstStyle/>
          <a:p>
            <a:pPr>
              <a:defRPr/>
            </a:pPr>
            <a:fld id="{D0EEE397-21B7-6843-A299-3745F381D43B}" type="slidenum">
              <a:rPr lang="en-US" smtClean="0"/>
              <a:pPr>
                <a:defRPr/>
              </a:pPr>
              <a:t>10</a:t>
            </a:fld>
            <a:endParaRPr lang="en-US"/>
          </a:p>
        </p:txBody>
      </p:sp>
    </p:spTree>
    <p:extLst>
      <p:ext uri="{BB962C8B-B14F-4D97-AF65-F5344CB8AC3E}">
        <p14:creationId xmlns:p14="http://schemas.microsoft.com/office/powerpoint/2010/main" val="970298641"/>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7E53715E-F21A-7746-B2F9-9AD63D61AA7F}"/>
              </a:ext>
            </a:extLst>
          </p:cNvPr>
          <p:cNvSpPr>
            <a:spLocks noGrp="1"/>
          </p:cNvSpPr>
          <p:nvPr>
            <p:ph type="title"/>
          </p:nvPr>
        </p:nvSpPr>
        <p:spPr/>
        <p:txBody>
          <a:bodyPr/>
          <a:lstStyle/>
          <a:p>
            <a:r>
              <a:rPr lang="en-US"/>
              <a:t>JSF Tag Libraries</a:t>
            </a:r>
          </a:p>
        </p:txBody>
      </p:sp>
      <p:sp>
        <p:nvSpPr>
          <p:cNvPr id="3" name="Content Placeholder 2">
            <a:extLst>
              <a:ext uri="{FF2B5EF4-FFF2-40B4-BE49-F238E27FC236}">
                <a16:creationId xmlns:a16="http://schemas.microsoft.com/office/drawing/2014/main" id="{D8F496A1-6731-0D45-B4E9-F42F1D899B65}"/>
              </a:ext>
            </a:extLst>
          </p:cNvPr>
          <p:cNvSpPr>
            <a:spLocks noGrp="1"/>
          </p:cNvSpPr>
          <p:nvPr>
            <p:ph idx="1"/>
          </p:nvPr>
        </p:nvSpPr>
        <p:spPr>
          <a:xfrm>
            <a:off x="628650" y="1384301"/>
            <a:ext cx="7886700" cy="1130299"/>
          </a:xfrm>
        </p:spPr>
        <p:txBody>
          <a:bodyPr>
            <a:normAutofit lnSpcReduction="10000"/>
          </a:bodyPr>
          <a:lstStyle/>
          <a:p>
            <a:r>
              <a:rPr lang="en-US"/>
              <a:t>The tags used on JSF *.xhtml pages are from tag libraries</a:t>
            </a:r>
          </a:p>
          <a:p>
            <a:r>
              <a:rPr lang="en-US"/>
              <a:t>The prefixes correspond to XML namespaces declared at top of page</a:t>
            </a:r>
          </a:p>
          <a:p>
            <a:r>
              <a:rPr lang="en-US"/>
              <a:t>From https://docs.oracle.com/javaee/7/tutorial/jsf-facelets001.htm</a:t>
            </a:r>
          </a:p>
          <a:p>
            <a:endParaRPr lang="en-US"/>
          </a:p>
        </p:txBody>
      </p:sp>
      <p:pic>
        <p:nvPicPr>
          <p:cNvPr id="7" name="Picture 6">
            <a:extLst>
              <a:ext uri="{FF2B5EF4-FFF2-40B4-BE49-F238E27FC236}">
                <a16:creationId xmlns:a16="http://schemas.microsoft.com/office/drawing/2014/main" id="{3BC27E96-A71B-C147-907B-83AA4FA6E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93" y="2667000"/>
            <a:ext cx="8829414" cy="3978687"/>
          </a:xfrm>
          <a:prstGeom prst="rect">
            <a:avLst/>
          </a:prstGeom>
        </p:spPr>
      </p:pic>
    </p:spTree>
    <p:extLst>
      <p:ext uri="{BB962C8B-B14F-4D97-AF65-F5344CB8AC3E}">
        <p14:creationId xmlns:p14="http://schemas.microsoft.com/office/powerpoint/2010/main" val="791071777"/>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AF9C361-188C-AC44-AD10-1ECC2DC2E029}"/>
              </a:ext>
            </a:extLst>
          </p:cNvPr>
          <p:cNvSpPr>
            <a:spLocks noGrp="1"/>
          </p:cNvSpPr>
          <p:nvPr>
            <p:ph type="title"/>
          </p:nvPr>
        </p:nvSpPr>
        <p:spPr/>
        <p:txBody>
          <a:bodyPr/>
          <a:lstStyle/>
          <a:p>
            <a:r>
              <a:rPr lang="en-US" err="1"/>
              <a:t>Facelets Templating</a:t>
            </a:r>
          </a:p>
        </p:txBody>
      </p:sp>
      <p:sp>
        <p:nvSpPr>
          <p:cNvPr id="3" name="Content Placeholder 2">
            <a:extLst>
              <a:ext uri="{FF2B5EF4-FFF2-40B4-BE49-F238E27FC236}">
                <a16:creationId xmlns:a16="http://schemas.microsoft.com/office/drawing/2014/main" id="{692D0D29-6814-014B-8E00-8A636CFE25E1}"/>
              </a:ext>
            </a:extLst>
          </p:cNvPr>
          <p:cNvSpPr>
            <a:spLocks noGrp="1"/>
          </p:cNvSpPr>
          <p:nvPr>
            <p:ph idx="1"/>
          </p:nvPr>
        </p:nvSpPr>
        <p:spPr/>
        <p:txBody>
          <a:bodyPr/>
          <a:lstStyle/>
          <a:p>
            <a:r>
              <a:rPr lang="en-US"/>
              <a:t>The addressbook (and our clones of it) use Facelets Templating</a:t>
            </a:r>
          </a:p>
          <a:p>
            <a:r>
              <a:rPr lang="en-US"/>
              <a:t>Many details can be found here: </a:t>
            </a:r>
            <a:r>
              <a:rPr lang="en-US">
                <a:hlinkClick r:id="rId2"/>
              </a:rPr>
              <a:t>https://docs.oracle.com/javaee/7/javaserver-faces-2-2/vdldocs-facelets/ui/tld-summary.html</a:t>
            </a:r>
            <a:endParaRPr lang="en-US"/>
          </a:p>
          <a:p>
            <a:r>
              <a:rPr lang="en-US"/>
              <a:t>For our purposes we only need to know the following about templating</a:t>
            </a:r>
          </a:p>
          <a:p>
            <a:pPr lvl="1"/>
            <a:r>
              <a:rPr lang="en-US"/>
              <a:t>The template.xhtml file defines a template into which has slot for</a:t>
            </a:r>
          </a:p>
          <a:p>
            <a:pPr lvl="2"/>
            <a:r>
              <a:rPr lang="en-US" err="1"/>
              <a:t>ui:insert shows where title should be inserted</a:t>
            </a:r>
          </a:p>
          <a:p>
            <a:pPr lvl="2"/>
            <a:r>
              <a:rPr lang="en-US" err="1"/>
              <a:t>ui:insert shows where the body should be inserted </a:t>
            </a:r>
          </a:p>
          <a:p>
            <a:pPr lvl="1"/>
            <a:r>
              <a:rPr lang="en-US"/>
              <a:t>The JSF pages *.xhtml files reference the template</a:t>
            </a:r>
          </a:p>
          <a:p>
            <a:pPr lvl="2"/>
            <a:r>
              <a:rPr lang="en-US" err="1"/>
              <a:t>ui:composition specifies the template file to use (template.xhtml)</a:t>
            </a:r>
          </a:p>
          <a:p>
            <a:pPr lvl="2"/>
            <a:r>
              <a:rPr lang="en-US" err="1"/>
              <a:t>ui:define identifies what elements should be inserted into which slots of the template</a:t>
            </a:r>
          </a:p>
        </p:txBody>
      </p:sp>
    </p:spTree>
    <p:extLst>
      <p:ext uri="{BB962C8B-B14F-4D97-AF65-F5344CB8AC3E}">
        <p14:creationId xmlns:p14="http://schemas.microsoft.com/office/powerpoint/2010/main" val="4292692855"/>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01" name="Title 1"/>
          <p:cNvSpPr>
            <a:spLocks noGrp="1"/>
          </p:cNvSpPr>
          <p:nvPr>
            <p:ph type="title"/>
          </p:nvPr>
        </p:nvSpPr>
        <p:spPr/>
        <p:txBody>
          <a:bodyPr/>
          <a:lstStyle/>
          <a:p>
            <a:r>
              <a:rPr lang="en-US">
                <a:latin typeface="Garamond" charset="0"/>
              </a:rPr>
              <a:t>Named Beans</a:t>
            </a:r>
          </a:p>
        </p:txBody>
      </p:sp>
      <p:sp>
        <p:nvSpPr>
          <p:cNvPr id="52226" name="Content Placeholder 2"/>
          <p:cNvSpPr>
            <a:spLocks noGrp="1"/>
          </p:cNvSpPr>
          <p:nvPr>
            <p:ph idx="1"/>
          </p:nvPr>
        </p:nvSpPr>
        <p:spPr/>
        <p:txBody>
          <a:bodyPr/>
          <a:lstStyle/>
          <a:p>
            <a:pPr>
              <a:defRPr/>
            </a:pPr>
            <a:r>
              <a:rPr lang="en-US">
                <a:latin typeface="Arial"/>
              </a:rPr>
              <a:t>lightweight container-managed objects (POJOs)</a:t>
            </a:r>
          </a:p>
          <a:p>
            <a:pPr>
              <a:defRPr/>
            </a:pPr>
            <a:r>
              <a:rPr lang="en-US"/>
              <a:t>The @Named (javax.inject.Named) annotation in a class, along with a scope annotation, automatically registers that class as a resource with the JavaServer Faces implementation</a:t>
            </a:r>
          </a:p>
          <a:p>
            <a:pPr>
              <a:defRPr/>
            </a:pPr>
            <a:endParaRPr lang="en-US"/>
          </a:p>
          <a:p>
            <a:pPr>
              <a:defRPr/>
            </a:pPr>
            <a:r>
              <a:rPr lang="en-US"/>
              <a:t>Example ShoppingCart class:</a:t>
            </a:r>
          </a:p>
          <a:p>
            <a:pPr marL="0" indent="0">
              <a:buFont typeface="Wingdings" charset="0"/>
              <a:buNone/>
              <a:defRPr/>
            </a:pPr>
            <a:r>
              <a:rPr lang="en-US">
                <a:latin typeface="Courier New"/>
                <a:cs typeface="Courier New"/>
              </a:rPr>
              <a:t>@Named("cart")</a:t>
            </a:r>
          </a:p>
          <a:p>
            <a:pPr marL="0" indent="0">
              <a:buFont typeface="Wingdings" charset="0"/>
              <a:buNone/>
              <a:defRPr/>
            </a:pPr>
            <a:r>
              <a:rPr lang="en-US">
                <a:latin typeface="Courier New"/>
                <a:cs typeface="Courier New"/>
              </a:rPr>
              <a:t>@SessionScoped</a:t>
            </a:r>
            <a:endParaRPr lang="en-US">
              <a:latin typeface="Courier New"/>
              <a:cs typeface="Courier New"/>
            </a:endParaRPr>
          </a:p>
          <a:p>
            <a:pPr marL="0" indent="0">
              <a:buFont typeface="Wingdings" charset="0"/>
              <a:buNone/>
              <a:defRPr/>
            </a:pPr>
            <a:r>
              <a:rPr lang="en-US">
                <a:latin typeface="Courier New"/>
                <a:cs typeface="Courier New"/>
              </a:rPr>
              <a:t>public class ShoppingCart ... { ... }</a:t>
            </a:r>
          </a:p>
          <a:p>
            <a:pPr lvl="1">
              <a:buFont typeface="Wingdings" charset="0"/>
              <a:buNone/>
              <a:defRPr/>
            </a:pPr>
            <a:endParaRPr lang="en-US">
              <a:latin typeface="Arial"/>
            </a:endParaRPr>
          </a:p>
        </p:txBody>
      </p:sp>
      <p:sp>
        <p:nvSpPr>
          <p:cNvPr id="51203"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B00AD33D-76D8-3146-B7F1-84F2D4C2355F}" type="datetime1">
              <a:rPr lang="en-CA" sz="1000">
                <a:solidFill>
                  <a:schemeClr val="tx1"/>
                </a:solidFill>
              </a:rPr>
              <a:pPr eaLnBrk="1" hangingPunct="1"/>
              <a:t>2022-04-19</a:t>
            </a:fld>
            <a:endParaRPr lang="en-US" sz="1000">
              <a:solidFill>
                <a:schemeClr val="tx1"/>
              </a:solidFill>
            </a:endParaRPr>
          </a:p>
        </p:txBody>
      </p:sp>
      <p:sp>
        <p:nvSpPr>
          <p:cNvPr id="51204"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3B84D1B1-7A89-DB4A-B5A3-148130E4AE32}" type="slidenum">
              <a:rPr lang="en-US" sz="1000">
                <a:solidFill>
                  <a:schemeClr val="tx1"/>
                </a:solidFill>
              </a:rPr>
              <a:pPr eaLnBrk="1" hangingPunct="1"/>
              <a:t>102</a:t>
            </a:fld>
            <a:endParaRPr lang="en-US" sz="1000">
              <a:solidFill>
                <a:schemeClr val="tx1"/>
              </a:solidFill>
            </a:endParaRPr>
          </a:p>
        </p:txBody>
      </p:sp>
    </p:spTree>
    <p:extLst>
      <p:ext uri="{BB962C8B-B14F-4D97-AF65-F5344CB8AC3E}">
        <p14:creationId xmlns:p14="http://schemas.microsoft.com/office/powerpoint/2010/main" val="312824534"/>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7" name="Title 1"/>
          <p:cNvSpPr>
            <a:spLocks noGrp="1"/>
          </p:cNvSpPr>
          <p:nvPr>
            <p:ph type="title"/>
          </p:nvPr>
        </p:nvSpPr>
        <p:spPr/>
        <p:txBody>
          <a:bodyPr/>
          <a:lstStyle/>
          <a:p>
            <a:r>
              <a:rPr lang="en-US">
                <a:latin typeface="Garamond" charset="0"/>
              </a:rPr>
              <a:t>Named bean scopes</a:t>
            </a:r>
          </a:p>
        </p:txBody>
      </p:sp>
      <p:sp>
        <p:nvSpPr>
          <p:cNvPr id="60418" name="Content Placeholder 2"/>
          <p:cNvSpPr>
            <a:spLocks noGrp="1"/>
          </p:cNvSpPr>
          <p:nvPr>
            <p:ph idx="1"/>
          </p:nvPr>
        </p:nvSpPr>
        <p:spPr/>
        <p:txBody>
          <a:bodyPr/>
          <a:lstStyle/>
          <a:p>
            <a:r>
              <a:rPr lang="en-US">
                <a:latin typeface="Arial"/>
              </a:rPr>
              <a:t>Application (javax.enterprise.context.ApplicationScoped): Application scope persists across all users' interactions with a web application.</a:t>
            </a:r>
          </a:p>
          <a:p>
            <a:r>
              <a:rPr lang="en-US">
                <a:latin typeface="Arial"/>
              </a:rPr>
              <a:t>Session (javax.enterprise.context.SessionScoped): Session scope persists across multiple HTTP requests in a web application.</a:t>
            </a:r>
          </a:p>
          <a:p>
            <a:r>
              <a:rPr lang="en-US">
                <a:latin typeface="Arial"/>
              </a:rPr>
              <a:t>Request (javax.enterprise.context.RequestScoped): Request scope persists during a single HTTP request in a web application.</a:t>
            </a:r>
          </a:p>
        </p:txBody>
      </p:sp>
      <p:sp>
        <p:nvSpPr>
          <p:cNvPr id="4" name="Date Placeholder 3"/>
          <p:cNvSpPr>
            <a:spLocks noGrp="1"/>
          </p:cNvSpPr>
          <p:nvPr>
            <p:ph type="dt" sz="half" idx="10"/>
          </p:nvPr>
        </p:nvSpPr>
        <p:spPr/>
        <p:txBody>
          <a:bodyPr/>
          <a:lstStyle/>
          <a:p>
            <a:pPr>
              <a:defRPr/>
            </a:pPr>
            <a:fld id="{61BE9057-F4E5-3C46-8995-776BB4F67195}" type="datetime1">
              <a:rPr lang="en-CA" smtClean="0"/>
              <a:pPr>
                <a:defRPr/>
              </a:pPr>
              <a:t>2022-04-19</a:t>
            </a:fld>
            <a:endParaRPr lang="en-US"/>
          </a:p>
        </p:txBody>
      </p:sp>
      <p:sp>
        <p:nvSpPr>
          <p:cNvPr id="5" name="Slide Number Placeholder 4"/>
          <p:cNvSpPr>
            <a:spLocks noGrp="1"/>
          </p:cNvSpPr>
          <p:nvPr>
            <p:ph type="sldNum" sz="quarter" idx="12"/>
          </p:nvPr>
        </p:nvSpPr>
        <p:spPr/>
        <p:txBody>
          <a:bodyPr/>
          <a:lstStyle/>
          <a:p>
            <a:pPr>
              <a:defRPr/>
            </a:pPr>
            <a:fld id="{7C3B26E9-5E37-5D40-B2E8-D5F9D891DD28}" type="slidenum">
              <a:rPr lang="en-US" smtClean="0"/>
              <a:pPr>
                <a:defRPr/>
              </a:pPr>
              <a:t>103</a:t>
            </a:fld>
            <a:endParaRPr lang="en-US"/>
          </a:p>
        </p:txBody>
      </p:sp>
    </p:spTree>
    <p:extLst>
      <p:ext uri="{BB962C8B-B14F-4D97-AF65-F5344CB8AC3E}">
        <p14:creationId xmlns:p14="http://schemas.microsoft.com/office/powerpoint/2010/main" val="3644079866"/>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2DE5DE4-B648-C94E-8200-87551B058142}"/>
              </a:ext>
            </a:extLst>
          </p:cNvPr>
          <p:cNvSpPr>
            <a:spLocks noGrp="1"/>
          </p:cNvSpPr>
          <p:nvPr>
            <p:ph type="title"/>
          </p:nvPr>
        </p:nvSpPr>
        <p:spPr/>
        <p:txBody>
          <a:bodyPr/>
          <a:lstStyle/>
          <a:p>
            <a:r>
              <a:rPr lang="en-US"/>
              <a:t>JSF page lifecycle</a:t>
            </a:r>
          </a:p>
        </p:txBody>
      </p:sp>
      <p:sp>
        <p:nvSpPr>
          <p:cNvPr id="3" name="Content Placeholder 2">
            <a:extLst>
              <a:ext uri="{FF2B5EF4-FFF2-40B4-BE49-F238E27FC236}">
                <a16:creationId xmlns:a16="http://schemas.microsoft.com/office/drawing/2014/main" id="{4181B5C4-A15F-8544-BC94-8701C89D9ED8}"/>
              </a:ext>
            </a:extLst>
          </p:cNvPr>
          <p:cNvSpPr>
            <a:spLocks noGrp="1"/>
          </p:cNvSpPr>
          <p:nvPr>
            <p:ph idx="1"/>
          </p:nvPr>
        </p:nvSpPr>
        <p:spPr>
          <a:xfrm>
            <a:off x="628650" y="1295400"/>
            <a:ext cx="8058150" cy="5197474"/>
          </a:xfrm>
        </p:spPr>
        <p:txBody>
          <a:bodyPr>
            <a:normAutofit fontScale="92500"/>
          </a:bodyPr>
          <a:lstStyle/>
          <a:p>
            <a:r>
              <a:rPr lang="en-US"/>
              <a:t>Begins when a new page is requested</a:t>
            </a:r>
          </a:p>
          <a:p>
            <a:r>
              <a:rPr lang="en-US"/>
              <a:t>Ends when the HTML page is sent in response</a:t>
            </a:r>
          </a:p>
          <a:p>
            <a:r>
              <a:rPr lang="en-US"/>
              <a:t>Tree of components on the page is called the </a:t>
            </a:r>
            <a:r>
              <a:rPr lang="en-US" b="1"/>
              <a:t>view</a:t>
            </a:r>
          </a:p>
          <a:p>
            <a:r>
              <a:rPr lang="en-US"/>
              <a:t>Two types of request:</a:t>
            </a:r>
          </a:p>
          <a:p>
            <a:pPr lvl="1"/>
            <a:r>
              <a:rPr lang="en-US"/>
              <a:t>Initial request : request page for the first time (reading context)</a:t>
            </a:r>
          </a:p>
          <a:p>
            <a:pPr lvl="2"/>
            <a:r>
              <a:rPr lang="en-US"/>
              <a:t>Restore view : creates empty view</a:t>
            </a:r>
          </a:p>
          <a:p>
            <a:pPr lvl="2"/>
            <a:r>
              <a:rPr lang="en-US"/>
              <a:t>Render response : </a:t>
            </a:r>
            <a:r>
              <a:rPr lang="en-CA"/>
              <a:t>empty view is populated with the components referenced by the tags in the page (reading context for EL)</a:t>
            </a:r>
            <a:endParaRPr lang="en-US"/>
          </a:p>
          <a:p>
            <a:pPr lvl="1"/>
            <a:r>
              <a:rPr lang="en-US" err="1"/>
              <a:t>Postback request : user submits the form (writing context)</a:t>
            </a:r>
          </a:p>
          <a:p>
            <a:pPr lvl="2"/>
            <a:r>
              <a:rPr lang="en-US"/>
              <a:t>Restore view : </a:t>
            </a:r>
            <a:r>
              <a:rPr lang="en-CA"/>
              <a:t>restores the view by using the state information saved on the client or the server</a:t>
            </a:r>
          </a:p>
          <a:p>
            <a:pPr lvl="2"/>
            <a:r>
              <a:rPr lang="en-CA"/>
              <a:t>Apply request values: each component in the tree extracts its new value from the request parameters</a:t>
            </a:r>
          </a:p>
          <a:p>
            <a:pPr lvl="2"/>
            <a:r>
              <a:rPr lang="en-CA"/>
              <a:t>Process validations: processes all validators registered on the components</a:t>
            </a:r>
          </a:p>
          <a:p>
            <a:pPr lvl="3"/>
            <a:r>
              <a:rPr lang="en-CA"/>
              <a:t>In case of validation failure go to Render response creating page showing errors</a:t>
            </a:r>
          </a:p>
          <a:p>
            <a:pPr lvl="2"/>
            <a:r>
              <a:rPr lang="en-CA"/>
              <a:t>Update model values: traverses component tree, setting the Entity instance properties (writing context for EL)</a:t>
            </a:r>
          </a:p>
          <a:p>
            <a:pPr lvl="3"/>
            <a:r>
              <a:rPr lang="en-CA"/>
              <a:t>In case of failure (can’t convert?), go to Render response creating page showing errors</a:t>
            </a:r>
          </a:p>
          <a:p>
            <a:pPr lvl="2"/>
            <a:r>
              <a:rPr lang="en-CA"/>
              <a:t>Invoke Application : invokes the method specified by Expression Language</a:t>
            </a:r>
          </a:p>
          <a:p>
            <a:pPr lvl="2"/>
            <a:r>
              <a:rPr lang="en-CA"/>
              <a:t>Render Response</a:t>
            </a:r>
          </a:p>
          <a:p>
            <a:pPr lvl="3"/>
            <a:r>
              <a:rPr lang="en-CA"/>
              <a:t>In case of errors, this is the original page with error messages added</a:t>
            </a:r>
          </a:p>
          <a:p>
            <a:pPr lvl="2"/>
            <a:endParaRPr lang="en-CA"/>
          </a:p>
          <a:p>
            <a:pPr lvl="2"/>
            <a:endParaRPr lang="en-US"/>
          </a:p>
          <a:p>
            <a:pPr lvl="2"/>
            <a:endParaRPr lang="en-US"/>
          </a:p>
          <a:p>
            <a:pPr lvl="1"/>
            <a:endParaRPr lang="en-US"/>
          </a:p>
        </p:txBody>
      </p:sp>
    </p:spTree>
    <p:extLst>
      <p:ext uri="{BB962C8B-B14F-4D97-AF65-F5344CB8AC3E}">
        <p14:creationId xmlns:p14="http://schemas.microsoft.com/office/powerpoint/2010/main" val="2565874450"/>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06EBA62-751C-C343-BEA8-80554476CE16}"/>
              </a:ext>
            </a:extLst>
          </p:cNvPr>
          <p:cNvSpPr>
            <a:spLocks noGrp="1"/>
          </p:cNvSpPr>
          <p:nvPr>
            <p:ph type="title"/>
          </p:nvPr>
        </p:nvSpPr>
        <p:spPr>
          <a:xfrm>
            <a:off x="383122" y="102999"/>
            <a:ext cx="7886700" cy="1325563"/>
          </a:xfrm>
        </p:spPr>
        <p:txBody>
          <a:bodyPr/>
          <a:lstStyle/>
          <a:p>
            <a:r>
              <a:rPr lang="en-US"/>
              <a:t>JSF Overview (initial request)</a:t>
            </a:r>
          </a:p>
        </p:txBody>
      </p:sp>
      <p:sp>
        <p:nvSpPr>
          <p:cNvPr id="4" name="Rectangle 3">
            <a:extLst>
              <a:ext uri="{FF2B5EF4-FFF2-40B4-BE49-F238E27FC236}">
                <a16:creationId xmlns:a16="http://schemas.microsoft.com/office/drawing/2014/main" id="{A1344EB4-1B27-314D-8CCA-3037F4C465B5}"/>
              </a:ext>
            </a:extLst>
          </p:cNvPr>
          <p:cNvSpPr/>
          <p:nvPr/>
        </p:nvSpPr>
        <p:spPr>
          <a:xfrm>
            <a:off x="831714" y="2819400"/>
            <a:ext cx="1228221" cy="1447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Calibri"/>
                <a:ea typeface="ＭＳ Ｐゴシック" charset="0"/>
                <a:cs typeface="+mn-cs"/>
              </a:defRPr>
            </a:lvl1pPr>
            <a:lvl2pPr marL="457200" algn="l" rtl="0" eaLnBrk="0" fontAlgn="base" hangingPunct="0">
              <a:spcBef>
                <a:spcPct val="0"/>
              </a:spcBef>
              <a:spcAft>
                <a:spcPct val="0"/>
              </a:spcAft>
              <a:defRPr sz="2400" kern="1200">
                <a:solidFill>
                  <a:srgbClr val="FFFFFF"/>
                </a:solidFill>
                <a:latin typeface="Calibri"/>
                <a:ea typeface="ＭＳ Ｐゴシック" charset="0"/>
                <a:cs typeface="+mn-cs"/>
              </a:defRPr>
            </a:lvl2pPr>
            <a:lvl3pPr marL="914400" algn="l" rtl="0" eaLnBrk="0" fontAlgn="base" hangingPunct="0">
              <a:spcBef>
                <a:spcPct val="0"/>
              </a:spcBef>
              <a:spcAft>
                <a:spcPct val="0"/>
              </a:spcAft>
              <a:defRPr sz="2400" kern="1200">
                <a:solidFill>
                  <a:srgbClr val="FFFFFF"/>
                </a:solidFill>
                <a:latin typeface="Calibri"/>
                <a:ea typeface="ＭＳ Ｐゴシック" charset="0"/>
                <a:cs typeface="+mn-cs"/>
              </a:defRPr>
            </a:lvl3pPr>
            <a:lvl4pPr marL="1371600" algn="l" rtl="0" eaLnBrk="0" fontAlgn="base" hangingPunct="0">
              <a:spcBef>
                <a:spcPct val="0"/>
              </a:spcBef>
              <a:spcAft>
                <a:spcPct val="0"/>
              </a:spcAft>
              <a:defRPr sz="2400" kern="1200">
                <a:solidFill>
                  <a:srgbClr val="FFFFFF"/>
                </a:solidFill>
                <a:latin typeface="Calibri"/>
                <a:ea typeface="ＭＳ Ｐゴシック" charset="0"/>
                <a:cs typeface="+mn-cs"/>
              </a:defRPr>
            </a:lvl4pPr>
            <a:lvl5pPr marL="1828800" algn="l" rtl="0" eaLnBrk="0" fontAlgn="base" hangingPunct="0">
              <a:spcBef>
                <a:spcPct val="0"/>
              </a:spcBef>
              <a:spcAft>
                <a:spcPct val="0"/>
              </a:spcAft>
              <a:defRPr sz="2400" kern="1200">
                <a:solidFill>
                  <a:srgbClr val="FFFFFF"/>
                </a:solidFill>
                <a:latin typeface="Calibri"/>
                <a:ea typeface="ＭＳ Ｐゴシック" charset="0"/>
                <a:cs typeface="+mn-cs"/>
              </a:defRPr>
            </a:lvl5pPr>
            <a:lvl6pPr marL="2286000" algn="l" defTabSz="457200" rtl="0" eaLnBrk="1" latinLnBrk="0" hangingPunct="1">
              <a:defRPr sz="2400" kern="1200">
                <a:solidFill>
                  <a:srgbClr val="FFFFFF"/>
                </a:solidFill>
                <a:latin typeface="Calibri"/>
                <a:ea typeface="ＭＳ Ｐゴシック" charset="0"/>
                <a:cs typeface="+mn-cs"/>
              </a:defRPr>
            </a:lvl6pPr>
            <a:lvl7pPr marL="2743200" algn="l" defTabSz="457200" rtl="0" eaLnBrk="1" latinLnBrk="0" hangingPunct="1">
              <a:defRPr sz="2400" kern="1200">
                <a:solidFill>
                  <a:srgbClr val="FFFFFF"/>
                </a:solidFill>
                <a:latin typeface="Calibri"/>
                <a:ea typeface="ＭＳ Ｐゴシック" charset="0"/>
                <a:cs typeface="+mn-cs"/>
              </a:defRPr>
            </a:lvl7pPr>
            <a:lvl8pPr marL="3200400" algn="l" defTabSz="457200" rtl="0" eaLnBrk="1" latinLnBrk="0" hangingPunct="1">
              <a:defRPr sz="2400" kern="1200">
                <a:solidFill>
                  <a:srgbClr val="FFFFFF"/>
                </a:solidFill>
                <a:latin typeface="Calibri"/>
                <a:ea typeface="ＭＳ Ｐゴシック" charset="0"/>
                <a:cs typeface="+mn-cs"/>
              </a:defRPr>
            </a:lvl8pPr>
            <a:lvl9pPr marL="3657600" algn="l" defTabSz="457200" rtl="0" eaLnBrk="1" latinLnBrk="0" hangingPunct="1">
              <a:defRPr sz="2400" kern="1200">
                <a:solidFill>
                  <a:srgbClr val="FFFFFF"/>
                </a:solidFill>
                <a:latin typeface="Calibri"/>
                <a:ea typeface="ＭＳ Ｐゴシック" charset="0"/>
                <a:cs typeface="+mn-cs"/>
              </a:defRPr>
            </a:lvl9pPr>
          </a:lstStyle>
          <a:p>
            <a:pPr algn="ctr"/>
            <a:endParaRPr lang="en-US"/>
          </a:p>
        </p:txBody>
      </p:sp>
      <p:sp>
        <p:nvSpPr>
          <p:cNvPr id="5" name="TextBox 4">
            <a:extLst>
              <a:ext uri="{FF2B5EF4-FFF2-40B4-BE49-F238E27FC236}">
                <a16:creationId xmlns:a16="http://schemas.microsoft.com/office/drawing/2014/main" id="{38ED94DD-ABD7-A647-B986-D19BE1313323}"/>
              </a:ext>
            </a:extLst>
          </p:cNvPr>
          <p:cNvSpPr txBox="1"/>
          <p:nvPr/>
        </p:nvSpPr>
        <p:spPr>
          <a:xfrm>
            <a:off x="831715" y="2893367"/>
            <a:ext cx="122822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Browser</a:t>
            </a:r>
          </a:p>
        </p:txBody>
      </p:sp>
      <p:sp>
        <p:nvSpPr>
          <p:cNvPr id="8" name="TextBox 7">
            <a:extLst>
              <a:ext uri="{FF2B5EF4-FFF2-40B4-BE49-F238E27FC236}">
                <a16:creationId xmlns:a16="http://schemas.microsoft.com/office/drawing/2014/main" id="{5486F166-C411-1241-B80B-8F3DF145E788}"/>
              </a:ext>
            </a:extLst>
          </p:cNvPr>
          <p:cNvSpPr txBox="1"/>
          <p:nvPr/>
        </p:nvSpPr>
        <p:spPr>
          <a:xfrm>
            <a:off x="2512080" y="2630269"/>
            <a:ext cx="928459"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HTTP</a:t>
            </a:r>
          </a:p>
          <a:p>
            <a:r>
              <a:rPr lang="en-US" sz="1800"/>
              <a:t>Request</a:t>
            </a:r>
          </a:p>
        </p:txBody>
      </p:sp>
      <p:sp>
        <p:nvSpPr>
          <p:cNvPr id="9" name="TextBox 8">
            <a:extLst>
              <a:ext uri="{FF2B5EF4-FFF2-40B4-BE49-F238E27FC236}">
                <a16:creationId xmlns:a16="http://schemas.microsoft.com/office/drawing/2014/main" id="{400CDF0E-1DB7-AA4D-A56E-02A5A36DF589}"/>
              </a:ext>
            </a:extLst>
          </p:cNvPr>
          <p:cNvSpPr txBox="1"/>
          <p:nvPr/>
        </p:nvSpPr>
        <p:spPr>
          <a:xfrm>
            <a:off x="2512080" y="3733800"/>
            <a:ext cx="1069524"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HTTP</a:t>
            </a:r>
          </a:p>
          <a:p>
            <a:r>
              <a:rPr lang="en-US" sz="1800"/>
              <a:t>Response</a:t>
            </a:r>
          </a:p>
        </p:txBody>
      </p:sp>
      <p:sp>
        <p:nvSpPr>
          <p:cNvPr id="10" name="Rectangle 9">
            <a:extLst>
              <a:ext uri="{FF2B5EF4-FFF2-40B4-BE49-F238E27FC236}">
                <a16:creationId xmlns:a16="http://schemas.microsoft.com/office/drawing/2014/main" id="{D2137459-5F8D-1F48-8D76-288778DC8F35}"/>
              </a:ext>
            </a:extLst>
          </p:cNvPr>
          <p:cNvSpPr/>
          <p:nvPr/>
        </p:nvSpPr>
        <p:spPr>
          <a:xfrm>
            <a:off x="4038600" y="1295400"/>
            <a:ext cx="4800600" cy="46482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Calibri"/>
                <a:ea typeface="ＭＳ Ｐゴシック" charset="0"/>
                <a:cs typeface="+mn-cs"/>
              </a:defRPr>
            </a:lvl1pPr>
            <a:lvl2pPr marL="457200" algn="l" rtl="0" eaLnBrk="0" fontAlgn="base" hangingPunct="0">
              <a:spcBef>
                <a:spcPct val="0"/>
              </a:spcBef>
              <a:spcAft>
                <a:spcPct val="0"/>
              </a:spcAft>
              <a:defRPr sz="2400" kern="1200">
                <a:solidFill>
                  <a:srgbClr val="FFFFFF"/>
                </a:solidFill>
                <a:latin typeface="Calibri"/>
                <a:ea typeface="ＭＳ Ｐゴシック" charset="0"/>
                <a:cs typeface="+mn-cs"/>
              </a:defRPr>
            </a:lvl2pPr>
            <a:lvl3pPr marL="914400" algn="l" rtl="0" eaLnBrk="0" fontAlgn="base" hangingPunct="0">
              <a:spcBef>
                <a:spcPct val="0"/>
              </a:spcBef>
              <a:spcAft>
                <a:spcPct val="0"/>
              </a:spcAft>
              <a:defRPr sz="2400" kern="1200">
                <a:solidFill>
                  <a:srgbClr val="FFFFFF"/>
                </a:solidFill>
                <a:latin typeface="Calibri"/>
                <a:ea typeface="ＭＳ Ｐゴシック" charset="0"/>
                <a:cs typeface="+mn-cs"/>
              </a:defRPr>
            </a:lvl3pPr>
            <a:lvl4pPr marL="1371600" algn="l" rtl="0" eaLnBrk="0" fontAlgn="base" hangingPunct="0">
              <a:spcBef>
                <a:spcPct val="0"/>
              </a:spcBef>
              <a:spcAft>
                <a:spcPct val="0"/>
              </a:spcAft>
              <a:defRPr sz="2400" kern="1200">
                <a:solidFill>
                  <a:srgbClr val="FFFFFF"/>
                </a:solidFill>
                <a:latin typeface="Calibri"/>
                <a:ea typeface="ＭＳ Ｐゴシック" charset="0"/>
                <a:cs typeface="+mn-cs"/>
              </a:defRPr>
            </a:lvl4pPr>
            <a:lvl5pPr marL="1828800" algn="l" rtl="0" eaLnBrk="0" fontAlgn="base" hangingPunct="0">
              <a:spcBef>
                <a:spcPct val="0"/>
              </a:spcBef>
              <a:spcAft>
                <a:spcPct val="0"/>
              </a:spcAft>
              <a:defRPr sz="2400" kern="1200">
                <a:solidFill>
                  <a:srgbClr val="FFFFFF"/>
                </a:solidFill>
                <a:latin typeface="Calibri"/>
                <a:ea typeface="ＭＳ Ｐゴシック" charset="0"/>
                <a:cs typeface="+mn-cs"/>
              </a:defRPr>
            </a:lvl5pPr>
            <a:lvl6pPr marL="2286000" algn="l" defTabSz="457200" rtl="0" eaLnBrk="1" latinLnBrk="0" hangingPunct="1">
              <a:defRPr sz="2400" kern="1200">
                <a:solidFill>
                  <a:srgbClr val="FFFFFF"/>
                </a:solidFill>
                <a:latin typeface="Calibri"/>
                <a:ea typeface="ＭＳ Ｐゴシック" charset="0"/>
                <a:cs typeface="+mn-cs"/>
              </a:defRPr>
            </a:lvl6pPr>
            <a:lvl7pPr marL="2743200" algn="l" defTabSz="457200" rtl="0" eaLnBrk="1" latinLnBrk="0" hangingPunct="1">
              <a:defRPr sz="2400" kern="1200">
                <a:solidFill>
                  <a:srgbClr val="FFFFFF"/>
                </a:solidFill>
                <a:latin typeface="Calibri"/>
                <a:ea typeface="ＭＳ Ｐゴシック" charset="0"/>
                <a:cs typeface="+mn-cs"/>
              </a:defRPr>
            </a:lvl7pPr>
            <a:lvl8pPr marL="3200400" algn="l" defTabSz="457200" rtl="0" eaLnBrk="1" latinLnBrk="0" hangingPunct="1">
              <a:defRPr sz="2400" kern="1200">
                <a:solidFill>
                  <a:srgbClr val="FFFFFF"/>
                </a:solidFill>
                <a:latin typeface="Calibri"/>
                <a:ea typeface="ＭＳ Ｐゴシック" charset="0"/>
                <a:cs typeface="+mn-cs"/>
              </a:defRPr>
            </a:lvl8pPr>
            <a:lvl9pPr marL="3657600" algn="l" defTabSz="457200" rtl="0" eaLnBrk="1" latinLnBrk="0" hangingPunct="1">
              <a:defRPr sz="2400" kern="1200">
                <a:solidFill>
                  <a:srgbClr val="FFFFFF"/>
                </a:solidFill>
                <a:latin typeface="Calibri"/>
                <a:ea typeface="ＭＳ Ｐゴシック" charset="0"/>
                <a:cs typeface="+mn-cs"/>
              </a:defRPr>
            </a:lvl9pPr>
          </a:lstStyle>
          <a:p>
            <a:pPr algn="ctr"/>
            <a:endParaRPr lang="en-US"/>
          </a:p>
        </p:txBody>
      </p:sp>
      <p:cxnSp>
        <p:nvCxnSpPr>
          <p:cNvPr id="12" name="Straight Arrow Connector 11">
            <a:extLst>
              <a:ext uri="{FF2B5EF4-FFF2-40B4-BE49-F238E27FC236}">
                <a16:creationId xmlns:a16="http://schemas.microsoft.com/office/drawing/2014/main" id="{0B988A28-9B74-BF41-823D-E0787321FF68}"/>
              </a:ext>
            </a:extLst>
          </p:cNvPr>
          <p:cNvCxnSpPr/>
          <p:nvPr/>
        </p:nvCxnSpPr>
        <p:spPr>
          <a:xfrm flipV="1">
            <a:off x="2059935" y="2933700"/>
            <a:ext cx="302265" cy="3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3CFB9F-3D35-314A-9408-BE4406BF7985}"/>
              </a:ext>
            </a:extLst>
          </p:cNvPr>
          <p:cNvCxnSpPr>
            <a:endCxn id="21" idx="1"/>
          </p:cNvCxnSpPr>
          <p:nvPr/>
        </p:nvCxnSpPr>
        <p:spPr>
          <a:xfrm flipV="1">
            <a:off x="3531034" y="2549532"/>
            <a:ext cx="886045" cy="246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5232C2B-9D57-C84A-9FB9-E6D309E3CCF1}"/>
              </a:ext>
            </a:extLst>
          </p:cNvPr>
          <p:cNvCxnSpPr>
            <a:stCxn id="32" idx="1"/>
          </p:cNvCxnSpPr>
          <p:nvPr/>
        </p:nvCxnSpPr>
        <p:spPr>
          <a:xfrm flipH="1" flipV="1">
            <a:off x="3601568" y="4133851"/>
            <a:ext cx="724904" cy="45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30E97B-6B43-FA4A-AF01-2A3B2110D7F9}"/>
              </a:ext>
            </a:extLst>
          </p:cNvPr>
          <p:cNvCxnSpPr/>
          <p:nvPr/>
        </p:nvCxnSpPr>
        <p:spPr>
          <a:xfrm flipH="1" flipV="1">
            <a:off x="2089040" y="3976282"/>
            <a:ext cx="273160" cy="100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38FA2F-1E20-194F-89C1-B6594E261D9E}"/>
              </a:ext>
            </a:extLst>
          </p:cNvPr>
          <p:cNvSpPr txBox="1"/>
          <p:nvPr/>
        </p:nvSpPr>
        <p:spPr>
          <a:xfrm>
            <a:off x="4417079" y="2226366"/>
            <a:ext cx="896399"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err="1"/>
              <a:t>Facelet</a:t>
            </a:r>
            <a:endParaRPr lang="en-US" sz="1800"/>
          </a:p>
          <a:p>
            <a:r>
              <a:rPr lang="en-US" sz="1800"/>
              <a:t>*.xhtml</a:t>
            </a:r>
            <a:endParaRPr lang="en-US" sz="1800"/>
          </a:p>
        </p:txBody>
      </p:sp>
      <p:sp>
        <p:nvSpPr>
          <p:cNvPr id="22" name="TextBox 21">
            <a:extLst>
              <a:ext uri="{FF2B5EF4-FFF2-40B4-BE49-F238E27FC236}">
                <a16:creationId xmlns:a16="http://schemas.microsoft.com/office/drawing/2014/main" id="{EF8A7F99-6406-654E-8A1E-2DBD38C370BA}"/>
              </a:ext>
            </a:extLst>
          </p:cNvPr>
          <p:cNvSpPr txBox="1"/>
          <p:nvPr/>
        </p:nvSpPr>
        <p:spPr>
          <a:xfrm>
            <a:off x="4853746" y="1321357"/>
            <a:ext cx="2057400"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Glassfish Server</a:t>
            </a:r>
          </a:p>
        </p:txBody>
      </p:sp>
      <p:sp>
        <p:nvSpPr>
          <p:cNvPr id="23" name="TextBox 22">
            <a:extLst>
              <a:ext uri="{FF2B5EF4-FFF2-40B4-BE49-F238E27FC236}">
                <a16:creationId xmlns:a16="http://schemas.microsoft.com/office/drawing/2014/main" id="{936E1784-9FB6-214F-8458-0CDD7C397263}"/>
              </a:ext>
            </a:extLst>
          </p:cNvPr>
          <p:cNvSpPr txBox="1"/>
          <p:nvPr/>
        </p:nvSpPr>
        <p:spPr>
          <a:xfrm>
            <a:off x="3543230" y="2279487"/>
            <a:ext cx="300082" cy="369332"/>
          </a:xfrm>
          <a:prstGeom prst="rect">
            <a:avLst/>
          </a:prstGeom>
          <a:noFill/>
          <a:ln w="38100">
            <a:no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1</a:t>
            </a:r>
          </a:p>
        </p:txBody>
      </p:sp>
      <p:sp>
        <p:nvSpPr>
          <p:cNvPr id="24" name="TextBox 23">
            <a:extLst>
              <a:ext uri="{FF2B5EF4-FFF2-40B4-BE49-F238E27FC236}">
                <a16:creationId xmlns:a16="http://schemas.microsoft.com/office/drawing/2014/main" id="{0327F765-4050-8B4C-895E-101620C257E7}"/>
              </a:ext>
            </a:extLst>
          </p:cNvPr>
          <p:cNvSpPr txBox="1"/>
          <p:nvPr/>
        </p:nvSpPr>
        <p:spPr>
          <a:xfrm>
            <a:off x="5693937" y="2398652"/>
            <a:ext cx="377018"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2</a:t>
            </a:r>
          </a:p>
        </p:txBody>
      </p:sp>
      <p:cxnSp>
        <p:nvCxnSpPr>
          <p:cNvPr id="25" name="Straight Arrow Connector 24">
            <a:extLst>
              <a:ext uri="{FF2B5EF4-FFF2-40B4-BE49-F238E27FC236}">
                <a16:creationId xmlns:a16="http://schemas.microsoft.com/office/drawing/2014/main" id="{A1DF2E17-324C-D747-A419-5A0E40605453}"/>
              </a:ext>
            </a:extLst>
          </p:cNvPr>
          <p:cNvCxnSpPr/>
          <p:nvPr/>
        </p:nvCxnSpPr>
        <p:spPr>
          <a:xfrm flipV="1">
            <a:off x="5324136" y="2398652"/>
            <a:ext cx="847605" cy="81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CBF868-77F1-2B4B-A897-9854410C3519}"/>
              </a:ext>
            </a:extLst>
          </p:cNvPr>
          <p:cNvSpPr txBox="1"/>
          <p:nvPr/>
        </p:nvSpPr>
        <p:spPr>
          <a:xfrm>
            <a:off x="6366011" y="3174463"/>
            <a:ext cx="2355683" cy="923330"/>
          </a:xfrm>
          <a:prstGeom prst="rect">
            <a:avLst/>
          </a:prstGeom>
          <a:noFill/>
          <a:ln w="38100">
            <a:solidFill>
              <a:schemeClr val="accent1"/>
            </a:solid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Populate View</a:t>
            </a:r>
          </a:p>
          <a:p>
            <a:r>
              <a:rPr lang="en-US" sz="1800"/>
              <a:t>Expression Language</a:t>
            </a:r>
          </a:p>
          <a:p>
            <a:r>
              <a:rPr lang="en-US" sz="1800"/>
              <a:t>Reading context</a:t>
            </a:r>
          </a:p>
        </p:txBody>
      </p:sp>
      <p:sp>
        <p:nvSpPr>
          <p:cNvPr id="28" name="TextBox 27">
            <a:extLst>
              <a:ext uri="{FF2B5EF4-FFF2-40B4-BE49-F238E27FC236}">
                <a16:creationId xmlns:a16="http://schemas.microsoft.com/office/drawing/2014/main" id="{DFD5C102-4332-5A41-B7CB-6C8052CFEDB5}"/>
              </a:ext>
            </a:extLst>
          </p:cNvPr>
          <p:cNvSpPr txBox="1"/>
          <p:nvPr/>
        </p:nvSpPr>
        <p:spPr>
          <a:xfrm>
            <a:off x="6171031" y="4195465"/>
            <a:ext cx="377018"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4</a:t>
            </a:r>
          </a:p>
        </p:txBody>
      </p:sp>
      <p:cxnSp>
        <p:nvCxnSpPr>
          <p:cNvPr id="29" name="Straight Arrow Connector 28">
            <a:extLst>
              <a:ext uri="{FF2B5EF4-FFF2-40B4-BE49-F238E27FC236}">
                <a16:creationId xmlns:a16="http://schemas.microsoft.com/office/drawing/2014/main" id="{3F879EC8-99C9-014A-BF70-37CB4496BA83}"/>
              </a:ext>
            </a:extLst>
          </p:cNvPr>
          <p:cNvCxnSpPr/>
          <p:nvPr/>
        </p:nvCxnSpPr>
        <p:spPr>
          <a:xfrm>
            <a:off x="6701810" y="2835096"/>
            <a:ext cx="142527" cy="321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DD2753C-FB15-AF41-9128-13D1A24C7656}"/>
              </a:ext>
            </a:extLst>
          </p:cNvPr>
          <p:cNvSpPr txBox="1"/>
          <p:nvPr/>
        </p:nvSpPr>
        <p:spPr>
          <a:xfrm>
            <a:off x="4326472" y="4265239"/>
            <a:ext cx="1576072"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Rendered Page</a:t>
            </a:r>
          </a:p>
          <a:p>
            <a:r>
              <a:rPr lang="en-US" sz="1800"/>
              <a:t>html</a:t>
            </a:r>
          </a:p>
        </p:txBody>
      </p:sp>
      <p:sp>
        <p:nvSpPr>
          <p:cNvPr id="36" name="TextBox 35">
            <a:extLst>
              <a:ext uri="{FF2B5EF4-FFF2-40B4-BE49-F238E27FC236}">
                <a16:creationId xmlns:a16="http://schemas.microsoft.com/office/drawing/2014/main" id="{E05F6944-AE06-0941-9759-9DFA6D7B4318}"/>
              </a:ext>
            </a:extLst>
          </p:cNvPr>
          <p:cNvSpPr txBox="1"/>
          <p:nvPr/>
        </p:nvSpPr>
        <p:spPr>
          <a:xfrm>
            <a:off x="6171741" y="2187154"/>
            <a:ext cx="800219"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Empty</a:t>
            </a:r>
          </a:p>
          <a:p>
            <a:r>
              <a:rPr lang="en-US" sz="1800"/>
              <a:t>View</a:t>
            </a:r>
          </a:p>
        </p:txBody>
      </p:sp>
      <p:sp>
        <p:nvSpPr>
          <p:cNvPr id="38" name="TextBox 37">
            <a:extLst>
              <a:ext uri="{FF2B5EF4-FFF2-40B4-BE49-F238E27FC236}">
                <a16:creationId xmlns:a16="http://schemas.microsoft.com/office/drawing/2014/main" id="{EDC4594D-33FE-724D-898D-81A7A953B9BA}"/>
              </a:ext>
            </a:extLst>
          </p:cNvPr>
          <p:cNvSpPr txBox="1"/>
          <p:nvPr/>
        </p:nvSpPr>
        <p:spPr>
          <a:xfrm>
            <a:off x="6961843" y="2787134"/>
            <a:ext cx="377018"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3</a:t>
            </a:r>
          </a:p>
        </p:txBody>
      </p:sp>
      <p:cxnSp>
        <p:nvCxnSpPr>
          <p:cNvPr id="39" name="Straight Arrow Connector 38">
            <a:extLst>
              <a:ext uri="{FF2B5EF4-FFF2-40B4-BE49-F238E27FC236}">
                <a16:creationId xmlns:a16="http://schemas.microsoft.com/office/drawing/2014/main" id="{6CD901FE-E06B-EE48-8191-B0F2EAA76114}"/>
              </a:ext>
            </a:extLst>
          </p:cNvPr>
          <p:cNvCxnSpPr/>
          <p:nvPr/>
        </p:nvCxnSpPr>
        <p:spPr>
          <a:xfrm flipH="1">
            <a:off x="5952047" y="4056965"/>
            <a:ext cx="551171" cy="556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374298"/>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06EBA62-751C-C343-BEA8-80554476CE16}"/>
              </a:ext>
            </a:extLst>
          </p:cNvPr>
          <p:cNvSpPr>
            <a:spLocks noGrp="1"/>
          </p:cNvSpPr>
          <p:nvPr>
            <p:ph type="title"/>
          </p:nvPr>
        </p:nvSpPr>
        <p:spPr>
          <a:xfrm>
            <a:off x="383122" y="102999"/>
            <a:ext cx="7886700" cy="1325563"/>
          </a:xfrm>
        </p:spPr>
        <p:txBody>
          <a:bodyPr/>
          <a:lstStyle/>
          <a:p>
            <a:r>
              <a:rPr lang="en-US"/>
              <a:t>JSF Overview (postback request)</a:t>
            </a:r>
          </a:p>
        </p:txBody>
      </p:sp>
      <p:sp>
        <p:nvSpPr>
          <p:cNvPr id="4" name="Rectangle 3">
            <a:extLst>
              <a:ext uri="{FF2B5EF4-FFF2-40B4-BE49-F238E27FC236}">
                <a16:creationId xmlns:a16="http://schemas.microsoft.com/office/drawing/2014/main" id="{A1344EB4-1B27-314D-8CCA-3037F4C465B5}"/>
              </a:ext>
            </a:extLst>
          </p:cNvPr>
          <p:cNvSpPr/>
          <p:nvPr/>
        </p:nvSpPr>
        <p:spPr>
          <a:xfrm>
            <a:off x="831714" y="2819400"/>
            <a:ext cx="1228221" cy="1447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Calibri"/>
                <a:ea typeface="ＭＳ Ｐゴシック" charset="0"/>
                <a:cs typeface="+mn-cs"/>
              </a:defRPr>
            </a:lvl1pPr>
            <a:lvl2pPr marL="457200" algn="l" rtl="0" eaLnBrk="0" fontAlgn="base" hangingPunct="0">
              <a:spcBef>
                <a:spcPct val="0"/>
              </a:spcBef>
              <a:spcAft>
                <a:spcPct val="0"/>
              </a:spcAft>
              <a:defRPr sz="2400" kern="1200">
                <a:solidFill>
                  <a:srgbClr val="FFFFFF"/>
                </a:solidFill>
                <a:latin typeface="Calibri"/>
                <a:ea typeface="ＭＳ Ｐゴシック" charset="0"/>
                <a:cs typeface="+mn-cs"/>
              </a:defRPr>
            </a:lvl2pPr>
            <a:lvl3pPr marL="914400" algn="l" rtl="0" eaLnBrk="0" fontAlgn="base" hangingPunct="0">
              <a:spcBef>
                <a:spcPct val="0"/>
              </a:spcBef>
              <a:spcAft>
                <a:spcPct val="0"/>
              </a:spcAft>
              <a:defRPr sz="2400" kern="1200">
                <a:solidFill>
                  <a:srgbClr val="FFFFFF"/>
                </a:solidFill>
                <a:latin typeface="Calibri"/>
                <a:ea typeface="ＭＳ Ｐゴシック" charset="0"/>
                <a:cs typeface="+mn-cs"/>
              </a:defRPr>
            </a:lvl3pPr>
            <a:lvl4pPr marL="1371600" algn="l" rtl="0" eaLnBrk="0" fontAlgn="base" hangingPunct="0">
              <a:spcBef>
                <a:spcPct val="0"/>
              </a:spcBef>
              <a:spcAft>
                <a:spcPct val="0"/>
              </a:spcAft>
              <a:defRPr sz="2400" kern="1200">
                <a:solidFill>
                  <a:srgbClr val="FFFFFF"/>
                </a:solidFill>
                <a:latin typeface="Calibri"/>
                <a:ea typeface="ＭＳ Ｐゴシック" charset="0"/>
                <a:cs typeface="+mn-cs"/>
              </a:defRPr>
            </a:lvl4pPr>
            <a:lvl5pPr marL="1828800" algn="l" rtl="0" eaLnBrk="0" fontAlgn="base" hangingPunct="0">
              <a:spcBef>
                <a:spcPct val="0"/>
              </a:spcBef>
              <a:spcAft>
                <a:spcPct val="0"/>
              </a:spcAft>
              <a:defRPr sz="2400" kern="1200">
                <a:solidFill>
                  <a:srgbClr val="FFFFFF"/>
                </a:solidFill>
                <a:latin typeface="Calibri"/>
                <a:ea typeface="ＭＳ Ｐゴシック" charset="0"/>
                <a:cs typeface="+mn-cs"/>
              </a:defRPr>
            </a:lvl5pPr>
            <a:lvl6pPr marL="2286000" algn="l" defTabSz="457200" rtl="0" eaLnBrk="1" latinLnBrk="0" hangingPunct="1">
              <a:defRPr sz="2400" kern="1200">
                <a:solidFill>
                  <a:srgbClr val="FFFFFF"/>
                </a:solidFill>
                <a:latin typeface="Calibri"/>
                <a:ea typeface="ＭＳ Ｐゴシック" charset="0"/>
                <a:cs typeface="+mn-cs"/>
              </a:defRPr>
            </a:lvl6pPr>
            <a:lvl7pPr marL="2743200" algn="l" defTabSz="457200" rtl="0" eaLnBrk="1" latinLnBrk="0" hangingPunct="1">
              <a:defRPr sz="2400" kern="1200">
                <a:solidFill>
                  <a:srgbClr val="FFFFFF"/>
                </a:solidFill>
                <a:latin typeface="Calibri"/>
                <a:ea typeface="ＭＳ Ｐゴシック" charset="0"/>
                <a:cs typeface="+mn-cs"/>
              </a:defRPr>
            </a:lvl7pPr>
            <a:lvl8pPr marL="3200400" algn="l" defTabSz="457200" rtl="0" eaLnBrk="1" latinLnBrk="0" hangingPunct="1">
              <a:defRPr sz="2400" kern="1200">
                <a:solidFill>
                  <a:srgbClr val="FFFFFF"/>
                </a:solidFill>
                <a:latin typeface="Calibri"/>
                <a:ea typeface="ＭＳ Ｐゴシック" charset="0"/>
                <a:cs typeface="+mn-cs"/>
              </a:defRPr>
            </a:lvl8pPr>
            <a:lvl9pPr marL="3657600" algn="l" defTabSz="457200" rtl="0" eaLnBrk="1" latinLnBrk="0" hangingPunct="1">
              <a:defRPr sz="2400" kern="1200">
                <a:solidFill>
                  <a:srgbClr val="FFFFFF"/>
                </a:solidFill>
                <a:latin typeface="Calibri"/>
                <a:ea typeface="ＭＳ Ｐゴシック" charset="0"/>
                <a:cs typeface="+mn-cs"/>
              </a:defRPr>
            </a:lvl9pPr>
          </a:lstStyle>
          <a:p>
            <a:pPr algn="ctr"/>
            <a:endParaRPr lang="en-US"/>
          </a:p>
        </p:txBody>
      </p:sp>
      <p:sp>
        <p:nvSpPr>
          <p:cNvPr id="5" name="TextBox 4">
            <a:extLst>
              <a:ext uri="{FF2B5EF4-FFF2-40B4-BE49-F238E27FC236}">
                <a16:creationId xmlns:a16="http://schemas.microsoft.com/office/drawing/2014/main" id="{38ED94DD-ABD7-A647-B986-D19BE1313323}"/>
              </a:ext>
            </a:extLst>
          </p:cNvPr>
          <p:cNvSpPr txBox="1"/>
          <p:nvPr/>
        </p:nvSpPr>
        <p:spPr>
          <a:xfrm>
            <a:off x="831715" y="2893367"/>
            <a:ext cx="122822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Browser</a:t>
            </a:r>
          </a:p>
        </p:txBody>
      </p:sp>
      <p:sp>
        <p:nvSpPr>
          <p:cNvPr id="8" name="TextBox 7">
            <a:extLst>
              <a:ext uri="{FF2B5EF4-FFF2-40B4-BE49-F238E27FC236}">
                <a16:creationId xmlns:a16="http://schemas.microsoft.com/office/drawing/2014/main" id="{5486F166-C411-1241-B80B-8F3DF145E788}"/>
              </a:ext>
            </a:extLst>
          </p:cNvPr>
          <p:cNvSpPr txBox="1"/>
          <p:nvPr/>
        </p:nvSpPr>
        <p:spPr>
          <a:xfrm>
            <a:off x="2339815" y="2630269"/>
            <a:ext cx="1416614" cy="923330"/>
          </a:xfrm>
          <a:prstGeom prst="rect">
            <a:avLst/>
          </a:prstGeom>
          <a:noFill/>
          <a:ln w="38100">
            <a:solidFill>
              <a:schemeClr val="accent1">
                <a:shade val="50000"/>
              </a:schemeClr>
            </a:solid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HTTP</a:t>
            </a:r>
          </a:p>
          <a:p>
            <a:r>
              <a:rPr lang="en-US" sz="1800"/>
              <a:t>Request</a:t>
            </a:r>
          </a:p>
          <a:p>
            <a:r>
              <a:rPr lang="en-US" sz="1800"/>
              <a:t>Form Submit</a:t>
            </a:r>
          </a:p>
        </p:txBody>
      </p:sp>
      <p:sp>
        <p:nvSpPr>
          <p:cNvPr id="9" name="TextBox 8">
            <a:extLst>
              <a:ext uri="{FF2B5EF4-FFF2-40B4-BE49-F238E27FC236}">
                <a16:creationId xmlns:a16="http://schemas.microsoft.com/office/drawing/2014/main" id="{400CDF0E-1DB7-AA4D-A56E-02A5A36DF589}"/>
              </a:ext>
            </a:extLst>
          </p:cNvPr>
          <p:cNvSpPr txBox="1"/>
          <p:nvPr/>
        </p:nvSpPr>
        <p:spPr>
          <a:xfrm>
            <a:off x="2512080" y="3733800"/>
            <a:ext cx="1069524"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HTTP</a:t>
            </a:r>
          </a:p>
          <a:p>
            <a:r>
              <a:rPr lang="en-US" sz="1800"/>
              <a:t>Response</a:t>
            </a:r>
          </a:p>
        </p:txBody>
      </p:sp>
      <p:sp>
        <p:nvSpPr>
          <p:cNvPr id="10" name="Rectangle 9">
            <a:extLst>
              <a:ext uri="{FF2B5EF4-FFF2-40B4-BE49-F238E27FC236}">
                <a16:creationId xmlns:a16="http://schemas.microsoft.com/office/drawing/2014/main" id="{D2137459-5F8D-1F48-8D76-288778DC8F35}"/>
              </a:ext>
            </a:extLst>
          </p:cNvPr>
          <p:cNvSpPr/>
          <p:nvPr/>
        </p:nvSpPr>
        <p:spPr>
          <a:xfrm>
            <a:off x="4038600" y="1295400"/>
            <a:ext cx="4800600" cy="46482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Calibri"/>
                <a:ea typeface="ＭＳ Ｐゴシック" charset="0"/>
                <a:cs typeface="+mn-cs"/>
              </a:defRPr>
            </a:lvl1pPr>
            <a:lvl2pPr marL="457200" algn="l" rtl="0" eaLnBrk="0" fontAlgn="base" hangingPunct="0">
              <a:spcBef>
                <a:spcPct val="0"/>
              </a:spcBef>
              <a:spcAft>
                <a:spcPct val="0"/>
              </a:spcAft>
              <a:defRPr sz="2400" kern="1200">
                <a:solidFill>
                  <a:srgbClr val="FFFFFF"/>
                </a:solidFill>
                <a:latin typeface="Calibri"/>
                <a:ea typeface="ＭＳ Ｐゴシック" charset="0"/>
                <a:cs typeface="+mn-cs"/>
              </a:defRPr>
            </a:lvl2pPr>
            <a:lvl3pPr marL="914400" algn="l" rtl="0" eaLnBrk="0" fontAlgn="base" hangingPunct="0">
              <a:spcBef>
                <a:spcPct val="0"/>
              </a:spcBef>
              <a:spcAft>
                <a:spcPct val="0"/>
              </a:spcAft>
              <a:defRPr sz="2400" kern="1200">
                <a:solidFill>
                  <a:srgbClr val="FFFFFF"/>
                </a:solidFill>
                <a:latin typeface="Calibri"/>
                <a:ea typeface="ＭＳ Ｐゴシック" charset="0"/>
                <a:cs typeface="+mn-cs"/>
              </a:defRPr>
            </a:lvl3pPr>
            <a:lvl4pPr marL="1371600" algn="l" rtl="0" eaLnBrk="0" fontAlgn="base" hangingPunct="0">
              <a:spcBef>
                <a:spcPct val="0"/>
              </a:spcBef>
              <a:spcAft>
                <a:spcPct val="0"/>
              </a:spcAft>
              <a:defRPr sz="2400" kern="1200">
                <a:solidFill>
                  <a:srgbClr val="FFFFFF"/>
                </a:solidFill>
                <a:latin typeface="Calibri"/>
                <a:ea typeface="ＭＳ Ｐゴシック" charset="0"/>
                <a:cs typeface="+mn-cs"/>
              </a:defRPr>
            </a:lvl4pPr>
            <a:lvl5pPr marL="1828800" algn="l" rtl="0" eaLnBrk="0" fontAlgn="base" hangingPunct="0">
              <a:spcBef>
                <a:spcPct val="0"/>
              </a:spcBef>
              <a:spcAft>
                <a:spcPct val="0"/>
              </a:spcAft>
              <a:defRPr sz="2400" kern="1200">
                <a:solidFill>
                  <a:srgbClr val="FFFFFF"/>
                </a:solidFill>
                <a:latin typeface="Calibri"/>
                <a:ea typeface="ＭＳ Ｐゴシック" charset="0"/>
                <a:cs typeface="+mn-cs"/>
              </a:defRPr>
            </a:lvl5pPr>
            <a:lvl6pPr marL="2286000" algn="l" defTabSz="457200" rtl="0" eaLnBrk="1" latinLnBrk="0" hangingPunct="1">
              <a:defRPr sz="2400" kern="1200">
                <a:solidFill>
                  <a:srgbClr val="FFFFFF"/>
                </a:solidFill>
                <a:latin typeface="Calibri"/>
                <a:ea typeface="ＭＳ Ｐゴシック" charset="0"/>
                <a:cs typeface="+mn-cs"/>
              </a:defRPr>
            </a:lvl6pPr>
            <a:lvl7pPr marL="2743200" algn="l" defTabSz="457200" rtl="0" eaLnBrk="1" latinLnBrk="0" hangingPunct="1">
              <a:defRPr sz="2400" kern="1200">
                <a:solidFill>
                  <a:srgbClr val="FFFFFF"/>
                </a:solidFill>
                <a:latin typeface="Calibri"/>
                <a:ea typeface="ＭＳ Ｐゴシック" charset="0"/>
                <a:cs typeface="+mn-cs"/>
              </a:defRPr>
            </a:lvl7pPr>
            <a:lvl8pPr marL="3200400" algn="l" defTabSz="457200" rtl="0" eaLnBrk="1" latinLnBrk="0" hangingPunct="1">
              <a:defRPr sz="2400" kern="1200">
                <a:solidFill>
                  <a:srgbClr val="FFFFFF"/>
                </a:solidFill>
                <a:latin typeface="Calibri"/>
                <a:ea typeface="ＭＳ Ｐゴシック" charset="0"/>
                <a:cs typeface="+mn-cs"/>
              </a:defRPr>
            </a:lvl8pPr>
            <a:lvl9pPr marL="3657600" algn="l" defTabSz="457200" rtl="0" eaLnBrk="1" latinLnBrk="0" hangingPunct="1">
              <a:defRPr sz="2400" kern="1200">
                <a:solidFill>
                  <a:srgbClr val="FFFFFF"/>
                </a:solidFill>
                <a:latin typeface="Calibri"/>
                <a:ea typeface="ＭＳ Ｐゴシック" charset="0"/>
                <a:cs typeface="+mn-cs"/>
              </a:defRPr>
            </a:lvl9pPr>
          </a:lstStyle>
          <a:p>
            <a:pPr algn="ctr"/>
            <a:endParaRPr lang="en-US"/>
          </a:p>
        </p:txBody>
      </p:sp>
      <p:cxnSp>
        <p:nvCxnSpPr>
          <p:cNvPr id="12" name="Straight Arrow Connector 11">
            <a:extLst>
              <a:ext uri="{FF2B5EF4-FFF2-40B4-BE49-F238E27FC236}">
                <a16:creationId xmlns:a16="http://schemas.microsoft.com/office/drawing/2014/main" id="{0B988A28-9B74-BF41-823D-E0787321FF68}"/>
              </a:ext>
            </a:extLst>
          </p:cNvPr>
          <p:cNvCxnSpPr/>
          <p:nvPr/>
        </p:nvCxnSpPr>
        <p:spPr>
          <a:xfrm flipV="1">
            <a:off x="2059935" y="2933700"/>
            <a:ext cx="302265" cy="3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3CFB9F-3D35-314A-9408-BE4406BF7985}"/>
              </a:ext>
            </a:extLst>
          </p:cNvPr>
          <p:cNvCxnSpPr>
            <a:endCxn id="21" idx="1"/>
          </p:cNvCxnSpPr>
          <p:nvPr/>
        </p:nvCxnSpPr>
        <p:spPr>
          <a:xfrm flipV="1">
            <a:off x="3831116" y="2549532"/>
            <a:ext cx="585963" cy="174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5232C2B-9D57-C84A-9FB9-E6D309E3CCF1}"/>
              </a:ext>
            </a:extLst>
          </p:cNvPr>
          <p:cNvCxnSpPr>
            <a:stCxn id="32" idx="1"/>
          </p:cNvCxnSpPr>
          <p:nvPr/>
        </p:nvCxnSpPr>
        <p:spPr>
          <a:xfrm flipH="1" flipV="1">
            <a:off x="3601568" y="4133851"/>
            <a:ext cx="724904" cy="45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30E97B-6B43-FA4A-AF01-2A3B2110D7F9}"/>
              </a:ext>
            </a:extLst>
          </p:cNvPr>
          <p:cNvCxnSpPr/>
          <p:nvPr/>
        </p:nvCxnSpPr>
        <p:spPr>
          <a:xfrm flipH="1" flipV="1">
            <a:off x="2089040" y="3976282"/>
            <a:ext cx="273160" cy="100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38FA2F-1E20-194F-89C1-B6594E261D9E}"/>
              </a:ext>
            </a:extLst>
          </p:cNvPr>
          <p:cNvSpPr txBox="1"/>
          <p:nvPr/>
        </p:nvSpPr>
        <p:spPr>
          <a:xfrm>
            <a:off x="4417079" y="2226366"/>
            <a:ext cx="896399"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err="1"/>
              <a:t>Facelet</a:t>
            </a:r>
            <a:endParaRPr lang="en-US" sz="1800"/>
          </a:p>
          <a:p>
            <a:r>
              <a:rPr lang="en-US" sz="1800"/>
              <a:t>*.xhtml</a:t>
            </a:r>
            <a:endParaRPr lang="en-US" sz="1800"/>
          </a:p>
        </p:txBody>
      </p:sp>
      <p:sp>
        <p:nvSpPr>
          <p:cNvPr id="22" name="TextBox 21">
            <a:extLst>
              <a:ext uri="{FF2B5EF4-FFF2-40B4-BE49-F238E27FC236}">
                <a16:creationId xmlns:a16="http://schemas.microsoft.com/office/drawing/2014/main" id="{EF8A7F99-6406-654E-8A1E-2DBD38C370BA}"/>
              </a:ext>
            </a:extLst>
          </p:cNvPr>
          <p:cNvSpPr txBox="1"/>
          <p:nvPr/>
        </p:nvSpPr>
        <p:spPr>
          <a:xfrm>
            <a:off x="4853746" y="1321357"/>
            <a:ext cx="2057400"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Glassfish Server</a:t>
            </a:r>
          </a:p>
        </p:txBody>
      </p:sp>
      <p:sp>
        <p:nvSpPr>
          <p:cNvPr id="23" name="TextBox 22">
            <a:extLst>
              <a:ext uri="{FF2B5EF4-FFF2-40B4-BE49-F238E27FC236}">
                <a16:creationId xmlns:a16="http://schemas.microsoft.com/office/drawing/2014/main" id="{936E1784-9FB6-214F-8458-0CDD7C397263}"/>
              </a:ext>
            </a:extLst>
          </p:cNvPr>
          <p:cNvSpPr txBox="1"/>
          <p:nvPr/>
        </p:nvSpPr>
        <p:spPr>
          <a:xfrm>
            <a:off x="3543230" y="2279487"/>
            <a:ext cx="300082" cy="369332"/>
          </a:xfrm>
          <a:prstGeom prst="rect">
            <a:avLst/>
          </a:prstGeom>
          <a:noFill/>
          <a:ln w="38100">
            <a:no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1</a:t>
            </a:r>
          </a:p>
        </p:txBody>
      </p:sp>
      <p:sp>
        <p:nvSpPr>
          <p:cNvPr id="24" name="TextBox 23">
            <a:extLst>
              <a:ext uri="{FF2B5EF4-FFF2-40B4-BE49-F238E27FC236}">
                <a16:creationId xmlns:a16="http://schemas.microsoft.com/office/drawing/2014/main" id="{0327F765-4050-8B4C-895E-101620C257E7}"/>
              </a:ext>
            </a:extLst>
          </p:cNvPr>
          <p:cNvSpPr txBox="1"/>
          <p:nvPr/>
        </p:nvSpPr>
        <p:spPr>
          <a:xfrm>
            <a:off x="5595649" y="2080211"/>
            <a:ext cx="377018"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2</a:t>
            </a:r>
          </a:p>
        </p:txBody>
      </p:sp>
      <p:cxnSp>
        <p:nvCxnSpPr>
          <p:cNvPr id="25" name="Straight Arrow Connector 24">
            <a:extLst>
              <a:ext uri="{FF2B5EF4-FFF2-40B4-BE49-F238E27FC236}">
                <a16:creationId xmlns:a16="http://schemas.microsoft.com/office/drawing/2014/main" id="{A1DF2E17-324C-D747-A419-5A0E40605453}"/>
              </a:ext>
            </a:extLst>
          </p:cNvPr>
          <p:cNvCxnSpPr/>
          <p:nvPr/>
        </p:nvCxnSpPr>
        <p:spPr>
          <a:xfrm flipV="1">
            <a:off x="5324136" y="2398652"/>
            <a:ext cx="847605" cy="81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FD5C102-4332-5A41-B7CB-6C8052CFEDB5}"/>
              </a:ext>
            </a:extLst>
          </p:cNvPr>
          <p:cNvSpPr txBox="1"/>
          <p:nvPr/>
        </p:nvSpPr>
        <p:spPr>
          <a:xfrm>
            <a:off x="5879002" y="3384302"/>
            <a:ext cx="377018"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4</a:t>
            </a:r>
          </a:p>
        </p:txBody>
      </p:sp>
      <p:cxnSp>
        <p:nvCxnSpPr>
          <p:cNvPr id="29" name="Straight Arrow Connector 28">
            <a:extLst>
              <a:ext uri="{FF2B5EF4-FFF2-40B4-BE49-F238E27FC236}">
                <a16:creationId xmlns:a16="http://schemas.microsoft.com/office/drawing/2014/main" id="{3F879EC8-99C9-014A-BF70-37CB4496BA83}"/>
              </a:ext>
            </a:extLst>
          </p:cNvPr>
          <p:cNvCxnSpPr/>
          <p:nvPr/>
        </p:nvCxnSpPr>
        <p:spPr>
          <a:xfrm>
            <a:off x="6700133" y="2508578"/>
            <a:ext cx="169636" cy="25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DD2753C-FB15-AF41-9128-13D1A24C7656}"/>
              </a:ext>
            </a:extLst>
          </p:cNvPr>
          <p:cNvSpPr txBox="1"/>
          <p:nvPr/>
        </p:nvSpPr>
        <p:spPr>
          <a:xfrm>
            <a:off x="4326472" y="4265239"/>
            <a:ext cx="1576072"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Rendered Page</a:t>
            </a:r>
          </a:p>
          <a:p>
            <a:r>
              <a:rPr lang="en-US" sz="1800"/>
              <a:t>html</a:t>
            </a:r>
          </a:p>
        </p:txBody>
      </p:sp>
      <p:sp>
        <p:nvSpPr>
          <p:cNvPr id="36" name="TextBox 35">
            <a:extLst>
              <a:ext uri="{FF2B5EF4-FFF2-40B4-BE49-F238E27FC236}">
                <a16:creationId xmlns:a16="http://schemas.microsoft.com/office/drawing/2014/main" id="{E05F6944-AE06-0941-9759-9DFA6D7B4318}"/>
              </a:ext>
            </a:extLst>
          </p:cNvPr>
          <p:cNvSpPr txBox="1"/>
          <p:nvPr/>
        </p:nvSpPr>
        <p:spPr>
          <a:xfrm>
            <a:off x="6266243" y="1809130"/>
            <a:ext cx="1595309"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Restore View</a:t>
            </a:r>
          </a:p>
          <a:p>
            <a:r>
              <a:rPr lang="en-US" sz="1800"/>
              <a:t>using state info</a:t>
            </a:r>
          </a:p>
        </p:txBody>
      </p:sp>
      <p:sp>
        <p:nvSpPr>
          <p:cNvPr id="38" name="TextBox 37">
            <a:extLst>
              <a:ext uri="{FF2B5EF4-FFF2-40B4-BE49-F238E27FC236}">
                <a16:creationId xmlns:a16="http://schemas.microsoft.com/office/drawing/2014/main" id="{EDC4594D-33FE-724D-898D-81A7A953B9BA}"/>
              </a:ext>
            </a:extLst>
          </p:cNvPr>
          <p:cNvSpPr txBox="1"/>
          <p:nvPr/>
        </p:nvSpPr>
        <p:spPr>
          <a:xfrm>
            <a:off x="7098267" y="2482022"/>
            <a:ext cx="377018"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3</a:t>
            </a:r>
          </a:p>
        </p:txBody>
      </p:sp>
      <p:cxnSp>
        <p:nvCxnSpPr>
          <p:cNvPr id="39" name="Straight Arrow Connector 38">
            <a:extLst>
              <a:ext uri="{FF2B5EF4-FFF2-40B4-BE49-F238E27FC236}">
                <a16:creationId xmlns:a16="http://schemas.microsoft.com/office/drawing/2014/main" id="{6CD901FE-E06B-EE48-8191-B0F2EAA76114}"/>
              </a:ext>
            </a:extLst>
          </p:cNvPr>
          <p:cNvCxnSpPr/>
          <p:nvPr/>
        </p:nvCxnSpPr>
        <p:spPr>
          <a:xfrm flipH="1">
            <a:off x="5984815" y="3778887"/>
            <a:ext cx="716669" cy="575835"/>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6021561-E235-424E-9255-62B0284B3B0C}"/>
              </a:ext>
            </a:extLst>
          </p:cNvPr>
          <p:cNvSpPr txBox="1"/>
          <p:nvPr/>
        </p:nvSpPr>
        <p:spPr>
          <a:xfrm>
            <a:off x="6162521" y="2808315"/>
            <a:ext cx="2582758" cy="646331"/>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Populate View</a:t>
            </a:r>
          </a:p>
          <a:p>
            <a:r>
              <a:rPr lang="en-US" sz="1800"/>
              <a:t>(copy request parameters)</a:t>
            </a:r>
          </a:p>
        </p:txBody>
      </p:sp>
      <p:sp>
        <p:nvSpPr>
          <p:cNvPr id="30" name="TextBox 29">
            <a:extLst>
              <a:ext uri="{FF2B5EF4-FFF2-40B4-BE49-F238E27FC236}">
                <a16:creationId xmlns:a16="http://schemas.microsoft.com/office/drawing/2014/main" id="{C10545BB-BF75-CA45-979F-526C87DBF1C0}"/>
              </a:ext>
            </a:extLst>
          </p:cNvPr>
          <p:cNvSpPr txBox="1"/>
          <p:nvPr/>
        </p:nvSpPr>
        <p:spPr>
          <a:xfrm>
            <a:off x="6762941" y="3672846"/>
            <a:ext cx="1982338" cy="369332"/>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Process Validations</a:t>
            </a:r>
          </a:p>
        </p:txBody>
      </p:sp>
      <p:sp>
        <p:nvSpPr>
          <p:cNvPr id="31" name="TextBox 30">
            <a:extLst>
              <a:ext uri="{FF2B5EF4-FFF2-40B4-BE49-F238E27FC236}">
                <a16:creationId xmlns:a16="http://schemas.microsoft.com/office/drawing/2014/main" id="{B3107578-B85A-1D43-BAE4-6BEB79471627}"/>
              </a:ext>
            </a:extLst>
          </p:cNvPr>
          <p:cNvSpPr txBox="1"/>
          <p:nvPr/>
        </p:nvSpPr>
        <p:spPr>
          <a:xfrm>
            <a:off x="6576632" y="4257632"/>
            <a:ext cx="2181110" cy="923330"/>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Update Model Values</a:t>
            </a:r>
          </a:p>
          <a:p>
            <a:r>
              <a:rPr lang="en-US" sz="1800"/>
              <a:t>Expression Language</a:t>
            </a:r>
          </a:p>
          <a:p>
            <a:r>
              <a:rPr lang="en-US" sz="1800"/>
              <a:t>Write Context</a:t>
            </a:r>
          </a:p>
        </p:txBody>
      </p:sp>
      <p:sp>
        <p:nvSpPr>
          <p:cNvPr id="33" name="TextBox 32">
            <a:extLst>
              <a:ext uri="{FF2B5EF4-FFF2-40B4-BE49-F238E27FC236}">
                <a16:creationId xmlns:a16="http://schemas.microsoft.com/office/drawing/2014/main" id="{4F166F90-8746-D046-81E4-21F612D00CE0}"/>
              </a:ext>
            </a:extLst>
          </p:cNvPr>
          <p:cNvSpPr txBox="1"/>
          <p:nvPr/>
        </p:nvSpPr>
        <p:spPr>
          <a:xfrm>
            <a:off x="6364062" y="5396416"/>
            <a:ext cx="1960858" cy="369332"/>
          </a:xfrm>
          <a:prstGeom prst="rect">
            <a:avLst/>
          </a:prstGeom>
          <a:noFill/>
          <a:ln w="38100">
            <a:solidFill>
              <a:schemeClr val="accent1">
                <a:shade val="50000"/>
              </a:schemeClr>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Invoke Application</a:t>
            </a:r>
          </a:p>
        </p:txBody>
      </p:sp>
      <p:cxnSp>
        <p:nvCxnSpPr>
          <p:cNvPr id="34" name="Straight Arrow Connector 33">
            <a:extLst>
              <a:ext uri="{FF2B5EF4-FFF2-40B4-BE49-F238E27FC236}">
                <a16:creationId xmlns:a16="http://schemas.microsoft.com/office/drawing/2014/main" id="{25827F53-01B8-8C40-B475-282CB74E9EAF}"/>
              </a:ext>
            </a:extLst>
          </p:cNvPr>
          <p:cNvCxnSpPr/>
          <p:nvPr/>
        </p:nvCxnSpPr>
        <p:spPr>
          <a:xfrm flipH="1" flipV="1">
            <a:off x="6017679" y="4448123"/>
            <a:ext cx="476682" cy="728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48922B2-DE1C-3643-A90A-63BB804FB049}"/>
              </a:ext>
            </a:extLst>
          </p:cNvPr>
          <p:cNvSpPr txBox="1"/>
          <p:nvPr/>
        </p:nvSpPr>
        <p:spPr>
          <a:xfrm>
            <a:off x="6511624" y="3942519"/>
            <a:ext cx="377018"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5</a:t>
            </a:r>
          </a:p>
        </p:txBody>
      </p:sp>
      <p:sp>
        <p:nvSpPr>
          <p:cNvPr id="37" name="TextBox 36">
            <a:extLst>
              <a:ext uri="{FF2B5EF4-FFF2-40B4-BE49-F238E27FC236}">
                <a16:creationId xmlns:a16="http://schemas.microsoft.com/office/drawing/2014/main" id="{69881661-525E-7C41-AB8E-535935146383}"/>
              </a:ext>
            </a:extLst>
          </p:cNvPr>
          <p:cNvSpPr txBox="1"/>
          <p:nvPr/>
        </p:nvSpPr>
        <p:spPr>
          <a:xfrm>
            <a:off x="8324920" y="5174899"/>
            <a:ext cx="377018"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6</a:t>
            </a:r>
          </a:p>
        </p:txBody>
      </p:sp>
      <p:cxnSp>
        <p:nvCxnSpPr>
          <p:cNvPr id="40" name="Straight Arrow Connector 39">
            <a:extLst>
              <a:ext uri="{FF2B5EF4-FFF2-40B4-BE49-F238E27FC236}">
                <a16:creationId xmlns:a16="http://schemas.microsoft.com/office/drawing/2014/main" id="{04B48E67-9FAE-5C47-A486-C9D2A4EB09FD}"/>
              </a:ext>
            </a:extLst>
          </p:cNvPr>
          <p:cNvCxnSpPr>
            <a:stCxn id="26" idx="2"/>
          </p:cNvCxnSpPr>
          <p:nvPr/>
        </p:nvCxnSpPr>
        <p:spPr>
          <a:xfrm>
            <a:off x="7453900" y="3454646"/>
            <a:ext cx="6971" cy="193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023AAB-BCD1-C04A-8252-F6BF311F7422}"/>
              </a:ext>
            </a:extLst>
          </p:cNvPr>
          <p:cNvCxnSpPr>
            <a:endCxn id="31" idx="0"/>
          </p:cNvCxnSpPr>
          <p:nvPr/>
        </p:nvCxnSpPr>
        <p:spPr>
          <a:xfrm>
            <a:off x="7507482" y="4066804"/>
            <a:ext cx="159705" cy="190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5E8A919-7D74-E646-9337-46666A9EFA8B}"/>
              </a:ext>
            </a:extLst>
          </p:cNvPr>
          <p:cNvCxnSpPr/>
          <p:nvPr/>
        </p:nvCxnSpPr>
        <p:spPr>
          <a:xfrm>
            <a:off x="7379321" y="5217813"/>
            <a:ext cx="159705" cy="190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EB00500-44E3-254F-89CE-1C38F16A5F23}"/>
              </a:ext>
            </a:extLst>
          </p:cNvPr>
          <p:cNvSpPr txBox="1"/>
          <p:nvPr/>
        </p:nvSpPr>
        <p:spPr>
          <a:xfrm>
            <a:off x="4899252" y="5128561"/>
            <a:ext cx="377018" cy="369332"/>
          </a:xfrm>
          <a:prstGeom prst="rect">
            <a:avLst/>
          </a:prstGeom>
          <a:noFill/>
          <a:ln w="38100">
            <a:noFill/>
          </a:ln>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800"/>
              <a:t>7</a:t>
            </a:r>
          </a:p>
        </p:txBody>
      </p:sp>
      <p:cxnSp>
        <p:nvCxnSpPr>
          <p:cNvPr id="44" name="Straight Arrow Connector 43">
            <a:extLst>
              <a:ext uri="{FF2B5EF4-FFF2-40B4-BE49-F238E27FC236}">
                <a16:creationId xmlns:a16="http://schemas.microsoft.com/office/drawing/2014/main" id="{8C5BCBE5-BEA5-CB4A-B41C-CABA8AAC0787}"/>
              </a:ext>
            </a:extLst>
          </p:cNvPr>
          <p:cNvCxnSpPr>
            <a:endCxn id="32" idx="2"/>
          </p:cNvCxnSpPr>
          <p:nvPr/>
        </p:nvCxnSpPr>
        <p:spPr>
          <a:xfrm flipH="1" flipV="1">
            <a:off x="5114508" y="4911570"/>
            <a:ext cx="1151736" cy="71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991062"/>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1F2A7D60-161F-0E42-ACBD-47589BBAC48F}"/>
              </a:ext>
            </a:extLst>
          </p:cNvPr>
          <p:cNvSpPr>
            <a:spLocks noGrp="1"/>
          </p:cNvSpPr>
          <p:nvPr>
            <p:ph type="title"/>
          </p:nvPr>
        </p:nvSpPr>
        <p:spPr/>
        <p:txBody>
          <a:bodyPr/>
          <a:lstStyle/>
          <a:p>
            <a:r>
              <a:rPr lang="en-US"/>
              <a:t>JSF page navigation</a:t>
            </a:r>
          </a:p>
        </p:txBody>
      </p:sp>
      <p:sp>
        <p:nvSpPr>
          <p:cNvPr id="3" name="Content Placeholder 2">
            <a:extLst>
              <a:ext uri="{FF2B5EF4-FFF2-40B4-BE49-F238E27FC236}">
                <a16:creationId xmlns:a16="http://schemas.microsoft.com/office/drawing/2014/main" id="{A2E809F6-8BF6-E94A-9B9E-62BA3332FE59}"/>
              </a:ext>
            </a:extLst>
          </p:cNvPr>
          <p:cNvSpPr>
            <a:spLocks noGrp="1"/>
          </p:cNvSpPr>
          <p:nvPr>
            <p:ph idx="1"/>
          </p:nvPr>
        </p:nvSpPr>
        <p:spPr/>
        <p:txBody>
          <a:bodyPr/>
          <a:lstStyle/>
          <a:p>
            <a:r>
              <a:rPr lang="en-US" err="1"/>
              <a:t>h:commandLink : </a:t>
            </a:r>
          </a:p>
          <a:p>
            <a:pPr lvl="1"/>
            <a:r>
              <a:rPr lang="en-US"/>
              <a:t>links to another page</a:t>
            </a:r>
          </a:p>
          <a:p>
            <a:pPr lvl="1"/>
            <a:r>
              <a:rPr lang="en-US"/>
              <a:t>Expression language to invoke method that returns the name of the page to navigate to</a:t>
            </a:r>
          </a:p>
          <a:p>
            <a:pPr lvl="1"/>
            <a:endParaRPr lang="en-US"/>
          </a:p>
          <a:p>
            <a:pPr lvl="1"/>
            <a:r>
              <a:rPr lang="en-US"/>
              <a:t>Example</a:t>
            </a:r>
          </a:p>
          <a:p>
            <a:pPr marL="342900" lvl="1" indent="0">
              <a:buNone/>
            </a:pPr>
            <a:r>
              <a:rPr lang="en-US">
                <a:latin typeface="Courier New" panose="02070309020205020404" pitchFamily="49" charset="0"/>
                <a:cs typeface="Courier New" panose="02070309020205020404" pitchFamily="49" charset="0"/>
              </a:rPr>
              <a:t>&lt;h:commandLink action="#{contactController.create}" value="#{bundle.CreateContactSaveLink}" /&gt;</a:t>
            </a:r>
          </a:p>
          <a:p>
            <a:pPr marL="342900" lvl="1" indent="0">
              <a:buNone/>
            </a:pPr>
            <a:endParaRPr lang="en-US">
              <a:latin typeface="Courier New" panose="02070309020205020404" pitchFamily="49" charset="0"/>
              <a:cs typeface="Courier New" panose="02070309020205020404" pitchFamily="49" charset="0"/>
            </a:endParaRPr>
          </a:p>
          <a:p>
            <a:pPr lvl="1"/>
            <a:r>
              <a:rPr lang="en-US">
                <a:latin typeface="Calibri" panose="020f0502020204030204" pitchFamily="34" charset="0"/>
                <a:cs typeface="Calibri" panose="020f0502020204030204" pitchFamily="34" charset="0"/>
              </a:rPr>
              <a:t>When the button is clicked, postback request is sent:</a:t>
            </a:r>
          </a:p>
          <a:p>
            <a:pPr lvl="2"/>
            <a:r>
              <a:rPr lang="en-US">
                <a:latin typeface="Calibri" panose="020f0502020204030204" pitchFamily="34" charset="0"/>
                <a:cs typeface="Calibri" panose="020f0502020204030204" pitchFamily="34" charset="0"/>
              </a:rPr>
              <a:t>at Invoke Application phase create method runs</a:t>
            </a:r>
          </a:p>
          <a:p>
            <a:pPr lvl="2"/>
            <a:r>
              <a:rPr lang="en-US">
                <a:latin typeface="Calibri" panose="020f0502020204030204" pitchFamily="34" charset="0"/>
                <a:cs typeface="Calibri" panose="020f0502020204030204" pitchFamily="34" charset="0"/>
              </a:rPr>
              <a:t>create method returns “Create”, which is the next page to display</a:t>
            </a:r>
          </a:p>
        </p:txBody>
      </p:sp>
    </p:spTree>
    <p:extLst>
      <p:ext uri="{BB962C8B-B14F-4D97-AF65-F5344CB8AC3E}">
        <p14:creationId xmlns:p14="http://schemas.microsoft.com/office/powerpoint/2010/main" val="3643744664"/>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DBF62DE-089E-0845-9883-8F128D54AD84}"/>
              </a:ext>
            </a:extLst>
          </p:cNvPr>
          <p:cNvSpPr>
            <a:spLocks noGrp="1"/>
          </p:cNvSpPr>
          <p:nvPr>
            <p:ph type="title"/>
          </p:nvPr>
        </p:nvSpPr>
        <p:spPr/>
        <p:txBody>
          <a:bodyPr/>
          <a:lstStyle/>
          <a:p>
            <a:r>
              <a:rPr lang="en-US"/>
              <a:t>Faces Validation System</a:t>
            </a:r>
          </a:p>
        </p:txBody>
      </p:sp>
      <p:sp>
        <p:nvSpPr>
          <p:cNvPr id="3" name="Content Placeholder 2">
            <a:extLst>
              <a:ext uri="{FF2B5EF4-FFF2-40B4-BE49-F238E27FC236}">
                <a16:creationId xmlns:a16="http://schemas.microsoft.com/office/drawing/2014/main" id="{8D6781BD-BE63-7A4C-AAEA-E52E88457BE4}"/>
              </a:ext>
            </a:extLst>
          </p:cNvPr>
          <p:cNvSpPr>
            <a:spLocks noGrp="1"/>
          </p:cNvSpPr>
          <p:nvPr>
            <p:ph idx="1"/>
          </p:nvPr>
        </p:nvSpPr>
        <p:spPr/>
        <p:txBody>
          <a:bodyPr>
            <a:normAutofit/>
          </a:bodyPr>
          <a:lstStyle/>
          <a:p>
            <a:r>
              <a:rPr lang="en-US" sz="2800"/>
              <a:t>Validation applies to data coming from the user to our program (postback request)</a:t>
            </a:r>
          </a:p>
          <a:p>
            <a:r>
              <a:rPr lang="en-US" sz="2800"/>
              <a:t>Our Address Book example has the following examples of data validation:</a:t>
            </a:r>
          </a:p>
          <a:p>
            <a:pPr lvl="1"/>
            <a:r>
              <a:rPr lang="en-US" sz="2400"/>
              <a:t>Birthdays of the form DD/MM/YYYY and the date must be in the past</a:t>
            </a:r>
          </a:p>
          <a:p>
            <a:pPr lvl="1"/>
            <a:r>
              <a:rPr lang="en-US" sz="2400"/>
              <a:t>Email addresses match a regular expression representing all email addresses</a:t>
            </a:r>
          </a:p>
          <a:p>
            <a:pPr lvl="1"/>
            <a:r>
              <a:rPr lang="en-US" sz="2400"/>
              <a:t>Phone numbers must be 10 digits</a:t>
            </a:r>
          </a:p>
        </p:txBody>
      </p:sp>
    </p:spTree>
    <p:extLst>
      <p:ext uri="{BB962C8B-B14F-4D97-AF65-F5344CB8AC3E}">
        <p14:creationId xmlns:p14="http://schemas.microsoft.com/office/powerpoint/2010/main" val="132690411"/>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CA9D306-F349-F248-9A41-611961FAECBD}"/>
              </a:ext>
            </a:extLst>
          </p:cNvPr>
          <p:cNvSpPr>
            <a:spLocks noGrp="1"/>
          </p:cNvSpPr>
          <p:nvPr>
            <p:ph type="title"/>
          </p:nvPr>
        </p:nvSpPr>
        <p:spPr/>
        <p:txBody>
          <a:bodyPr/>
          <a:lstStyle/>
          <a:p>
            <a:r>
              <a:rPr lang="en-US"/>
              <a:t>JSF Standard Validators</a:t>
            </a:r>
          </a:p>
        </p:txBody>
      </p:sp>
      <p:pic>
        <p:nvPicPr>
          <p:cNvPr id="9" name="Content Placeholder 8">
            <a:extLst>
              <a:ext uri="{FF2B5EF4-FFF2-40B4-BE49-F238E27FC236}">
                <a16:creationId xmlns:a16="http://schemas.microsoft.com/office/drawing/2014/main" id="{60496D4B-0675-2746-8CA4-21262519E7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524000"/>
            <a:ext cx="8991600" cy="4952999"/>
          </a:xfrm>
        </p:spPr>
      </p:pic>
    </p:spTree>
    <p:extLst>
      <p:ext uri="{BB962C8B-B14F-4D97-AF65-F5344CB8AC3E}">
        <p14:creationId xmlns:p14="http://schemas.microsoft.com/office/powerpoint/2010/main" val="996696481"/>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Logistics</a:t>
            </a:r>
          </a:p>
        </p:txBody>
      </p:sp>
      <p:sp>
        <p:nvSpPr>
          <p:cNvPr id="3" name="Content Placeholder 2"/>
          <p:cNvSpPr>
            <a:spLocks noGrp="1"/>
          </p:cNvSpPr>
          <p:nvPr>
            <p:ph idx="1"/>
          </p:nvPr>
        </p:nvSpPr>
        <p:spPr/>
        <p:txBody>
          <a:bodyPr/>
          <a:lstStyle/>
          <a:p>
            <a:r>
              <a:rPr lang="en-US"/>
              <a:t>Hybrid Course Format</a:t>
            </a:r>
          </a:p>
          <a:p>
            <a:r>
              <a:rPr lang="en-US"/>
              <a:t>Each week there will be</a:t>
            </a:r>
          </a:p>
          <a:p>
            <a:pPr lvl="1"/>
            <a:r>
              <a:rPr lang="en-US"/>
              <a:t>Two hours of lecture (like this one)</a:t>
            </a:r>
          </a:p>
          <a:p>
            <a:pPr lvl="1"/>
            <a:r>
              <a:rPr lang="en-US"/>
              <a:t>roughly one hour of online hybrid activities</a:t>
            </a:r>
          </a:p>
          <a:p>
            <a:pPr lvl="2"/>
            <a:r>
              <a:rPr lang="en-US"/>
              <a:t>watch video, do online tutorial, blackboard quizzes, etc</a:t>
            </a:r>
            <a:endParaRPr lang="en-US"/>
          </a:p>
          <a:p>
            <a:pPr lvl="1"/>
            <a:r>
              <a:rPr lang="en-US"/>
              <a:t>two hours of lab time</a:t>
            </a:r>
          </a:p>
          <a:p>
            <a:pPr lvl="2"/>
            <a:r>
              <a:rPr lang="en-US"/>
              <a:t>mixture of exercises and assignments</a:t>
            </a:r>
          </a:p>
          <a:p>
            <a:pPr lvl="2"/>
            <a:r>
              <a:rPr lang="en-US"/>
              <a:t>team project</a:t>
            </a:r>
          </a:p>
          <a:p>
            <a:pPr marL="657225" lvl="2" indent="0">
              <a:buNone/>
            </a:pPr>
            <a:endParaRPr lang="en-US"/>
          </a:p>
          <a:p>
            <a:pPr lvl="1"/>
            <a:endParaRPr lang="en-US"/>
          </a:p>
        </p:txBody>
      </p:sp>
    </p:spTree>
    <p:extLst>
      <p:ext uri="{BB962C8B-B14F-4D97-AF65-F5344CB8AC3E}">
        <p14:creationId xmlns:p14="http://schemas.microsoft.com/office/powerpoint/2010/main" val="1796550135"/>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46D6D03-1D7F-B243-B839-BB9B426073D9}"/>
              </a:ext>
            </a:extLst>
          </p:cNvPr>
          <p:cNvSpPr>
            <a:spLocks noGrp="1"/>
          </p:cNvSpPr>
          <p:nvPr>
            <p:ph type="title"/>
          </p:nvPr>
        </p:nvSpPr>
        <p:spPr/>
        <p:txBody>
          <a:bodyPr/>
          <a:lstStyle/>
          <a:p>
            <a:r>
              <a:rPr lang="en-US"/>
              <a:t>Validator Example</a:t>
            </a:r>
          </a:p>
        </p:txBody>
      </p:sp>
      <p:sp>
        <p:nvSpPr>
          <p:cNvPr id="3" name="Content Placeholder 2">
            <a:extLst>
              <a:ext uri="{FF2B5EF4-FFF2-40B4-BE49-F238E27FC236}">
                <a16:creationId xmlns:a16="http://schemas.microsoft.com/office/drawing/2014/main" id="{8B72721A-B0C6-9842-AB58-3A349F435FEB}"/>
              </a:ext>
            </a:extLst>
          </p:cNvPr>
          <p:cNvSpPr>
            <a:spLocks noGrp="1"/>
          </p:cNvSpPr>
          <p:nvPr>
            <p:ph idx="1"/>
          </p:nvPr>
        </p:nvSpPr>
        <p:spPr/>
        <p:txBody>
          <a:bodyPr>
            <a:normAutofit/>
          </a:bodyPr>
          <a:lstStyle/>
          <a:p>
            <a:pPr marL="0" indent="0">
              <a:buNone/>
            </a:pPr>
            <a:r>
              <a:rPr lang="en-CA" sz="1800">
                <a:latin typeface="Courier New" panose="02070309020205020404" pitchFamily="49" charset="0"/>
                <a:cs typeface="Courier New" panose="02070309020205020404" pitchFamily="49" charset="0"/>
              </a:rPr>
              <a:t>&lt;h:inputText id="quantity" </a:t>
            </a:r>
          </a:p>
          <a:p>
            <a:pPr marL="0" indent="0">
              <a:buNone/>
            </a:pPr>
            <a:r>
              <a:rPr lang="en-CA" sz="1800">
                <a:latin typeface="Courier New" panose="02070309020205020404" pitchFamily="49" charset="0"/>
                <a:cs typeface="Courier New" panose="02070309020205020404" pitchFamily="49" charset="0"/>
              </a:rPr>
              <a:t>             size="4”</a:t>
            </a:r>
          </a:p>
          <a:p>
            <a:pPr marL="0" indent="0">
              <a:buNone/>
            </a:pPr>
            <a:r>
              <a:rPr lang="en-CA" sz="1800">
                <a:latin typeface="Courier New" panose="02070309020205020404" pitchFamily="49" charset="0"/>
                <a:cs typeface="Courier New" panose="02070309020205020404" pitchFamily="49" charset="0"/>
              </a:rPr>
              <a:t>             value="#{item.quantity}"</a:t>
            </a:r>
          </a:p>
          <a:p>
            <a:pPr marL="0" indent="0">
              <a:buNone/>
            </a:pPr>
            <a:r>
              <a:rPr lang="en-CA" sz="1800">
                <a:latin typeface="Courier New" panose="02070309020205020404" pitchFamily="49" charset="0"/>
                <a:cs typeface="Courier New" panose="02070309020205020404" pitchFamily="49" charset="0"/>
              </a:rPr>
              <a:t>             validatorMessage= "minimum 1 please" &gt;</a:t>
            </a:r>
          </a:p>
          <a:p>
            <a:pPr marL="0" indent="0">
              <a:buNone/>
            </a:pPr>
            <a:r>
              <a:rPr lang="en-CA" sz="1800">
                <a:latin typeface="Courier New" panose="02070309020205020404" pitchFamily="49" charset="0"/>
                <a:cs typeface="Courier New" panose="02070309020205020404" pitchFamily="49" charset="0"/>
              </a:rPr>
              <a:t>     &lt;f:validateLongRange minimum="1" /&gt;</a:t>
            </a:r>
          </a:p>
          <a:p>
            <a:pPr marL="0" indent="0">
              <a:buNone/>
            </a:pPr>
            <a:r>
              <a:rPr lang="en-CA" sz="1800">
                <a:latin typeface="Courier New" panose="02070309020205020404" pitchFamily="49" charset="0"/>
                <a:cs typeface="Courier New" panose="02070309020205020404" pitchFamily="49" charset="0"/>
              </a:rPr>
              <a:t>&lt;/h:inputText&gt; </a:t>
            </a:r>
          </a:p>
          <a:p>
            <a:pPr marL="0" indent="0">
              <a:buNone/>
            </a:pPr>
            <a:r>
              <a:rPr lang="en-CA" sz="1800">
                <a:latin typeface="Courier New" panose="02070309020205020404" pitchFamily="49" charset="0"/>
                <a:cs typeface="Courier New" panose="02070309020205020404" pitchFamily="49" charset="0"/>
              </a:rPr>
              <a:t>&lt;h:message for="quantity"/&gt;</a:t>
            </a:r>
          </a:p>
          <a:p>
            <a:pPr marL="0" indent="0">
              <a:buNone/>
            </a:pPr>
            <a:endParaRPr lang="en-CA" sz="1800">
              <a:latin typeface="Courier New" panose="02070309020205020404" pitchFamily="49" charset="0"/>
              <a:cs typeface="Courier New" panose="02070309020205020404" pitchFamily="49" charset="0"/>
            </a:endParaRPr>
          </a:p>
          <a:p>
            <a:r>
              <a:rPr lang="en-CA" sz="1800">
                <a:cs typeface="Courier New" panose="02070309020205020404" pitchFamily="49" charset="0"/>
              </a:rPr>
              <a:t>Example only: validatorMessage should be a localized string using a bundle</a:t>
            </a:r>
            <a:endParaRPr lang="en-US" sz="1800">
              <a:cs typeface="Courier New" panose="02070309020205020404" pitchFamily="49" charset="0"/>
            </a:endParaRPr>
          </a:p>
        </p:txBody>
      </p:sp>
    </p:spTree>
    <p:extLst>
      <p:ext uri="{BB962C8B-B14F-4D97-AF65-F5344CB8AC3E}">
        <p14:creationId xmlns:p14="http://schemas.microsoft.com/office/powerpoint/2010/main" val="1345645589"/>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DD998C4-04F7-5A4B-8D1E-6201785262A5}"/>
              </a:ext>
            </a:extLst>
          </p:cNvPr>
          <p:cNvSpPr>
            <a:spLocks noGrp="1"/>
          </p:cNvSpPr>
          <p:nvPr>
            <p:ph type="title"/>
          </p:nvPr>
        </p:nvSpPr>
        <p:spPr/>
        <p:txBody>
          <a:bodyPr/>
          <a:lstStyle/>
          <a:p>
            <a:r>
              <a:rPr lang="en-US"/>
              <a:t>Custom Validator</a:t>
            </a:r>
          </a:p>
        </p:txBody>
      </p:sp>
      <p:sp>
        <p:nvSpPr>
          <p:cNvPr id="3" name="Content Placeholder 2">
            <a:extLst>
              <a:ext uri="{FF2B5EF4-FFF2-40B4-BE49-F238E27FC236}">
                <a16:creationId xmlns:a16="http://schemas.microsoft.com/office/drawing/2014/main" id="{2A5BFCE1-7EE0-BC43-AF79-8DAD807AFDBD}"/>
              </a:ext>
            </a:extLst>
          </p:cNvPr>
          <p:cNvSpPr>
            <a:spLocks noGrp="1"/>
          </p:cNvSpPr>
          <p:nvPr>
            <p:ph idx="1"/>
          </p:nvPr>
        </p:nvSpPr>
        <p:spPr/>
        <p:txBody>
          <a:bodyPr>
            <a:normAutofit fontScale="92500" lnSpcReduction="10000"/>
          </a:bodyPr>
          <a:lstStyle/>
          <a:p>
            <a:pPr marL="0" indent="0">
              <a:buNone/>
            </a:pPr>
            <a:endParaRPr lang="en-US"/>
          </a:p>
          <a:p>
            <a:pPr marL="0" indent="0">
              <a:buNone/>
            </a:pPr>
            <a:r>
              <a:rPr lang="en-US"/>
              <a:t>Here, </a:t>
            </a:r>
            <a:r>
              <a:rPr lang="en-US" b="1" err="1"/>
              <a:t>MyOwnJavaConv.java </a:t>
            </a:r>
            <a:r>
              <a:rPr lang="en-US"/>
              <a:t>is a class that implements the </a:t>
            </a:r>
            <a:r>
              <a:rPr lang="en-US" b="1"/>
              <a:t>validate</a:t>
            </a:r>
            <a:r>
              <a:rPr lang="en-US"/>
              <a:t> method of the </a:t>
            </a:r>
            <a:r>
              <a:rPr lang="en-US" b="1"/>
              <a:t>Validator</a:t>
            </a:r>
            <a:r>
              <a:rPr lang="en-US"/>
              <a:t> interface (see </a:t>
            </a:r>
            <a:r>
              <a:rPr lang="en-US">
                <a:hlinkClick r:id="rId2"/>
              </a:rPr>
              <a:t>https://docs.oracle.com/javaee/6/tutorial/doc/bnauw.html</a:t>
            </a:r>
            <a:r>
              <a:rPr lang="en-US"/>
              <a:t>)</a:t>
            </a:r>
            <a:endParaRPr lang="en-US" b="1"/>
          </a:p>
          <a:p>
            <a:pPr marL="0" indent="0">
              <a:buNone/>
            </a:pPr>
            <a:endParaRPr lang="en-US"/>
          </a:p>
          <a:p>
            <a:pPr marL="0" indent="0">
              <a:buNone/>
            </a:pPr>
            <a:r>
              <a:rPr lang="en-CA" sz="1300">
                <a:latin typeface="Courier New" panose="02070309020205020404" pitchFamily="49" charset="0"/>
                <a:cs typeface="Courier New" panose="02070309020205020404" pitchFamily="49" charset="0"/>
              </a:rPr>
              <a:t>public void validate(FacesContext context, UIComponent component,</a:t>
            </a:r>
          </a:p>
          <a:p>
            <a:pPr marL="0" indent="0">
              <a:buNone/>
            </a:pPr>
            <a:r>
              <a:rPr lang="en-CA" sz="1300">
                <a:latin typeface="Courier New" panose="02070309020205020404" pitchFamily="49" charset="0"/>
                <a:cs typeface="Courier New" panose="02070309020205020404" pitchFamily="49" charset="0"/>
              </a:rPr>
              <a:t>                       Object toValidate) {</a:t>
            </a:r>
          </a:p>
          <a:p>
            <a:pPr marL="0" indent="0">
              <a:buNone/>
            </a:pPr>
            <a:r>
              <a:rPr lang="en-CA" sz="1300">
                <a:latin typeface="Courier New" panose="02070309020205020404" pitchFamily="49" charset="0"/>
                <a:cs typeface="Courier New" panose="02070309020205020404" pitchFamily="49" charset="0"/>
              </a:rPr>
              <a:t>…</a:t>
            </a:r>
          </a:p>
          <a:p>
            <a:pPr marL="0" indent="0">
              <a:buNone/>
            </a:pPr>
            <a:r>
              <a:rPr lang="en-CA" sz="1500">
                <a:latin typeface="Courier New" panose="02070309020205020404" pitchFamily="49" charset="0"/>
                <a:cs typeface="Courier New" panose="02070309020205020404" pitchFamily="49" charset="0"/>
              </a:rPr>
              <a:t>  if ( !valid ) {</a:t>
            </a:r>
          </a:p>
          <a:p>
            <a:pPr marL="0" indent="0">
              <a:buNone/>
            </a:pPr>
            <a:r>
              <a:rPr lang="en-CA" sz="1500">
                <a:latin typeface="Courier New" panose="02070309020205020404" pitchFamily="49" charset="0"/>
                <a:cs typeface="Courier New" panose="02070309020205020404" pitchFamily="49" charset="0"/>
              </a:rPr>
              <a:t>    FacesMessage errMsg = new FacesMessage(FORMAT_INVALID_MESSAGE_ID);</a:t>
            </a:r>
          </a:p>
          <a:p>
            <a:pPr marL="0" indent="0">
              <a:buNone/>
            </a:pPr>
            <a:r>
              <a:rPr lang="en-CA" sz="1500">
                <a:latin typeface="Courier New" panose="02070309020205020404" pitchFamily="49" charset="0"/>
                <a:cs typeface="Courier New" panose="02070309020205020404" pitchFamily="49" charset="0"/>
              </a:rPr>
              <a:t>    FacesContext.getCurrentInstance().addMessage(null, errMsg);</a:t>
            </a:r>
          </a:p>
          <a:p>
            <a:pPr marL="0" indent="0">
              <a:buNone/>
            </a:pPr>
            <a:r>
              <a:rPr lang="en-CA" sz="1500">
                <a:latin typeface="Courier New" panose="02070309020205020404" pitchFamily="49" charset="0"/>
                <a:cs typeface="Courier New" panose="02070309020205020404" pitchFamily="49" charset="0"/>
              </a:rPr>
              <a:t>    throw new ValidatorException(errMsg);</a:t>
            </a:r>
          </a:p>
          <a:p>
            <a:pPr marL="0" indent="0">
              <a:buNone/>
            </a:pPr>
            <a:r>
              <a:rPr lang="en-CA" sz="1500">
                <a:latin typeface="Courier New" panose="02070309020205020404" pitchFamily="49" charset="0"/>
                <a:cs typeface="Courier New" panose="02070309020205020404" pitchFamily="49" charset="0"/>
              </a:rPr>
              <a:t>  }</a:t>
            </a:r>
          </a:p>
          <a:p>
            <a:pPr marL="0" indent="0">
              <a:buNone/>
            </a:pPr>
            <a:r>
              <a:rPr lang="en-CA" sz="1500">
                <a:latin typeface="Courier New" panose="02070309020205020404" pitchFamily="49" charset="0"/>
                <a:cs typeface="Courier New" panose="02070309020205020404" pitchFamily="49" charset="0"/>
              </a:rPr>
              <a:t>}</a:t>
            </a:r>
            <a:br>
              <a:rPr lang="en-CA"/>
            </a:b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7670147"/>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DD998C4-04F7-5A4B-8D1E-6201785262A5}"/>
              </a:ext>
            </a:extLst>
          </p:cNvPr>
          <p:cNvSpPr>
            <a:spLocks noGrp="1"/>
          </p:cNvSpPr>
          <p:nvPr>
            <p:ph type="title"/>
          </p:nvPr>
        </p:nvSpPr>
        <p:spPr/>
        <p:txBody>
          <a:bodyPr/>
          <a:lstStyle/>
          <a:p>
            <a:r>
              <a:rPr lang="en-US"/>
              <a:t>Custom Validator</a:t>
            </a:r>
          </a:p>
        </p:txBody>
      </p:sp>
      <p:sp>
        <p:nvSpPr>
          <p:cNvPr id="3" name="Content Placeholder 2">
            <a:extLst>
              <a:ext uri="{FF2B5EF4-FFF2-40B4-BE49-F238E27FC236}">
                <a16:creationId xmlns:a16="http://schemas.microsoft.com/office/drawing/2014/main" id="{2A5BFCE1-7EE0-BC43-AF79-8DAD807AFDBD}"/>
              </a:ext>
            </a:extLst>
          </p:cNvPr>
          <p:cNvSpPr>
            <a:spLocks noGrp="1"/>
          </p:cNvSpPr>
          <p:nvPr>
            <p:ph idx="1"/>
          </p:nvPr>
        </p:nvSpPr>
        <p:spPr/>
        <p:txBody>
          <a:bodyPr>
            <a:normAutofit/>
          </a:bodyPr>
          <a:lstStyle/>
          <a:p>
            <a:pPr marL="0" indent="0">
              <a:buNone/>
            </a:pPr>
            <a:endParaRPr lang="en-US"/>
          </a:p>
          <a:p>
            <a:pPr marL="0" indent="0">
              <a:buNone/>
            </a:pPr>
            <a:r>
              <a:rPr lang="en-US"/>
              <a:t>Here, </a:t>
            </a:r>
            <a:r>
              <a:rPr lang="en-US" b="1" err="1"/>
              <a:t>MyOwnJavaConv.java </a:t>
            </a:r>
            <a:r>
              <a:rPr lang="en-US"/>
              <a:t>is a class that implements the </a:t>
            </a:r>
            <a:r>
              <a:rPr lang="en-US" b="1"/>
              <a:t>Validator</a:t>
            </a:r>
            <a:r>
              <a:rPr lang="en-US"/>
              <a:t> interface</a:t>
            </a:r>
          </a:p>
          <a:p>
            <a:pPr marL="0" indent="0">
              <a:buNone/>
            </a:pPr>
            <a:endParaRPr lang="en-US"/>
          </a:p>
          <a:p>
            <a:pPr marL="0" indent="0">
              <a:buNone/>
            </a:pPr>
            <a:r>
              <a:rPr lang="en-US"/>
              <a:t>&lt;td&gt;&lt;h:inputText id="homePhone" </a:t>
            </a:r>
          </a:p>
          <a:p>
            <a:pPr marL="0" indent="0">
              <a:buNone/>
            </a:pPr>
            <a:r>
              <a:rPr lang="en-US"/>
              <a:t>                 value="#{contactController.selected.homePhone}" </a:t>
            </a:r>
          </a:p>
          <a:p>
            <a:pPr marL="0" indent="0">
              <a:buNone/>
            </a:pPr>
            <a:r>
              <a:rPr lang="en-US"/>
              <a:t>                 title="#{bundle.CreateContactTitle_homePhone}" &gt;</a:t>
            </a:r>
          </a:p>
          <a:p>
            <a:pPr marL="0" indent="0">
              <a:buNone/>
            </a:pPr>
            <a:r>
              <a:rPr lang="en-US"/>
              <a:t>                   &lt;f:validator validatorId=”MyOwnJavaConv” /&gt;</a:t>
            </a:r>
          </a:p>
          <a:p>
            <a:pPr marL="0" indent="0">
              <a:buNone/>
            </a:pPr>
            <a:r>
              <a:rPr lang="en-US"/>
              <a:t>         &lt;/h:inputText&gt;&lt;/td&gt;</a:t>
            </a:r>
          </a:p>
          <a:p>
            <a:pPr marL="0" indent="0">
              <a:buNone/>
            </a:pPr>
            <a:r>
              <a:rPr lang="en-US"/>
              <a:t>&lt;td&gt;&lt;h:message for="homePhone" /&gt;&lt;/td&gt;</a:t>
            </a:r>
          </a:p>
        </p:txBody>
      </p:sp>
    </p:spTree>
    <p:extLst>
      <p:ext uri="{BB962C8B-B14F-4D97-AF65-F5344CB8AC3E}">
        <p14:creationId xmlns:p14="http://schemas.microsoft.com/office/powerpoint/2010/main" val="5865945"/>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0776D8A-67B4-9146-AE17-774EA844F87C}"/>
              </a:ext>
            </a:extLst>
          </p:cNvPr>
          <p:cNvSpPr>
            <a:spLocks noGrp="1"/>
          </p:cNvSpPr>
          <p:nvPr>
            <p:ph type="title"/>
          </p:nvPr>
        </p:nvSpPr>
        <p:spPr/>
        <p:txBody>
          <a:bodyPr/>
          <a:lstStyle/>
          <a:p>
            <a:r>
              <a:rPr lang="en-US"/>
              <a:t>JSF Converter System</a:t>
            </a:r>
          </a:p>
        </p:txBody>
      </p:sp>
      <p:sp>
        <p:nvSpPr>
          <p:cNvPr id="3" name="Content Placeholder 2">
            <a:extLst>
              <a:ext uri="{FF2B5EF4-FFF2-40B4-BE49-F238E27FC236}">
                <a16:creationId xmlns:a16="http://schemas.microsoft.com/office/drawing/2014/main" id="{D74496E2-2440-8F4E-8D22-965261D61709}"/>
              </a:ext>
            </a:extLst>
          </p:cNvPr>
          <p:cNvSpPr>
            <a:spLocks noGrp="1"/>
          </p:cNvSpPr>
          <p:nvPr>
            <p:ph idx="1"/>
          </p:nvPr>
        </p:nvSpPr>
        <p:spPr>
          <a:xfrm>
            <a:off x="628650" y="1295400"/>
            <a:ext cx="7886700" cy="4881563"/>
          </a:xfrm>
        </p:spPr>
        <p:txBody>
          <a:bodyPr>
            <a:normAutofit/>
          </a:bodyPr>
          <a:lstStyle/>
          <a:p>
            <a:r>
              <a:rPr lang="en-US"/>
              <a:t>Converters are two-way:</a:t>
            </a:r>
          </a:p>
          <a:p>
            <a:pPr lvl="1"/>
            <a:r>
              <a:rPr lang="en-US"/>
              <a:t>the text coming from the user is converted into Java Objects</a:t>
            </a:r>
          </a:p>
          <a:p>
            <a:pPr lvl="1"/>
            <a:r>
              <a:rPr lang="en-US"/>
              <a:t>the Java Objects coming from the program are converted into text</a:t>
            </a:r>
          </a:p>
          <a:p>
            <a:r>
              <a:rPr lang="en-US" sz="1800"/>
              <a:t>Consider the Birthday field in the Address Book application (Create.xhtml):</a:t>
            </a:r>
          </a:p>
          <a:p>
            <a:pPr marL="0" indent="0">
              <a:buNone/>
            </a:pPr>
            <a:r>
              <a:rPr lang="en-US" sz="1800"/>
              <a:t>&lt;td&gt;&lt;h:outputLabel value="#{bundle.CreateContactLabel_birthday}" </a:t>
            </a:r>
          </a:p>
          <a:p>
            <a:pPr marL="0" indent="0">
              <a:buNone/>
            </a:pPr>
            <a:r>
              <a:rPr lang="en-US" sz="1800"/>
              <a:t>                                           for="birthday" /&gt;&lt;/td&gt;</a:t>
            </a:r>
          </a:p>
          <a:p>
            <a:pPr marL="0" indent="0">
              <a:buNone/>
            </a:pPr>
            <a:r>
              <a:rPr lang="en-US" sz="1800"/>
              <a:t>          &lt;td&gt;&lt;h:inputText id="birthday" </a:t>
            </a:r>
          </a:p>
          <a:p>
            <a:pPr marL="0" indent="0">
              <a:buNone/>
            </a:pPr>
            <a:r>
              <a:rPr lang="en-US" sz="1800"/>
              <a:t>                                          value="#{contactController.selected.birthday}" </a:t>
            </a:r>
          </a:p>
          <a:p>
            <a:pPr marL="0" indent="0">
              <a:buNone/>
            </a:pPr>
            <a:r>
              <a:rPr lang="en-US" sz="1800"/>
              <a:t>                                          title="#{bundle.CreateContactTitle_birthday}" &gt;</a:t>
            </a:r>
          </a:p>
          <a:p>
            <a:pPr marL="0" indent="0">
              <a:buNone/>
            </a:pPr>
            <a:r>
              <a:rPr lang="en-US" sz="1800"/>
              <a:t>                      &lt;f:convertDateTime pattern="MM/dd/yyyy" /&gt;</a:t>
            </a:r>
          </a:p>
          <a:p>
            <a:pPr marL="0" indent="0">
              <a:buNone/>
            </a:pPr>
            <a:r>
              <a:rPr lang="en-US" sz="1800"/>
              <a:t>                  &lt;/h:inputText&gt;&lt;/td&gt;</a:t>
            </a:r>
          </a:p>
          <a:p>
            <a:pPr marL="0" indent="0">
              <a:buNone/>
            </a:pPr>
            <a:r>
              <a:rPr lang="en-US" sz="1800"/>
              <a:t>  &lt;td&gt;&lt;h:message for="birthday" /&gt;&lt;/td&gt;</a:t>
            </a:r>
          </a:p>
          <a:p>
            <a:pPr marL="0" indent="0">
              <a:buNone/>
            </a:pPr>
            <a:endParaRPr lang="en-US" sz="1800"/>
          </a:p>
          <a:p>
            <a:pPr marL="0" indent="0">
              <a:buNone/>
            </a:pPr>
            <a:r>
              <a:rPr lang="en-US" sz="1800"/>
              <a:t>SEE: https://docs.oracle.com/javaee/7/tutorial/jsf-page-core001.htm#BNASV</a:t>
            </a:r>
          </a:p>
        </p:txBody>
      </p:sp>
    </p:spTree>
    <p:extLst>
      <p:ext uri="{BB962C8B-B14F-4D97-AF65-F5344CB8AC3E}">
        <p14:creationId xmlns:p14="http://schemas.microsoft.com/office/powerpoint/2010/main" val="3304321714"/>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30E19F2-031A-6849-A042-85CC92C26405}"/>
              </a:ext>
            </a:extLst>
          </p:cNvPr>
          <p:cNvSpPr>
            <a:spLocks noGrp="1"/>
          </p:cNvSpPr>
          <p:nvPr>
            <p:ph type="title"/>
          </p:nvPr>
        </p:nvSpPr>
        <p:spPr>
          <a:xfrm>
            <a:off x="495037" y="152400"/>
            <a:ext cx="6076950" cy="473074"/>
          </a:xfrm>
        </p:spPr>
        <p:txBody>
          <a:bodyPr>
            <a:normAutofit fontScale="90000"/>
          </a:bodyPr>
          <a:lstStyle/>
          <a:p>
            <a:r>
              <a:rPr lang="en-US"/>
              <a:t>Built-in </a:t>
            </a:r>
            <a:br>
              <a:rPr lang="en-US"/>
            </a:br>
            <a:r>
              <a:rPr lang="en-US"/>
              <a:t>Converters</a:t>
            </a:r>
          </a:p>
        </p:txBody>
      </p:sp>
      <p:pic>
        <p:nvPicPr>
          <p:cNvPr id="5" name="Content Placeholder 4">
            <a:extLst>
              <a:ext uri="{FF2B5EF4-FFF2-40B4-BE49-F238E27FC236}">
                <a16:creationId xmlns:a16="http://schemas.microsoft.com/office/drawing/2014/main" id="{EFDDE035-0AF4-EF48-9311-4F1B2CB05C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68274"/>
            <a:ext cx="5791200" cy="6689726"/>
          </a:xfrm>
        </p:spPr>
      </p:pic>
    </p:spTree>
    <p:extLst>
      <p:ext uri="{BB962C8B-B14F-4D97-AF65-F5344CB8AC3E}">
        <p14:creationId xmlns:p14="http://schemas.microsoft.com/office/powerpoint/2010/main" val="2000953674"/>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99185D9-0CE0-2245-89D6-6D9215A18CBD}"/>
              </a:ext>
            </a:extLst>
          </p:cNvPr>
          <p:cNvSpPr>
            <a:spLocks noGrp="1"/>
          </p:cNvSpPr>
          <p:nvPr>
            <p:ph type="title"/>
          </p:nvPr>
        </p:nvSpPr>
        <p:spPr/>
        <p:txBody>
          <a:bodyPr/>
          <a:lstStyle/>
          <a:p>
            <a:r>
              <a:rPr lang="en-US"/>
              <a:t>Built-in Converters (cont’d)</a:t>
            </a:r>
          </a:p>
        </p:txBody>
      </p:sp>
      <p:sp>
        <p:nvSpPr>
          <p:cNvPr id="3" name="Content Placeholder 2">
            <a:extLst>
              <a:ext uri="{FF2B5EF4-FFF2-40B4-BE49-F238E27FC236}">
                <a16:creationId xmlns:a16="http://schemas.microsoft.com/office/drawing/2014/main" id="{5823DE3C-3D7F-F44F-AD41-FC6551D462EB}"/>
              </a:ext>
            </a:extLst>
          </p:cNvPr>
          <p:cNvSpPr>
            <a:spLocks noGrp="1"/>
          </p:cNvSpPr>
          <p:nvPr>
            <p:ph idx="1"/>
          </p:nvPr>
        </p:nvSpPr>
        <p:spPr/>
        <p:txBody>
          <a:bodyPr/>
          <a:lstStyle/>
          <a:p>
            <a:r>
              <a:rPr lang="en-US"/>
              <a:t>Built-in Converters are applied implicitly when an Expression Language expression is used (and therefor the datatype is known)</a:t>
            </a:r>
          </a:p>
          <a:p>
            <a:endParaRPr lang="en-US"/>
          </a:p>
          <a:p>
            <a:r>
              <a:rPr lang="en-US" err="1"/>
              <a:t>DateTimeConverter has its own &lt;f:convertDateTime&gt; tag</a:t>
            </a:r>
          </a:p>
          <a:p>
            <a:pPr lvl="1"/>
            <a:r>
              <a:rPr lang="en-US"/>
              <a:t>As used in the Address Book example</a:t>
            </a:r>
          </a:p>
          <a:p>
            <a:pPr lvl="1"/>
            <a:endParaRPr lang="en-US"/>
          </a:p>
          <a:p>
            <a:pPr lvl="1"/>
            <a:endParaRPr lang="en-US"/>
          </a:p>
          <a:p>
            <a:pPr lvl="1"/>
            <a:endParaRPr lang="en-US"/>
          </a:p>
          <a:p>
            <a:r>
              <a:rPr lang="en-US" err="1"/>
              <a:t>NumberConverter has its own &lt;f:convertNumber&gt; tag</a:t>
            </a:r>
          </a:p>
        </p:txBody>
      </p:sp>
    </p:spTree>
    <p:extLst>
      <p:ext uri="{BB962C8B-B14F-4D97-AF65-F5344CB8AC3E}">
        <p14:creationId xmlns:p14="http://schemas.microsoft.com/office/powerpoint/2010/main" val="235768392"/>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EFF2B63-63FA-7943-AD2B-3FD8FCB13A21}"/>
              </a:ext>
            </a:extLst>
          </p:cNvPr>
          <p:cNvSpPr>
            <a:spLocks noGrp="1"/>
          </p:cNvSpPr>
          <p:nvPr>
            <p:ph type="title"/>
          </p:nvPr>
        </p:nvSpPr>
        <p:spPr/>
        <p:txBody>
          <a:bodyPr/>
          <a:lstStyle/>
          <a:p>
            <a:r>
              <a:rPr lang="en-US"/>
              <a:t>Custom Converters</a:t>
            </a:r>
          </a:p>
        </p:txBody>
      </p:sp>
      <p:sp>
        <p:nvSpPr>
          <p:cNvPr id="3" name="Content Placeholder 2">
            <a:extLst>
              <a:ext uri="{FF2B5EF4-FFF2-40B4-BE49-F238E27FC236}">
                <a16:creationId xmlns:a16="http://schemas.microsoft.com/office/drawing/2014/main" id="{D7D368A0-7BDB-1140-8A46-0C9480676069}"/>
              </a:ext>
            </a:extLst>
          </p:cNvPr>
          <p:cNvSpPr>
            <a:spLocks noGrp="1"/>
          </p:cNvSpPr>
          <p:nvPr>
            <p:ph idx="1"/>
          </p:nvPr>
        </p:nvSpPr>
        <p:spPr/>
        <p:txBody>
          <a:bodyPr/>
          <a:lstStyle/>
          <a:p>
            <a:pPr marL="0" indent="0">
              <a:buNone/>
            </a:pPr>
            <a:r>
              <a:rPr lang="en-US"/>
              <a:t>Custom Converters implement the javax.faces.convert.Converter interface:</a:t>
            </a:r>
          </a:p>
          <a:p>
            <a:pPr marL="0" indent="0">
              <a:buNone/>
            </a:pPr>
            <a:endParaRPr lang="en-US"/>
          </a:p>
          <a:p>
            <a:r>
              <a:rPr lang="en-CA"/>
              <a:t>public Object getAsObject(FacesContext </a:t>
            </a:r>
            <a:r>
              <a:rPr lang="en-CA" i="1"/>
              <a:t>context</a:t>
            </a:r>
            <a:r>
              <a:rPr lang="en-CA"/>
              <a:t>, </a:t>
            </a:r>
          </a:p>
          <a:p>
            <a:pPr marL="0" indent="0">
              <a:buNone/>
            </a:pPr>
            <a:r>
              <a:rPr lang="en-CA"/>
              <a:t>                                                   UIComponent  </a:t>
            </a:r>
            <a:r>
              <a:rPr lang="en-CA" i="1"/>
              <a:t>component</a:t>
            </a:r>
            <a:r>
              <a:rPr lang="en-CA"/>
              <a:t>, String </a:t>
            </a:r>
            <a:r>
              <a:rPr lang="en-CA" i="1"/>
              <a:t>value</a:t>
            </a:r>
            <a:r>
              <a:rPr lang="en-CA"/>
              <a:t>) </a:t>
            </a:r>
          </a:p>
          <a:p>
            <a:r>
              <a:rPr lang="en-CA"/>
              <a:t>public String getAsString(FacesContext </a:t>
            </a:r>
            <a:r>
              <a:rPr lang="en-CA" i="1"/>
              <a:t>context</a:t>
            </a:r>
            <a:r>
              <a:rPr lang="en-CA"/>
              <a:t>,</a:t>
            </a:r>
          </a:p>
          <a:p>
            <a:pPr marL="0" indent="0">
              <a:buNone/>
            </a:pPr>
            <a:r>
              <a:rPr lang="en-CA"/>
              <a:t>                                                UIComponent  </a:t>
            </a:r>
            <a:r>
              <a:rPr lang="en-CA" i="1"/>
              <a:t>component</a:t>
            </a:r>
            <a:r>
              <a:rPr lang="en-CA"/>
              <a:t>, Object </a:t>
            </a:r>
            <a:r>
              <a:rPr lang="en-CA" i="1"/>
              <a:t>value</a:t>
            </a:r>
            <a:r>
              <a:rPr lang="en-CA"/>
              <a:t>) </a:t>
            </a:r>
          </a:p>
          <a:p>
            <a:pPr marL="0" indent="0">
              <a:buNone/>
            </a:pPr>
            <a:endParaRPr lang="en-US"/>
          </a:p>
        </p:txBody>
      </p:sp>
    </p:spTree>
    <p:extLst>
      <p:ext uri="{BB962C8B-B14F-4D97-AF65-F5344CB8AC3E}">
        <p14:creationId xmlns:p14="http://schemas.microsoft.com/office/powerpoint/2010/main" val="597659379"/>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192EF55-4C07-B241-8C98-6C96DBFBF1BF}"/>
              </a:ext>
            </a:extLst>
          </p:cNvPr>
          <p:cNvSpPr>
            <a:spLocks noGrp="1"/>
          </p:cNvSpPr>
          <p:nvPr>
            <p:ph type="title"/>
          </p:nvPr>
        </p:nvSpPr>
        <p:spPr/>
        <p:txBody>
          <a:bodyPr/>
          <a:lstStyle/>
          <a:p>
            <a:r>
              <a:rPr lang="en-US"/>
              <a:t>Custom Converter Example for Credit Card Number </a:t>
            </a:r>
          </a:p>
        </p:txBody>
      </p:sp>
      <p:sp>
        <p:nvSpPr>
          <p:cNvPr id="3" name="Content Placeholder 2">
            <a:extLst>
              <a:ext uri="{FF2B5EF4-FFF2-40B4-BE49-F238E27FC236}">
                <a16:creationId xmlns:a16="http://schemas.microsoft.com/office/drawing/2014/main" id="{008CEE01-47E2-4F44-89E5-539DC158349F}"/>
              </a:ext>
            </a:extLst>
          </p:cNvPr>
          <p:cNvSpPr>
            <a:spLocks noGrp="1"/>
          </p:cNvSpPr>
          <p:nvPr>
            <p:ph idx="1"/>
          </p:nvPr>
        </p:nvSpPr>
        <p:spPr>
          <a:xfrm>
            <a:off x="628650" y="1524000"/>
            <a:ext cx="7886700" cy="4652963"/>
          </a:xfrm>
        </p:spPr>
        <p:txBody>
          <a:bodyPr>
            <a:normAutofit fontScale="70000" lnSpcReduction="20000"/>
          </a:bodyPr>
          <a:lstStyle/>
          <a:p>
            <a:r>
              <a:rPr lang="en-US"/>
              <a:t>This example uses a converter id "ccno"</a:t>
            </a:r>
          </a:p>
          <a:p>
            <a:r>
              <a:rPr lang="en-US"/>
              <a:t>Create the converter class</a:t>
            </a:r>
          </a:p>
          <a:p>
            <a:pPr marL="0" indent="0">
              <a:buNone/>
            </a:pPr>
            <a:r>
              <a:rPr lang="en-US"/>
              <a:t>@FacesConverter(“ccno”)</a:t>
            </a:r>
          </a:p>
          <a:p>
            <a:pPr marL="0" indent="0">
              <a:buNone/>
            </a:pPr>
            <a:r>
              <a:rPr lang="en-US"/>
              <a:t>public class MyConverter implements Converter { </a:t>
            </a:r>
          </a:p>
          <a:p>
            <a:pPr marL="0" indent="0">
              <a:buNone/>
            </a:pPr>
            <a:r>
              <a:rPr lang="en-US"/>
              <a:t>    // implement the converter interface for creditCardNumber</a:t>
            </a:r>
            <a:endParaRPr lang="en-US"/>
          </a:p>
          <a:p>
            <a:pPr marL="0" indent="0">
              <a:buNone/>
            </a:pPr>
            <a:r>
              <a:rPr lang="en-US"/>
              <a:t>…</a:t>
            </a:r>
          </a:p>
          <a:p>
            <a:pPr marL="0" indent="0">
              <a:buNone/>
            </a:pPr>
            <a:r>
              <a:rPr lang="en-US"/>
              <a:t>if (there_is_an_error){</a:t>
            </a:r>
          </a:p>
          <a:p>
            <a:pPr marL="0" indent="0">
              <a:buNone/>
            </a:pPr>
            <a:r>
              <a:rPr lang="en-US"/>
              <a:t>        FacesMessage errMsg =</a:t>
            </a:r>
          </a:p>
          <a:p>
            <a:pPr marL="0" indent="0">
              <a:buNone/>
            </a:pPr>
            <a:r>
              <a:rPr lang="en-US"/>
              <a:t>                new FacesMessage(value + " is not a valid credit Card Number: XXXX YYYY ZZZZ TTTT");</a:t>
            </a:r>
          </a:p>
          <a:p>
            <a:pPr marL="0" indent="0">
              <a:buNone/>
            </a:pPr>
            <a:r>
              <a:rPr lang="en-US"/>
              <a:t>                throw new ConverterException(errMsg);</a:t>
            </a:r>
          </a:p>
          <a:p>
            <a:pPr marL="0" indent="0">
              <a:buNone/>
            </a:pPr>
            <a:r>
              <a:rPr lang="en-US"/>
              <a:t>    }</a:t>
            </a:r>
          </a:p>
          <a:p>
            <a:pPr marL="0" indent="0">
              <a:buNone/>
            </a:pPr>
            <a:r>
              <a:rPr lang="en-US"/>
              <a:t>…</a:t>
            </a:r>
          </a:p>
          <a:p>
            <a:pPr marL="0" indent="0">
              <a:buNone/>
            </a:pPr>
            <a:r>
              <a:rPr lang="en-US"/>
              <a:t>}</a:t>
            </a:r>
          </a:p>
          <a:p>
            <a:pPr marL="0" indent="0">
              <a:buNone/>
            </a:pPr>
            <a:endParaRPr lang="en-US"/>
          </a:p>
          <a:p>
            <a:r>
              <a:rPr lang="en-US"/>
              <a:t>Then use the converter on a field of that type </a:t>
            </a:r>
          </a:p>
          <a:p>
            <a:pPr marL="0" indent="0">
              <a:buNone/>
            </a:pPr>
            <a:r>
              <a:rPr lang="en-CA"/>
              <a:t>&lt;h:inputText id="ccno" size="19" value="#{cashier.creditCardNumber}" required="true" requiredMessage="#{bundle.ReqCreditCard}" &gt; &lt;f:converter converterId="ccno"/&gt; &lt;/h:inputText&gt;</a:t>
            </a:r>
            <a:endParaRPr lang="en-US"/>
          </a:p>
        </p:txBody>
      </p:sp>
    </p:spTree>
    <p:extLst>
      <p:ext uri="{BB962C8B-B14F-4D97-AF65-F5344CB8AC3E}">
        <p14:creationId xmlns:p14="http://schemas.microsoft.com/office/powerpoint/2010/main" val="1175218681"/>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4B83D17-EEC9-6648-80B1-D04FEB34FEAC}"/>
              </a:ext>
            </a:extLst>
          </p:cNvPr>
          <p:cNvSpPr>
            <a:spLocks noGrp="1"/>
          </p:cNvSpPr>
          <p:nvPr>
            <p:ph type="title"/>
          </p:nvPr>
        </p:nvSpPr>
        <p:spPr/>
        <p:txBody>
          <a:bodyPr/>
          <a:lstStyle/>
          <a:p>
            <a:r>
              <a:rPr lang="en-US"/>
              <a:t>Custom Converter Example for Color </a:t>
            </a:r>
          </a:p>
        </p:txBody>
      </p:sp>
      <p:sp>
        <p:nvSpPr>
          <p:cNvPr id="4" name="Content Placeholder 2">
            <a:extLst>
              <a:ext uri="{FF2B5EF4-FFF2-40B4-BE49-F238E27FC236}">
                <a16:creationId xmlns:a16="http://schemas.microsoft.com/office/drawing/2014/main" id="{0C372806-4C8B-1F41-A9EE-98424D34FA13}"/>
              </a:ext>
            </a:extLst>
          </p:cNvPr>
          <p:cNvSpPr>
            <a:spLocks noGrp="1"/>
          </p:cNvSpPr>
          <p:nvPr>
            <p:ph idx="1"/>
          </p:nvPr>
        </p:nvSpPr>
        <p:spPr>
          <a:xfrm>
            <a:off x="628650" y="1447800"/>
            <a:ext cx="7886700" cy="4729163"/>
          </a:xfrm>
        </p:spPr>
        <p:txBody>
          <a:bodyPr>
            <a:normAutofit fontScale="85000" lnSpcReduction="20000"/>
          </a:bodyPr>
          <a:lstStyle/>
          <a:p>
            <a:r>
              <a:rPr lang="en-US"/>
              <a:t>This example uses the "forClass" attribute to apply to all objects of a class</a:t>
            </a:r>
          </a:p>
          <a:p>
            <a:r>
              <a:rPr lang="en-US"/>
              <a:t>Create the converter class</a:t>
            </a:r>
          </a:p>
          <a:p>
            <a:pPr marL="0" indent="0">
              <a:buNone/>
            </a:pPr>
            <a:r>
              <a:rPr lang="en-US"/>
              <a:t>@FacesConverter(forClass=Color.class)</a:t>
            </a:r>
          </a:p>
          <a:p>
            <a:pPr marL="0" indent="0">
              <a:buNone/>
            </a:pPr>
            <a:r>
              <a:rPr lang="en-US"/>
              <a:t>public class MyConverter implements Converter { </a:t>
            </a:r>
          </a:p>
          <a:p>
            <a:pPr marL="0" indent="0">
              <a:buNone/>
            </a:pPr>
            <a:r>
              <a:rPr lang="en-US"/>
              <a:t>    // implement the converter interface for java.awt.Color</a:t>
            </a:r>
            <a:endParaRPr lang="en-US"/>
          </a:p>
          <a:p>
            <a:pPr marL="0" indent="0">
              <a:buNone/>
            </a:pPr>
            <a:r>
              <a:rPr lang="en-US"/>
              <a:t>…</a:t>
            </a:r>
          </a:p>
          <a:p>
            <a:pPr marL="0" indent="0">
              <a:buNone/>
            </a:pPr>
            <a:r>
              <a:rPr lang="en-US"/>
              <a:t>    if (there_is_an_error){</a:t>
            </a:r>
          </a:p>
          <a:p>
            <a:pPr marL="0" indent="0">
              <a:buNone/>
            </a:pPr>
            <a:r>
              <a:rPr lang="en-US"/>
              <a:t>        FacesMessage errMsg =</a:t>
            </a:r>
          </a:p>
          <a:p>
            <a:pPr marL="0" indent="0">
              <a:buNone/>
            </a:pPr>
            <a:r>
              <a:rPr lang="en-US"/>
              <a:t>                new FacesMessage(value + " is not a valid color string: #RRGGBB");</a:t>
            </a:r>
          </a:p>
          <a:p>
            <a:pPr marL="0" indent="0">
              <a:buNone/>
            </a:pPr>
            <a:r>
              <a:rPr lang="en-US"/>
              <a:t>                throw new ConverterException(errMsg);</a:t>
            </a:r>
          </a:p>
          <a:p>
            <a:pPr marL="0" indent="0">
              <a:buNone/>
            </a:pPr>
            <a:r>
              <a:rPr lang="en-US"/>
              <a:t>    }</a:t>
            </a:r>
          </a:p>
          <a:p>
            <a:pPr marL="0" indent="0">
              <a:buNone/>
            </a:pPr>
            <a:r>
              <a:rPr lang="en-US"/>
              <a:t>…</a:t>
            </a:r>
          </a:p>
          <a:p>
            <a:pPr marL="0" indent="0">
              <a:buNone/>
            </a:pPr>
            <a:r>
              <a:rPr lang="en-US"/>
              <a:t>}</a:t>
            </a:r>
          </a:p>
          <a:p>
            <a:pPr marL="0" indent="0">
              <a:buNone/>
            </a:pPr>
            <a:endParaRPr lang="en-US"/>
          </a:p>
          <a:p>
            <a:r>
              <a:rPr lang="en-US"/>
              <a:t>JSF pages will use the converter to convert objects of that class</a:t>
            </a:r>
          </a:p>
        </p:txBody>
      </p:sp>
    </p:spTree>
    <p:extLst>
      <p:ext uri="{BB962C8B-B14F-4D97-AF65-F5344CB8AC3E}">
        <p14:creationId xmlns:p14="http://schemas.microsoft.com/office/powerpoint/2010/main" val="3108322550"/>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D3D4118-28B2-604B-ABA2-49B5A742CDAB}"/>
              </a:ext>
            </a:extLst>
          </p:cNvPr>
          <p:cNvSpPr>
            <a:spLocks noGrp="1"/>
          </p:cNvSpPr>
          <p:nvPr>
            <p:ph type="title"/>
          </p:nvPr>
        </p:nvSpPr>
        <p:spPr/>
        <p:txBody>
          <a:bodyPr/>
          <a:lstStyle/>
          <a:p>
            <a:r>
              <a:rPr lang="en-US"/>
              <a:t>Today's Agenda</a:t>
            </a:r>
          </a:p>
        </p:txBody>
      </p:sp>
      <p:sp>
        <p:nvSpPr>
          <p:cNvPr id="3" name="Content Placeholder 2">
            <a:extLst>
              <a:ext uri="{FF2B5EF4-FFF2-40B4-BE49-F238E27FC236}">
                <a16:creationId xmlns:a16="http://schemas.microsoft.com/office/drawing/2014/main" id="{96FA349B-5AA6-D945-83D9-DBECE98E1871}"/>
              </a:ext>
            </a:extLst>
          </p:cNvPr>
          <p:cNvSpPr>
            <a:spLocks noGrp="1"/>
          </p:cNvSpPr>
          <p:nvPr>
            <p:ph idx="1"/>
          </p:nvPr>
        </p:nvSpPr>
        <p:spPr/>
        <p:txBody>
          <a:bodyPr>
            <a:normAutofit/>
          </a:bodyPr>
          <a:lstStyle/>
          <a:p>
            <a:r>
              <a:rPr lang="en-US" sz="2800"/>
              <a:t>Course Section Information</a:t>
            </a:r>
          </a:p>
          <a:p>
            <a:pPr lvl="1"/>
            <a:r>
              <a:rPr lang="en-US" sz="2500"/>
              <a:t>Assignment 1</a:t>
            </a:r>
          </a:p>
          <a:p>
            <a:pPr lvl="1"/>
            <a:r>
              <a:rPr lang="en-US" sz="2500"/>
              <a:t>Lab 4</a:t>
            </a:r>
          </a:p>
          <a:p>
            <a:pPr lvl="1"/>
            <a:r>
              <a:rPr lang="en-US" sz="2500" err="1"/>
              <a:t>Hybrid_git</a:t>
            </a:r>
            <a:endParaRPr lang="en-US" sz="2500"/>
          </a:p>
          <a:p>
            <a:r>
              <a:rPr lang="en-US" sz="2800"/>
              <a:t>Internationalization/Localization</a:t>
            </a:r>
          </a:p>
          <a:p>
            <a:r>
              <a:rPr lang="en-US" sz="2800"/>
              <a:t>Internationalize Addressbook (proof of concept)</a:t>
            </a:r>
          </a:p>
        </p:txBody>
      </p:sp>
    </p:spTree>
    <p:extLst>
      <p:ext uri="{BB962C8B-B14F-4D97-AF65-F5344CB8AC3E}">
        <p14:creationId xmlns:p14="http://schemas.microsoft.com/office/powerpoint/2010/main" val="2649428122"/>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Evaluation</a:t>
            </a:r>
          </a:p>
        </p:txBody>
      </p:sp>
      <p:sp>
        <p:nvSpPr>
          <p:cNvPr id="3" name="Content Placeholder 2"/>
          <p:cNvSpPr>
            <a:spLocks noGrp="1"/>
          </p:cNvSpPr>
          <p:nvPr>
            <p:ph idx="1"/>
          </p:nvPr>
        </p:nvSpPr>
        <p:spPr/>
        <p:txBody>
          <a:bodyPr/>
          <a:lstStyle/>
          <a:p>
            <a:r>
              <a:rPr lang="en-US"/>
              <a:t>Hybrid Activities/Quizzes 5%</a:t>
            </a:r>
          </a:p>
          <a:p>
            <a:r>
              <a:rPr lang="en-US"/>
              <a:t>Assignments 35%</a:t>
            </a:r>
          </a:p>
          <a:p>
            <a:r>
              <a:rPr lang="en-US"/>
              <a:t>Lab Activities  5% (+10%)</a:t>
            </a:r>
          </a:p>
          <a:p>
            <a:r>
              <a:rPr lang="en-US"/>
              <a:t>Lab Demonstrations 10%  (5x2%)</a:t>
            </a:r>
          </a:p>
          <a:p>
            <a:r>
              <a:rPr lang="en-US"/>
              <a:t>Midterm Test 15%</a:t>
            </a:r>
          </a:p>
          <a:p>
            <a:r>
              <a:rPr lang="en-US"/>
              <a:t>Final Examination 30%</a:t>
            </a:r>
          </a:p>
        </p:txBody>
      </p:sp>
    </p:spTree>
    <p:extLst>
      <p:ext uri="{BB962C8B-B14F-4D97-AF65-F5344CB8AC3E}">
        <p14:creationId xmlns:p14="http://schemas.microsoft.com/office/powerpoint/2010/main" val="2901075316"/>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Addressbook application</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120</a:t>
            </a:fld>
            <a:endParaRPr lang="en-US">
              <a:solidFill>
                <a:schemeClr val="tx1"/>
              </a:solidFill>
            </a:endParaRPr>
          </a:p>
        </p:txBody>
      </p:sp>
      <p:sp>
        <p:nvSpPr>
          <p:cNvPr id="6" name="Rectangle 5"/>
          <p:cNvSpPr/>
          <p:nvPr/>
        </p:nvSpPr>
        <p:spPr bwMode="auto">
          <a:xfrm>
            <a:off x="1103510" y="4314031"/>
            <a:ext cx="1127919" cy="1439863"/>
          </a:xfrm>
          <a:prstGeom prst="rect">
            <a:avLst/>
          </a:prstGeom>
          <a:noFill/>
          <a:ln w="38100" cap="flat" cmpd="sng" algn="ctr">
            <a:solidFill>
              <a:srgbClr val="C0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1103511" y="4379119"/>
            <a:ext cx="10318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Browser</a:t>
            </a: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2797175" y="4133851"/>
            <a:ext cx="1655762" cy="18716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41993" name="TextBox 10"/>
          <p:cNvSpPr txBox="1">
            <a:spLocks noChangeArrowheads="1"/>
          </p:cNvSpPr>
          <p:nvPr/>
        </p:nvSpPr>
        <p:spPr bwMode="auto">
          <a:xfrm>
            <a:off x="2988866" y="4314031"/>
            <a:ext cx="137313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Web Pages</a:t>
            </a:r>
          </a:p>
          <a:p>
            <a:pPr eaLnBrk="1" hangingPunct="1"/>
            <a:r>
              <a:rPr lang="en-US" sz="1800"/>
              <a:t>JSF</a:t>
            </a:r>
          </a:p>
          <a:p>
            <a:pPr eaLnBrk="1" hangingPunct="1"/>
            <a:r>
              <a:rPr lang="en-US" sz="1800"/>
              <a:t>*.xhtml</a:t>
            </a:r>
            <a:endParaRPr lang="en-US" sz="1800"/>
          </a:p>
        </p:txBody>
      </p:sp>
      <p:cxnSp>
        <p:nvCxnSpPr>
          <p:cNvPr id="13" name="Straight Arrow Connector 12"/>
          <p:cNvCxnSpPr/>
          <p:nvPr/>
        </p:nvCxnSpPr>
        <p:spPr bwMode="auto">
          <a:xfrm>
            <a:off x="2250282" y="4508500"/>
            <a:ext cx="546893"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348037" y="2060575"/>
            <a:ext cx="1728787" cy="1873250"/>
            <a:chOff x="4932040" y="3212976"/>
            <a:chExt cx="1728562" cy="1872208"/>
          </a:xfrm>
        </p:grpSpPr>
        <p:sp>
          <p:nvSpPr>
            <p:cNvPr id="14" name="Rectangle 13"/>
            <p:cNvSpPr/>
            <p:nvPr/>
          </p:nvSpPr>
          <p:spPr bwMode="auto">
            <a:xfrm>
              <a:off x="4932040" y="3212976"/>
              <a:ext cx="1728562" cy="187220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932040" y="3212976"/>
              <a:ext cx="1577470" cy="58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Named Bean</a:t>
              </a:r>
            </a:p>
            <a:p>
              <a:pPr eaLnBrk="1" hangingPunct="1"/>
              <a:r>
                <a:rPr lang="en-US" sz="1400" err="1"/>
                <a:t>ContactController</a:t>
              </a:r>
              <a:endParaRPr lang="en-US" sz="1400"/>
            </a:p>
          </p:txBody>
        </p:sp>
      </p:gr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6156325" y="2565400"/>
            <a:ext cx="139814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813676" y="4758866"/>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2" name="Straight Arrow Connector 21"/>
          <p:cNvCxnSpPr>
            <a:endCxn id="9" idx="0"/>
          </p:cNvCxnSpPr>
          <p:nvPr/>
        </p:nvCxnSpPr>
        <p:spPr bwMode="auto">
          <a:xfrm flipH="1">
            <a:off x="3624262" y="3846513"/>
            <a:ext cx="36513" cy="287338"/>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p:nvPr/>
        </p:nvCxnSpPr>
        <p:spPr bwMode="auto">
          <a:xfrm>
            <a:off x="5076825" y="3357563"/>
            <a:ext cx="935038"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Tree>
    <p:extLst>
      <p:ext uri="{BB962C8B-B14F-4D97-AF65-F5344CB8AC3E}">
        <p14:creationId xmlns:p14="http://schemas.microsoft.com/office/powerpoint/2010/main" val="3525537793"/>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Cloned-Addressbook with RESTful API</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121</a:t>
            </a:fld>
            <a:endParaRPr lang="en-US">
              <a:solidFill>
                <a:schemeClr val="tx1"/>
              </a:solidFill>
            </a:endParaRPr>
          </a:p>
        </p:txBody>
      </p:sp>
      <p:sp>
        <p:nvSpPr>
          <p:cNvPr id="8" name="Rectangle 7"/>
          <p:cNvSpPr/>
          <p:nvPr/>
        </p:nvSpPr>
        <p:spPr bwMode="auto">
          <a:xfrm>
            <a:off x="3862071" y="1735138"/>
            <a:ext cx="3830954"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936239" y="2677985"/>
            <a:ext cx="18774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ContactFacadeREST</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a:stCxn id="29" idx="3"/>
          </p:cNvCxnSpPr>
          <p:nvPr/>
        </p:nvCxnSpPr>
        <p:spPr bwMode="auto">
          <a:xfrm>
            <a:off x="2192337" y="1710135"/>
            <a:ext cx="3819525" cy="70506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457282" y="3789363"/>
            <a:ext cx="948531"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830624"/>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6011862" y="2230955"/>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8" name="TextBox 17">
            <a:extLst>
              <a:ext uri="{FF2B5EF4-FFF2-40B4-BE49-F238E27FC236}">
                <a16:creationId xmlns:a16="http://schemas.microsoft.com/office/drawing/2014/main" id="{7571E73A-39BD-9A4A-88C9-ED8AAF55A815}"/>
              </a:ext>
            </a:extLst>
          </p:cNvPr>
          <p:cNvSpPr txBox="1">
            <a:spLocks noChangeArrowheads="1"/>
          </p:cNvSpPr>
          <p:nvPr/>
        </p:nvSpPr>
        <p:spPr bwMode="auto">
          <a:xfrm>
            <a:off x="5960586" y="2230955"/>
            <a:ext cx="10054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63550" y="1350169"/>
            <a:ext cx="1728787" cy="719931"/>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705817" y="1479846"/>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
        <p:nvSpPr>
          <p:cNvPr id="18" name="Rectangle 17">
            <a:extLst>
              <a:ext uri="{FF2B5EF4-FFF2-40B4-BE49-F238E27FC236}">
                <a16:creationId xmlns:a16="http://schemas.microsoft.com/office/drawing/2014/main" id="{F45813C2-977F-F740-AC5B-F2131E77CD63}"/>
              </a:ext>
            </a:extLst>
          </p:cNvPr>
          <p:cNvSpPr/>
          <p:nvPr/>
        </p:nvSpPr>
        <p:spPr bwMode="auto">
          <a:xfrm>
            <a:off x="463550" y="2193845"/>
            <a:ext cx="1728787" cy="73184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20" name="Straight Arrow Connector 19">
            <a:extLst>
              <a:ext uri="{FF2B5EF4-FFF2-40B4-BE49-F238E27FC236}">
                <a16:creationId xmlns:a16="http://schemas.microsoft.com/office/drawing/2014/main" id="{3D8A3143-3F6A-7841-B135-6B8CBC95DADC}"/>
              </a:ext>
            </a:extLst>
          </p:cNvPr>
          <p:cNvCxnSpPr>
            <a:endCxn id="28" idx="1"/>
          </p:cNvCxnSpPr>
          <p:nvPr/>
        </p:nvCxnSpPr>
        <p:spPr bwMode="auto">
          <a:xfrm flipV="1">
            <a:off x="2184158" y="2415621"/>
            <a:ext cx="3776428" cy="160429"/>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0" name="TextBox 29">
            <a:extLst>
              <a:ext uri="{FF2B5EF4-FFF2-40B4-BE49-F238E27FC236}">
                <a16:creationId xmlns:a16="http://schemas.microsoft.com/office/drawing/2014/main" id="{8CC02574-7A2C-8D47-9ABD-56800BA29472}"/>
              </a:ext>
            </a:extLst>
          </p:cNvPr>
          <p:cNvSpPr txBox="1"/>
          <p:nvPr/>
        </p:nvSpPr>
        <p:spPr>
          <a:xfrm>
            <a:off x="536542" y="2144671"/>
            <a:ext cx="1558440" cy="83099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Java Client</a:t>
            </a:r>
          </a:p>
          <a:p>
            <a:r>
              <a:rPr lang="en-US"/>
              <a:t> </a:t>
            </a:r>
            <a:r>
              <a:rPr lang="en-US" sz="1600"/>
              <a:t>XML or JSON</a:t>
            </a:r>
          </a:p>
        </p:txBody>
      </p:sp>
      <p:sp>
        <p:nvSpPr>
          <p:cNvPr id="21" name="Rectangle 20">
            <a:extLst>
              <a:ext uri="{FF2B5EF4-FFF2-40B4-BE49-F238E27FC236}">
                <a16:creationId xmlns:a16="http://schemas.microsoft.com/office/drawing/2014/main" id="{C93022E5-2D94-E648-98D3-B7BEC0662F83}"/>
              </a:ext>
            </a:extLst>
          </p:cNvPr>
          <p:cNvSpPr/>
          <p:nvPr/>
        </p:nvSpPr>
        <p:spPr bwMode="auto">
          <a:xfrm>
            <a:off x="3237705" y="5095438"/>
            <a:ext cx="1728787" cy="648931"/>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5" name="TextBox 24">
            <a:extLst>
              <a:ext uri="{FF2B5EF4-FFF2-40B4-BE49-F238E27FC236}">
                <a16:creationId xmlns:a16="http://schemas.microsoft.com/office/drawing/2014/main" id="{B754ABDB-B482-6544-AA73-32B1E1E39A97}"/>
              </a:ext>
            </a:extLst>
          </p:cNvPr>
          <p:cNvSpPr txBox="1"/>
          <p:nvPr/>
        </p:nvSpPr>
        <p:spPr>
          <a:xfrm>
            <a:off x="470049" y="2958366"/>
            <a:ext cx="1686682" cy="83099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Mobile App</a:t>
            </a:r>
          </a:p>
          <a:p>
            <a:r>
              <a:rPr lang="en-US"/>
              <a:t> </a:t>
            </a:r>
            <a:r>
              <a:rPr lang="en-US" sz="1600"/>
              <a:t>XML or JSON</a:t>
            </a:r>
          </a:p>
        </p:txBody>
      </p:sp>
      <p:cxnSp>
        <p:nvCxnSpPr>
          <p:cNvPr id="31" name="Straight Arrow Connector 30">
            <a:extLst>
              <a:ext uri="{FF2B5EF4-FFF2-40B4-BE49-F238E27FC236}">
                <a16:creationId xmlns:a16="http://schemas.microsoft.com/office/drawing/2014/main" id="{27A6684E-65E4-804B-A4E5-0325A0276345}"/>
              </a:ext>
            </a:extLst>
          </p:cNvPr>
          <p:cNvCxnSpPr>
            <a:endCxn id="42" idx="1"/>
          </p:cNvCxnSpPr>
          <p:nvPr/>
        </p:nvCxnSpPr>
        <p:spPr bwMode="auto">
          <a:xfrm flipV="1">
            <a:off x="4966492" y="4898251"/>
            <a:ext cx="1002273" cy="515918"/>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2" name="Rectangle 31">
            <a:extLst>
              <a:ext uri="{FF2B5EF4-FFF2-40B4-BE49-F238E27FC236}">
                <a16:creationId xmlns:a16="http://schemas.microsoft.com/office/drawing/2014/main" id="{A9267377-4D24-9C4C-A3AA-48534F358B1B}"/>
              </a:ext>
            </a:extLst>
          </p:cNvPr>
          <p:cNvSpPr/>
          <p:nvPr/>
        </p:nvSpPr>
        <p:spPr bwMode="auto">
          <a:xfrm>
            <a:off x="470049" y="3789363"/>
            <a:ext cx="1728787" cy="73184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33" name="Straight Arrow Connector 32">
            <a:extLst>
              <a:ext uri="{FF2B5EF4-FFF2-40B4-BE49-F238E27FC236}">
                <a16:creationId xmlns:a16="http://schemas.microsoft.com/office/drawing/2014/main" id="{CF2BBB4D-21E0-184D-B296-767CD0C155B2}"/>
              </a:ext>
            </a:extLst>
          </p:cNvPr>
          <p:cNvCxnSpPr>
            <a:endCxn id="28" idx="1"/>
          </p:cNvCxnSpPr>
          <p:nvPr/>
        </p:nvCxnSpPr>
        <p:spPr bwMode="auto">
          <a:xfrm flipV="1">
            <a:off x="2217974" y="2415621"/>
            <a:ext cx="3742612" cy="1675894"/>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5" name="TextBox 34">
            <a:extLst>
              <a:ext uri="{FF2B5EF4-FFF2-40B4-BE49-F238E27FC236}">
                <a16:creationId xmlns:a16="http://schemas.microsoft.com/office/drawing/2014/main" id="{A6FEBCEE-42FB-5A4D-9D3E-C0D41F6FD648}"/>
              </a:ext>
            </a:extLst>
          </p:cNvPr>
          <p:cNvSpPr txBox="1"/>
          <p:nvPr/>
        </p:nvSpPr>
        <p:spPr>
          <a:xfrm>
            <a:off x="463550" y="3708695"/>
            <a:ext cx="1862139" cy="83099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Browser App</a:t>
            </a:r>
          </a:p>
          <a:p>
            <a:r>
              <a:rPr lang="en-US"/>
              <a:t> </a:t>
            </a:r>
            <a:r>
              <a:rPr lang="en-US" sz="1600"/>
              <a:t>XML or JSON</a:t>
            </a:r>
          </a:p>
        </p:txBody>
      </p:sp>
      <p:sp>
        <p:nvSpPr>
          <p:cNvPr id="36" name="Rectangle 35">
            <a:extLst>
              <a:ext uri="{FF2B5EF4-FFF2-40B4-BE49-F238E27FC236}">
                <a16:creationId xmlns:a16="http://schemas.microsoft.com/office/drawing/2014/main" id="{3B04C27C-8A85-3F47-813D-6824283D95B6}"/>
              </a:ext>
            </a:extLst>
          </p:cNvPr>
          <p:cNvSpPr/>
          <p:nvPr/>
        </p:nvSpPr>
        <p:spPr bwMode="auto">
          <a:xfrm>
            <a:off x="902474" y="4953158"/>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7" name="TextBox 36">
            <a:extLst>
              <a:ext uri="{FF2B5EF4-FFF2-40B4-BE49-F238E27FC236}">
                <a16:creationId xmlns:a16="http://schemas.microsoft.com/office/drawing/2014/main" id="{AD0932B2-1B60-514A-832F-E8F471727821}"/>
              </a:ext>
            </a:extLst>
          </p:cNvPr>
          <p:cNvSpPr txBox="1"/>
          <p:nvPr/>
        </p:nvSpPr>
        <p:spPr>
          <a:xfrm>
            <a:off x="984286" y="4955035"/>
            <a:ext cx="1686682" cy="1200329"/>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Business</a:t>
            </a:r>
          </a:p>
          <a:p>
            <a:r>
              <a:rPr lang="en-US"/>
              <a:t>B2B</a:t>
            </a:r>
          </a:p>
          <a:p>
            <a:r>
              <a:rPr lang="en-US"/>
              <a:t> </a:t>
            </a:r>
            <a:r>
              <a:rPr lang="en-US" sz="1600"/>
              <a:t>XML or JSON</a:t>
            </a:r>
          </a:p>
        </p:txBody>
      </p:sp>
      <p:cxnSp>
        <p:nvCxnSpPr>
          <p:cNvPr id="38" name="Straight Arrow Connector 37">
            <a:extLst>
              <a:ext uri="{FF2B5EF4-FFF2-40B4-BE49-F238E27FC236}">
                <a16:creationId xmlns:a16="http://schemas.microsoft.com/office/drawing/2014/main" id="{1FBF1442-1C2F-B140-B5E0-E53EADC9A19E}"/>
              </a:ext>
            </a:extLst>
          </p:cNvPr>
          <p:cNvCxnSpPr>
            <a:endCxn id="28" idx="1"/>
          </p:cNvCxnSpPr>
          <p:nvPr/>
        </p:nvCxnSpPr>
        <p:spPr bwMode="auto">
          <a:xfrm flipV="1">
            <a:off x="2529110" y="2415621"/>
            <a:ext cx="3431476" cy="2982026"/>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0" name="Straight Arrow Connector 39">
            <a:extLst>
              <a:ext uri="{FF2B5EF4-FFF2-40B4-BE49-F238E27FC236}">
                <a16:creationId xmlns:a16="http://schemas.microsoft.com/office/drawing/2014/main" id="{A2681905-0B77-4342-9E7E-24E70B8500CA}"/>
              </a:ext>
            </a:extLst>
          </p:cNvPr>
          <p:cNvCxnSpPr/>
          <p:nvPr/>
        </p:nvCxnSpPr>
        <p:spPr bwMode="auto">
          <a:xfrm>
            <a:off x="528255" y="5565139"/>
            <a:ext cx="355123"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B97C0140-2B50-D54A-AC22-B50DB9FE750D}"/>
              </a:ext>
            </a:extLst>
          </p:cNvPr>
          <p:cNvCxnSpPr/>
          <p:nvPr/>
        </p:nvCxnSpPr>
        <p:spPr bwMode="auto">
          <a:xfrm>
            <a:off x="705816" y="5181600"/>
            <a:ext cx="185849" cy="383539"/>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3F4B6D64-CE34-B049-8873-A553F28E0596}"/>
              </a:ext>
            </a:extLst>
          </p:cNvPr>
          <p:cNvCxnSpPr/>
          <p:nvPr/>
        </p:nvCxnSpPr>
        <p:spPr bwMode="auto">
          <a:xfrm>
            <a:off x="528255" y="5370533"/>
            <a:ext cx="374219" cy="194606"/>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72E6C4C7-56F5-6D44-B6A8-C9C65BA48739}"/>
              </a:ext>
            </a:extLst>
          </p:cNvPr>
          <p:cNvCxnSpPr>
            <a:endCxn id="36" idx="1"/>
          </p:cNvCxnSpPr>
          <p:nvPr/>
        </p:nvCxnSpPr>
        <p:spPr bwMode="auto">
          <a:xfrm flipV="1">
            <a:off x="536542" y="5565140"/>
            <a:ext cx="365932" cy="179229"/>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51" name="Straight Arrow Connector 50">
            <a:extLst>
              <a:ext uri="{FF2B5EF4-FFF2-40B4-BE49-F238E27FC236}">
                <a16:creationId xmlns:a16="http://schemas.microsoft.com/office/drawing/2014/main" id="{25000F37-D3A5-1843-998C-FF5F114F0BF5}"/>
              </a:ext>
            </a:extLst>
          </p:cNvPr>
          <p:cNvCxnSpPr>
            <a:endCxn id="36" idx="1"/>
          </p:cNvCxnSpPr>
          <p:nvPr/>
        </p:nvCxnSpPr>
        <p:spPr bwMode="auto">
          <a:xfrm flipV="1">
            <a:off x="688942" y="5565140"/>
            <a:ext cx="213532" cy="331630"/>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54" name="Rectangle 53">
            <a:extLst>
              <a:ext uri="{FF2B5EF4-FFF2-40B4-BE49-F238E27FC236}">
                <a16:creationId xmlns:a16="http://schemas.microsoft.com/office/drawing/2014/main" id="{765FB971-376F-EA45-8730-8BB3D956C7AF}"/>
              </a:ext>
            </a:extLst>
          </p:cNvPr>
          <p:cNvSpPr/>
          <p:nvPr/>
        </p:nvSpPr>
        <p:spPr bwMode="auto">
          <a:xfrm>
            <a:off x="84868" y="4729037"/>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5" name="Rectangle 54">
            <a:extLst>
              <a:ext uri="{FF2B5EF4-FFF2-40B4-BE49-F238E27FC236}">
                <a16:creationId xmlns:a16="http://schemas.microsoft.com/office/drawing/2014/main" id="{75FC59D3-9E08-034F-AAA6-555349757B1F}"/>
              </a:ext>
            </a:extLst>
          </p:cNvPr>
          <p:cNvSpPr/>
          <p:nvPr/>
        </p:nvSpPr>
        <p:spPr bwMode="auto">
          <a:xfrm>
            <a:off x="30828" y="5127883"/>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7" name="Rectangle 56">
            <a:extLst>
              <a:ext uri="{FF2B5EF4-FFF2-40B4-BE49-F238E27FC236}">
                <a16:creationId xmlns:a16="http://schemas.microsoft.com/office/drawing/2014/main" id="{E1700450-D48D-F44A-9028-9BCEE3B33C6D}"/>
              </a:ext>
            </a:extLst>
          </p:cNvPr>
          <p:cNvSpPr/>
          <p:nvPr/>
        </p:nvSpPr>
        <p:spPr bwMode="auto">
          <a:xfrm>
            <a:off x="15806" y="5567420"/>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8" name="Rectangle 57">
            <a:extLst>
              <a:ext uri="{FF2B5EF4-FFF2-40B4-BE49-F238E27FC236}">
                <a16:creationId xmlns:a16="http://schemas.microsoft.com/office/drawing/2014/main" id="{D442A2E8-C83E-CA4F-A30B-4679D540ECD5}"/>
              </a:ext>
            </a:extLst>
          </p:cNvPr>
          <p:cNvSpPr/>
          <p:nvPr/>
        </p:nvSpPr>
        <p:spPr bwMode="auto">
          <a:xfrm>
            <a:off x="76104" y="6007558"/>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 name="Rectangle 40">
            <a:extLst>
              <a:ext uri="{FF2B5EF4-FFF2-40B4-BE49-F238E27FC236}">
                <a16:creationId xmlns:a16="http://schemas.microsoft.com/office/drawing/2014/main" id="{D9CD7CB4-A1B2-E144-9510-DE26FF02749A}"/>
              </a:ext>
            </a:extLst>
          </p:cNvPr>
          <p:cNvSpPr/>
          <p:nvPr/>
        </p:nvSpPr>
        <p:spPr bwMode="auto">
          <a:xfrm>
            <a:off x="427944" y="3043451"/>
            <a:ext cx="1728787" cy="648931"/>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43" name="Straight Arrow Connector 42">
            <a:extLst>
              <a:ext uri="{FF2B5EF4-FFF2-40B4-BE49-F238E27FC236}">
                <a16:creationId xmlns:a16="http://schemas.microsoft.com/office/drawing/2014/main" id="{9F5C4F33-C6D5-FB4E-920F-B45321089221}"/>
              </a:ext>
            </a:extLst>
          </p:cNvPr>
          <p:cNvCxnSpPr>
            <a:stCxn id="41" idx="3"/>
            <a:endCxn id="28" idx="1"/>
          </p:cNvCxnSpPr>
          <p:nvPr/>
        </p:nvCxnSpPr>
        <p:spPr bwMode="auto">
          <a:xfrm flipV="1">
            <a:off x="2156731" y="2415621"/>
            <a:ext cx="3803855" cy="952296"/>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47" name="TextBox 46">
            <a:extLst>
              <a:ext uri="{FF2B5EF4-FFF2-40B4-BE49-F238E27FC236}">
                <a16:creationId xmlns:a16="http://schemas.microsoft.com/office/drawing/2014/main" id="{3E846213-1B08-434F-89D0-F55CA82F5B17}"/>
              </a:ext>
            </a:extLst>
          </p:cNvPr>
          <p:cNvSpPr txBox="1"/>
          <p:nvPr/>
        </p:nvSpPr>
        <p:spPr>
          <a:xfrm>
            <a:off x="3202353" y="5017073"/>
            <a:ext cx="1862139" cy="707886"/>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Browser App</a:t>
            </a:r>
          </a:p>
          <a:p>
            <a:r>
              <a:rPr lang="en-US" sz="1600"/>
              <a:t>             JSF Pages</a:t>
            </a:r>
          </a:p>
        </p:txBody>
      </p:sp>
      <p:sp>
        <p:nvSpPr>
          <p:cNvPr id="42" name="Rectangle 41">
            <a:extLst>
              <a:ext uri="{FF2B5EF4-FFF2-40B4-BE49-F238E27FC236}">
                <a16:creationId xmlns:a16="http://schemas.microsoft.com/office/drawing/2014/main" id="{69E2AA22-B52D-1747-A53D-11922A189737}"/>
              </a:ext>
            </a:extLst>
          </p:cNvPr>
          <p:cNvSpPr/>
          <p:nvPr/>
        </p:nvSpPr>
        <p:spPr bwMode="auto">
          <a:xfrm>
            <a:off x="5968765" y="4286269"/>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 name="TextBox 1">
            <a:extLst>
              <a:ext uri="{FF2B5EF4-FFF2-40B4-BE49-F238E27FC236}">
                <a16:creationId xmlns:a16="http://schemas.microsoft.com/office/drawing/2014/main" id="{EB4A7B9E-0EBF-674A-9AE7-C0EB012487FA}"/>
              </a:ext>
            </a:extLst>
          </p:cNvPr>
          <p:cNvSpPr txBox="1"/>
          <p:nvPr/>
        </p:nvSpPr>
        <p:spPr>
          <a:xfrm>
            <a:off x="6039678" y="4549004"/>
            <a:ext cx="1253869"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1400" err="1">
                <a:solidFill>
                  <a:prstClr val="black"/>
                </a:solidFill>
              </a:rPr>
              <a:t>ContactFacade</a:t>
            </a:r>
            <a:endParaRPr lang="en-US"/>
          </a:p>
        </p:txBody>
      </p:sp>
      <p:cxnSp>
        <p:nvCxnSpPr>
          <p:cNvPr id="48" name="Straight Arrow Connector 47">
            <a:extLst>
              <a:ext uri="{FF2B5EF4-FFF2-40B4-BE49-F238E27FC236}">
                <a16:creationId xmlns:a16="http://schemas.microsoft.com/office/drawing/2014/main" id="{090D0760-CBBF-E34B-BD05-AA13E73C1281}"/>
              </a:ext>
            </a:extLst>
          </p:cNvPr>
          <p:cNvCxnSpPr/>
          <p:nvPr/>
        </p:nvCxnSpPr>
        <p:spPr bwMode="auto">
          <a:xfrm>
            <a:off x="7587222" y="4341176"/>
            <a:ext cx="341546" cy="130811"/>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Tree>
    <p:extLst>
      <p:ext uri="{BB962C8B-B14F-4D97-AF65-F5344CB8AC3E}">
        <p14:creationId xmlns:p14="http://schemas.microsoft.com/office/powerpoint/2010/main" val="4177261554"/>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10"/>
          <p:cNvSpPr>
            <a:spLocks noGrp="1" noChangeArrowheads="1"/>
          </p:cNvSpPr>
          <p:nvPr>
            <p:ph type="sldNum" sz="quarter" idx="12"/>
          </p:nvPr>
        </p:nvSpPr>
        <p:spPr/>
        <p:txBody>
          <a:bodyPr/>
          <a:lstStyle/>
          <a:p>
            <a:pPr>
              <a:defRPr/>
            </a:pPr>
            <a:fld id="{35E7AB6B-53E9-4869-A295-A4C7283A821B}" type="slidenum">
              <a:rPr lang="en-US" altLang="en-US"/>
              <a:pPr>
                <a:defRPr/>
              </a:pPr>
              <a:t>122</a:t>
            </a:fld>
            <a:endParaRPr lang="en-US" altLang="en-US"/>
          </a:p>
        </p:txBody>
      </p:sp>
      <p:sp>
        <p:nvSpPr>
          <p:cNvPr id="3075" name="Rectangle 2"/>
          <p:cNvSpPr>
            <a:spLocks noGrp="1" noChangeArrowheads="1"/>
          </p:cNvSpPr>
          <p:nvPr>
            <p:ph type="ctrTitle"/>
          </p:nvPr>
        </p:nvSpPr>
        <p:spPr/>
        <p:txBody>
          <a:bodyPr>
            <a:normAutofit fontScale="90000"/>
          </a:bodyPr>
          <a:lstStyle/>
          <a:p>
            <a:pPr eaLnBrk="1" hangingPunct="1"/>
            <a:r>
              <a:rPr lang="en-US" altLang="en-US"/>
              <a:t>Internationalization</a:t>
            </a:r>
            <a:br>
              <a:rPr lang="en-US" altLang="en-US"/>
            </a:br>
            <a:r>
              <a:rPr lang="en-US" altLang="en-US"/>
              <a:t>I18n</a:t>
            </a:r>
            <a:br>
              <a:rPr lang="en-US" altLang="en-US"/>
            </a:br>
            <a:r>
              <a:rPr lang="en-US" altLang="en-US"/>
              <a:t>Localization</a:t>
            </a:r>
            <a:br>
              <a:rPr lang="en-US" altLang="en-US"/>
            </a:br>
            <a:r>
              <a:rPr lang="en-US" altLang="en-US"/>
              <a:t>L10n</a:t>
            </a:r>
          </a:p>
        </p:txBody>
      </p:sp>
    </p:spTree>
    <p:extLst>
      <p:ext uri="{BB962C8B-B14F-4D97-AF65-F5344CB8AC3E}">
        <p14:creationId xmlns:p14="http://schemas.microsoft.com/office/powerpoint/2010/main" val="2059155582"/>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5D01492-268D-CE4A-9ED0-BE365E2F2876}"/>
              </a:ext>
            </a:extLst>
          </p:cNvPr>
          <p:cNvSpPr>
            <a:spLocks noGrp="1"/>
          </p:cNvSpPr>
          <p:nvPr>
            <p:ph type="title"/>
          </p:nvPr>
        </p:nvSpPr>
        <p:spPr/>
        <p:txBody>
          <a:bodyPr/>
          <a:lstStyle/>
          <a:p>
            <a:r>
              <a:rPr lang="en-US"/>
              <a:t>Suggested Resources</a:t>
            </a:r>
          </a:p>
        </p:txBody>
      </p:sp>
      <p:sp>
        <p:nvSpPr>
          <p:cNvPr id="3" name="Content Placeholder 2">
            <a:extLst>
              <a:ext uri="{FF2B5EF4-FFF2-40B4-BE49-F238E27FC236}">
                <a16:creationId xmlns:a16="http://schemas.microsoft.com/office/drawing/2014/main" id="{CB04D609-011F-B048-9E68-B60AB6A6EB25}"/>
              </a:ext>
            </a:extLst>
          </p:cNvPr>
          <p:cNvSpPr>
            <a:spLocks noGrp="1"/>
          </p:cNvSpPr>
          <p:nvPr>
            <p:ph idx="1"/>
          </p:nvPr>
        </p:nvSpPr>
        <p:spPr/>
        <p:txBody>
          <a:bodyPr/>
          <a:lstStyle/>
          <a:p>
            <a:r>
              <a:rPr lang="en-US">
                <a:hlinkClick r:id="rId2"/>
              </a:rPr>
              <a:t>https://www.tutorialspoint.com/jsf/jsf_internationalization.htm</a:t>
            </a:r>
            <a:endParaRPr lang="en-US"/>
          </a:p>
          <a:p>
            <a:r>
              <a:rPr lang="en-US"/>
              <a:t>https://docs.oracle.com/javaee/7/tutorial/webi18n.htm</a:t>
            </a:r>
          </a:p>
        </p:txBody>
      </p:sp>
    </p:spTree>
    <p:extLst>
      <p:ext uri="{BB962C8B-B14F-4D97-AF65-F5344CB8AC3E}">
        <p14:creationId xmlns:p14="http://schemas.microsoft.com/office/powerpoint/2010/main" val="3552660340"/>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Slide Number Placeholder 5"/>
          <p:cNvSpPr>
            <a:spLocks noGrp="1"/>
          </p:cNvSpPr>
          <p:nvPr>
            <p:ph type="sldNum" sz="quarter" idx="12"/>
          </p:nvPr>
        </p:nvSpPr>
        <p:spPr/>
        <p:txBody>
          <a:bodyPr/>
          <a:lstStyle/>
          <a:p>
            <a:pPr>
              <a:defRPr/>
            </a:pPr>
            <a:fld id="{BEDA9D71-4E66-46AA-B584-27DD885957CF}" type="slidenum">
              <a:rPr lang="en-US" altLang="en-US"/>
              <a:pPr>
                <a:defRPr/>
              </a:pPr>
              <a:t>124</a:t>
            </a:fld>
            <a:endParaRPr lang="en-US" altLang="en-US"/>
          </a:p>
        </p:txBody>
      </p:sp>
      <p:sp>
        <p:nvSpPr>
          <p:cNvPr id="4099" name="Rectangle 2"/>
          <p:cNvSpPr>
            <a:spLocks noGrp="1" noChangeArrowheads="1"/>
          </p:cNvSpPr>
          <p:nvPr>
            <p:ph type="title"/>
          </p:nvPr>
        </p:nvSpPr>
        <p:spPr/>
        <p:txBody>
          <a:bodyPr/>
          <a:lstStyle/>
          <a:p>
            <a:pPr eaLnBrk="1" hangingPunct="1"/>
            <a:r>
              <a:rPr lang="en-US" altLang="en-US"/>
              <a:t>Bilingual Web Applications</a:t>
            </a:r>
          </a:p>
        </p:txBody>
      </p:sp>
      <p:sp>
        <p:nvSpPr>
          <p:cNvPr id="4100" name="Rectangle 3"/>
          <p:cNvSpPr>
            <a:spLocks noGrp="1" noChangeArrowheads="1"/>
          </p:cNvSpPr>
          <p:nvPr>
            <p:ph type="body" idx="4294967295"/>
          </p:nvPr>
        </p:nvSpPr>
        <p:spPr>
          <a:xfrm>
            <a:off x="666750" y="1698309"/>
            <a:ext cx="8001000" cy="4267200"/>
          </a:xfrm>
        </p:spPr>
        <p:txBody>
          <a:bodyPr/>
          <a:lstStyle/>
          <a:p>
            <a:pPr lvl="0"/>
            <a:r>
              <a:rPr lang="en-US">
                <a:solidFill>
                  <a:schemeClr val="tx1"/>
                </a:solidFill>
                <a:latin typeface="+mn-lt"/>
                <a:ea typeface="+mn-ea"/>
                <a:cs typeface="+mn-cs"/>
              </a:rPr>
              <a:t>Especially important in Government of Canada context</a:t>
            </a:r>
          </a:p>
          <a:p>
            <a:pPr lvl="0"/>
            <a:r>
              <a:rPr lang="en-US"/>
              <a:t>Options:</a:t>
            </a:r>
          </a:p>
          <a:p>
            <a:pPr lvl="1"/>
            <a:r>
              <a:rPr lang="en-US"/>
              <a:t>Splash Page</a:t>
            </a:r>
          </a:p>
          <a:p>
            <a:pPr lvl="2"/>
            <a:r>
              <a:rPr lang="en-US"/>
              <a:t>User is presented with a bilingual splash page</a:t>
            </a:r>
          </a:p>
          <a:p>
            <a:pPr lvl="2"/>
            <a:r>
              <a:rPr lang="en-US"/>
              <a:t>Options for proceeding from the splash page are given by the request’s stated list of locales that the client accepts</a:t>
            </a:r>
          </a:p>
          <a:p>
            <a:pPr lvl="1"/>
            <a:r>
              <a:rPr lang="en-US"/>
              <a:t>Language Selector Control</a:t>
            </a:r>
          </a:p>
          <a:p>
            <a:pPr lvl="2"/>
            <a:r>
              <a:rPr lang="en-US"/>
              <a:t>Combo box allows user to select from a list of languages</a:t>
            </a:r>
          </a:p>
          <a:p>
            <a:pPr lvl="2"/>
            <a:r>
              <a:rPr lang="en-US"/>
              <a:t>Upon selecting a language, the page (and subsequent pages) are displayed in the selected language</a:t>
            </a:r>
          </a:p>
          <a:p>
            <a:pPr lvl="1"/>
            <a:r>
              <a:rPr lang="en-US"/>
              <a:t>Accept-language header</a:t>
            </a:r>
          </a:p>
          <a:p>
            <a:pPr lvl="2"/>
            <a:r>
              <a:rPr lang="en-US"/>
              <a:t>Pages are displayed in the user’s browser-requested language, according to the Accept-language header (more on this below)</a:t>
            </a:r>
          </a:p>
          <a:p>
            <a:pPr lvl="2"/>
            <a:r>
              <a:rPr lang="en-US"/>
              <a:t>Not the best option, because often users will want to override their browser/OS’s language setting.</a:t>
            </a:r>
          </a:p>
          <a:p>
            <a:pPr lvl="1"/>
            <a:endParaRPr lang="en-US"/>
          </a:p>
          <a:p>
            <a:pPr lvl="1"/>
            <a:endParaRPr lang="en-US">
              <a:solidFill>
                <a:schemeClr val="tx1"/>
              </a:solidFill>
              <a:latin typeface="+mn-lt"/>
              <a:ea typeface="+mn-ea"/>
              <a:cs typeface="+mn-cs"/>
            </a:endParaRPr>
          </a:p>
        </p:txBody>
      </p:sp>
    </p:spTree>
    <p:extLst>
      <p:ext uri="{BB962C8B-B14F-4D97-AF65-F5344CB8AC3E}">
        <p14:creationId xmlns:p14="http://schemas.microsoft.com/office/powerpoint/2010/main" val="1063165368"/>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Internationalization and locales</a:t>
            </a:r>
          </a:p>
        </p:txBody>
      </p:sp>
      <p:sp>
        <p:nvSpPr>
          <p:cNvPr id="3" name="Content Placeholder 2"/>
          <p:cNvSpPr>
            <a:spLocks noGrp="1"/>
          </p:cNvSpPr>
          <p:nvPr>
            <p:ph idx="1"/>
          </p:nvPr>
        </p:nvSpPr>
        <p:spPr/>
        <p:txBody>
          <a:bodyPr/>
          <a:lstStyle/>
          <a:p>
            <a:r>
              <a:rPr lang="en-US" sz="2000" b="1"/>
              <a:t>Internationalization:</a:t>
            </a:r>
            <a:r>
              <a:rPr lang="en-US" sz="2000"/>
              <a:t> enabling a web site to provide different versions of content translated into the visitor's language or nationality.</a:t>
            </a:r>
          </a:p>
          <a:p>
            <a:r>
              <a:rPr lang="en-US" sz="2000" b="1"/>
              <a:t>Localization:</a:t>
            </a:r>
            <a:r>
              <a:rPr lang="en-US" sz="2000"/>
              <a:t> adding resources to a web site to adapt it to a particular geographical or cultural region, for example, a Hindi translation of the content of a web site.</a:t>
            </a:r>
          </a:p>
          <a:p>
            <a:r>
              <a:rPr lang="en-US" sz="2000" b="1"/>
              <a:t>locale:</a:t>
            </a:r>
            <a:r>
              <a:rPr lang="en-US" sz="2000"/>
              <a:t> a particular cultural or geographical region. It is usually referred to as a language symbol followed by a country symbol which are separated by an underscore. For example "en_US" represents English locale for US.</a:t>
            </a:r>
          </a:p>
          <a:p>
            <a:endParaRPr lang="en-US" sz="1800"/>
          </a:p>
          <a:p>
            <a:r>
              <a:rPr lang="en-US" sz="1400"/>
              <a:t>Adapted from: </a:t>
            </a:r>
            <a:r>
              <a:rPr lang="en-US" sz="1400">
                <a:hlinkClick r:id="rId2"/>
              </a:rPr>
              <a:t>http://www.tutorialspoint.com/jsp/jsp_internationalization.htm</a:t>
            </a:r>
            <a:r>
              <a:rPr lang="en-US" sz="1400"/>
              <a:t> </a:t>
            </a:r>
          </a:p>
        </p:txBody>
      </p:sp>
      <p:sp>
        <p:nvSpPr>
          <p:cNvPr id="4" name="Slide Number Placeholder 3"/>
          <p:cNvSpPr>
            <a:spLocks noGrp="1"/>
          </p:cNvSpPr>
          <p:nvPr>
            <p:ph type="sldNum" sz="quarter" idx="12"/>
          </p:nvPr>
        </p:nvSpPr>
        <p:spPr/>
        <p:txBody>
          <a:bodyPr/>
          <a:lstStyle/>
          <a:p>
            <a:pPr>
              <a:defRPr/>
            </a:pPr>
            <a:fld id="{5208F26F-87E0-4110-9F7B-1975D380F98E}" type="slidenum">
              <a:rPr lang="en-US" altLang="en-US" smtClean="0"/>
              <a:pPr>
                <a:defRPr/>
              </a:pPr>
              <a:t>125</a:t>
            </a:fld>
            <a:endParaRPr lang="en-US" altLang="en-US"/>
          </a:p>
        </p:txBody>
      </p:sp>
    </p:spTree>
    <p:extLst>
      <p:ext uri="{BB962C8B-B14F-4D97-AF65-F5344CB8AC3E}">
        <p14:creationId xmlns:p14="http://schemas.microsoft.com/office/powerpoint/2010/main" val="3220069531"/>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B0A8867-C9C7-6948-A2B9-C3C51A180367}"/>
              </a:ext>
            </a:extLst>
          </p:cNvPr>
          <p:cNvSpPr>
            <a:spLocks noGrp="1"/>
          </p:cNvSpPr>
          <p:nvPr>
            <p:ph type="title"/>
          </p:nvPr>
        </p:nvSpPr>
        <p:spPr/>
        <p:txBody>
          <a:bodyPr/>
          <a:lstStyle/>
          <a:p>
            <a:r>
              <a:rPr lang="en-US"/>
              <a:t>HTTP Accept-language header</a:t>
            </a:r>
          </a:p>
        </p:txBody>
      </p:sp>
      <p:sp>
        <p:nvSpPr>
          <p:cNvPr id="3" name="Content Placeholder 2">
            <a:extLst>
              <a:ext uri="{FF2B5EF4-FFF2-40B4-BE49-F238E27FC236}">
                <a16:creationId xmlns:a16="http://schemas.microsoft.com/office/drawing/2014/main" id="{F597A8E0-F88C-4241-9973-E9CA398D5CB1}"/>
              </a:ext>
            </a:extLst>
          </p:cNvPr>
          <p:cNvSpPr>
            <a:spLocks noGrp="1"/>
          </p:cNvSpPr>
          <p:nvPr>
            <p:ph idx="1"/>
          </p:nvPr>
        </p:nvSpPr>
        <p:spPr/>
        <p:txBody>
          <a:bodyPr/>
          <a:lstStyle/>
          <a:p>
            <a:r>
              <a:rPr lang="en-US"/>
              <a:t>Accept-language is an HTTP request header which states which languages the client can understand, and which one is preferred</a:t>
            </a:r>
          </a:p>
          <a:p>
            <a:r>
              <a:rPr lang="en-US"/>
              <a:t>Example:</a:t>
            </a:r>
          </a:p>
          <a:p>
            <a:pPr marL="0" indent="0">
              <a:buNone/>
            </a:pPr>
            <a:r>
              <a:rPr lang="en-CA"/>
              <a:t>Accept-Language: da, en-gb;q=0.8, en;q=0.7 </a:t>
            </a:r>
          </a:p>
          <a:p>
            <a:r>
              <a:rPr lang="en-CA"/>
              <a:t>The default weight is 1, so this is equivalent to </a:t>
            </a:r>
          </a:p>
          <a:p>
            <a:pPr marL="0" indent="0">
              <a:buNone/>
            </a:pPr>
            <a:r>
              <a:rPr lang="en-CA"/>
              <a:t>Accept-Language: da;q=1, en-gb;q=0.8, en;q=0.7</a:t>
            </a:r>
          </a:p>
          <a:p>
            <a:r>
              <a:rPr lang="en-CA"/>
              <a:t>The weight is normalized to a real number in the range 0 through 1, where 0.001 is the least preferred and 1 is the most preferred</a:t>
            </a:r>
          </a:p>
          <a:p>
            <a:r>
              <a:rPr lang="en-CA"/>
              <a:t>a value of 0 means "not acceptable”</a:t>
            </a:r>
          </a:p>
          <a:p>
            <a:r>
              <a:rPr lang="en-CA"/>
              <a:t>If no "q" parameter is present, the default weight is 1.</a:t>
            </a:r>
          </a:p>
          <a:p>
            <a:pPr marL="0" indent="0">
              <a:buNone/>
            </a:pPr>
            <a:endParaRPr lang="en-US"/>
          </a:p>
        </p:txBody>
      </p:sp>
    </p:spTree>
    <p:extLst>
      <p:ext uri="{BB962C8B-B14F-4D97-AF65-F5344CB8AC3E}">
        <p14:creationId xmlns:p14="http://schemas.microsoft.com/office/powerpoint/2010/main" val="3644422828"/>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102A1D1C-9E82-7045-8D46-BDF592AA6A92}"/>
              </a:ext>
            </a:extLst>
          </p:cNvPr>
          <p:cNvSpPr>
            <a:spLocks noGrp="1"/>
          </p:cNvSpPr>
          <p:nvPr>
            <p:ph type="title"/>
          </p:nvPr>
        </p:nvSpPr>
        <p:spPr/>
        <p:txBody>
          <a:bodyPr/>
          <a:lstStyle/>
          <a:p>
            <a:r>
              <a:rPr lang="en-US"/>
              <a:t>What headers is my Browser sending?</a:t>
            </a:r>
          </a:p>
        </p:txBody>
      </p:sp>
      <p:sp>
        <p:nvSpPr>
          <p:cNvPr id="3" name="Content Placeholder 2">
            <a:extLst>
              <a:ext uri="{FF2B5EF4-FFF2-40B4-BE49-F238E27FC236}">
                <a16:creationId xmlns:a16="http://schemas.microsoft.com/office/drawing/2014/main" id="{F63546E2-9C8C-934B-83E8-A906B925E859}"/>
              </a:ext>
            </a:extLst>
          </p:cNvPr>
          <p:cNvSpPr>
            <a:spLocks noGrp="1"/>
          </p:cNvSpPr>
          <p:nvPr>
            <p:ph idx="1"/>
          </p:nvPr>
        </p:nvSpPr>
        <p:spPr/>
        <p:txBody>
          <a:bodyPr/>
          <a:lstStyle/>
          <a:p>
            <a:r>
              <a:rPr lang="en-US"/>
              <a:t>Firefox-&gt;Inspector-&gt;Network</a:t>
            </a:r>
          </a:p>
          <a:p>
            <a:pPr lvl="1"/>
            <a:r>
              <a:rPr lang="en-US"/>
              <a:t>Select the request from the list on the left</a:t>
            </a:r>
          </a:p>
          <a:p>
            <a:pPr lvl="1"/>
            <a:r>
              <a:rPr lang="en-US"/>
              <a:t>Select the Headers tab on the right</a:t>
            </a:r>
          </a:p>
          <a:p>
            <a:pPr lvl="1"/>
            <a:r>
              <a:rPr lang="en-US"/>
              <a:t>View request and response headers</a:t>
            </a:r>
          </a:p>
          <a:p>
            <a:pPr lvl="1"/>
            <a:endParaRPr lang="en-US"/>
          </a:p>
          <a:p>
            <a:r>
              <a:rPr lang="en-US"/>
              <a:t>Visit a header-displaying website</a:t>
            </a:r>
          </a:p>
          <a:p>
            <a:pPr lvl="1"/>
            <a:r>
              <a:rPr lang="en-US"/>
              <a:t>Example </a:t>
            </a:r>
            <a:r>
              <a:rPr lang="en-US">
                <a:hlinkClick r:id="rId2"/>
              </a:rPr>
              <a:t>http://www.xhaus.com/headers</a:t>
            </a:r>
            <a:endParaRPr lang="en-US"/>
          </a:p>
          <a:p>
            <a:pPr lvl="1"/>
            <a:endParaRPr lang="en-US"/>
          </a:p>
        </p:txBody>
      </p:sp>
    </p:spTree>
    <p:extLst>
      <p:ext uri="{BB962C8B-B14F-4D97-AF65-F5344CB8AC3E}">
        <p14:creationId xmlns:p14="http://schemas.microsoft.com/office/powerpoint/2010/main" val="754454584"/>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Strings managed in Resource Bundle</a:t>
            </a:r>
          </a:p>
        </p:txBody>
      </p:sp>
      <p:sp>
        <p:nvSpPr>
          <p:cNvPr id="3" name="Content Placeholder 2"/>
          <p:cNvSpPr>
            <a:spLocks noGrp="1"/>
          </p:cNvSpPr>
          <p:nvPr>
            <p:ph idx="1"/>
          </p:nvPr>
        </p:nvSpPr>
        <p:spPr/>
        <p:txBody>
          <a:bodyPr/>
          <a:lstStyle/>
          <a:p>
            <a:r>
              <a:rPr lang="en-US"/>
              <a:t>In our code, we use symbols, and at runtime, the correct string for that symbol is used</a:t>
            </a:r>
          </a:p>
          <a:p>
            <a:pPr lvl="1"/>
            <a:r>
              <a:rPr lang="en-US"/>
              <a:t>See Bundle.properties in address-book for many examples</a:t>
            </a:r>
          </a:p>
          <a:p>
            <a:r>
              <a:rPr lang="en-US"/>
              <a:t>These files are called Localization bundles</a:t>
            </a:r>
          </a:p>
          <a:p>
            <a:r>
              <a:rPr lang="en-US"/>
              <a:t>Create properties file for each supported language</a:t>
            </a:r>
          </a:p>
          <a:p>
            <a:pPr lvl="1"/>
            <a:r>
              <a:rPr lang="en-US" err="1"/>
              <a:t>BundleDemo_en_CA.properties</a:t>
            </a:r>
            <a:endParaRPr lang="en-US"/>
          </a:p>
          <a:p>
            <a:pPr lvl="1"/>
            <a:r>
              <a:rPr lang="en-US" err="1"/>
              <a:t>BundleDemo_fr_CA.properties</a:t>
            </a:r>
            <a:endParaRPr lang="en-US"/>
          </a:p>
          <a:p>
            <a:pPr lvl="1"/>
            <a:r>
              <a:rPr lang="en-US" err="1"/>
              <a:t>BundleDemo_en_US.properties</a:t>
            </a:r>
            <a:endParaRPr lang="en-US"/>
          </a:p>
          <a:p>
            <a:pPr lvl="1"/>
            <a:r>
              <a:rPr lang="en-US"/>
              <a:t>Etc</a:t>
            </a:r>
          </a:p>
          <a:p>
            <a:r>
              <a:rPr lang="en-US"/>
              <a:t>Files contain lines of the form</a:t>
            </a:r>
          </a:p>
          <a:p>
            <a:pPr lvl="1"/>
            <a:r>
              <a:rPr lang="en-US"/>
              <a:t>Key=String Value</a:t>
            </a:r>
          </a:p>
          <a:p>
            <a:pPr lvl="1"/>
            <a:r>
              <a:rPr lang="en-US"/>
              <a:t>E.g., hello_string=Bonjour</a:t>
            </a:r>
          </a:p>
        </p:txBody>
      </p:sp>
      <p:sp>
        <p:nvSpPr>
          <p:cNvPr id="4" name="Slide Number Placeholder 3"/>
          <p:cNvSpPr>
            <a:spLocks noGrp="1"/>
          </p:cNvSpPr>
          <p:nvPr>
            <p:ph type="sldNum" sz="quarter" idx="12"/>
          </p:nvPr>
        </p:nvSpPr>
        <p:spPr/>
        <p:txBody>
          <a:bodyPr/>
          <a:lstStyle/>
          <a:p>
            <a:pPr>
              <a:defRPr/>
            </a:pPr>
            <a:fld id="{5208F26F-87E0-4110-9F7B-1975D380F98E}" type="slidenum">
              <a:rPr lang="en-US" altLang="en-US" smtClean="0"/>
              <a:pPr>
                <a:defRPr/>
              </a:pPr>
              <a:t>128</a:t>
            </a:fld>
            <a:endParaRPr lang="en-US" altLang="en-US"/>
          </a:p>
        </p:txBody>
      </p:sp>
    </p:spTree>
    <p:extLst>
      <p:ext uri="{BB962C8B-B14F-4D97-AF65-F5344CB8AC3E}">
        <p14:creationId xmlns:p14="http://schemas.microsoft.com/office/powerpoint/2010/main" val="1415262745"/>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79F441B-E399-4C44-9863-1EEA03185C4A}"/>
              </a:ext>
            </a:extLst>
          </p:cNvPr>
          <p:cNvSpPr>
            <a:spLocks noGrp="1"/>
          </p:cNvSpPr>
          <p:nvPr>
            <p:ph type="title"/>
          </p:nvPr>
        </p:nvSpPr>
        <p:spPr/>
        <p:txBody>
          <a:bodyPr/>
          <a:lstStyle/>
          <a:p>
            <a:r>
              <a:rPr lang="en-US"/>
              <a:t>Internationalizing address-book</a:t>
            </a:r>
          </a:p>
        </p:txBody>
      </p:sp>
      <p:sp>
        <p:nvSpPr>
          <p:cNvPr id="3" name="Content Placeholder 2">
            <a:extLst>
              <a:ext uri="{FF2B5EF4-FFF2-40B4-BE49-F238E27FC236}">
                <a16:creationId xmlns:a16="http://schemas.microsoft.com/office/drawing/2014/main" id="{0DD30641-29C5-054C-8D3C-00048D03F2B1}"/>
              </a:ext>
            </a:extLst>
          </p:cNvPr>
          <p:cNvSpPr>
            <a:spLocks noGrp="1"/>
          </p:cNvSpPr>
          <p:nvPr>
            <p:ph idx="1"/>
          </p:nvPr>
        </p:nvSpPr>
        <p:spPr/>
        <p:txBody>
          <a:bodyPr/>
          <a:lstStyle/>
          <a:p>
            <a:r>
              <a:rPr lang="en-US"/>
              <a:t>The localization bundle is configured in </a:t>
            </a:r>
            <a:r>
              <a:rPr lang="en-US" err="1">
                <a:latin typeface="Courier New" panose="02070309020205020404" pitchFamily="49" charset="0"/>
                <a:cs typeface="Courier New" panose="02070309020205020404" pitchFamily="49" charset="0"/>
              </a:rPr>
              <a:t>faces_config.xml</a:t>
            </a:r>
            <a:endParaRPr lang="en-US">
              <a:latin typeface="Courier New" panose="02070309020205020404" pitchFamily="49" charset="0"/>
              <a:cs typeface="Courier New" panose="02070309020205020404" pitchFamily="49" charset="0"/>
            </a:endParaRPr>
          </a:p>
          <a:p>
            <a:r>
              <a:rPr lang="en-US">
                <a:cs typeface="Courier New" panose="02070309020205020404" pitchFamily="49" charset="0"/>
              </a:rPr>
              <a:t>As we found it, the basename of the localization bundle is configured to be </a:t>
            </a:r>
            <a:r>
              <a:rPr lang="en-US">
                <a:latin typeface="Courier New" panose="02070309020205020404" pitchFamily="49" charset="0"/>
                <a:cs typeface="Courier New" panose="02070309020205020404" pitchFamily="49" charset="0"/>
              </a:rPr>
              <a:t>Bundle </a:t>
            </a:r>
            <a:r>
              <a:rPr lang="en-US">
                <a:cs typeface="Courier New" panose="02070309020205020404" pitchFamily="49" charset="0"/>
              </a:rPr>
              <a:t>(could have used different name, like BundleDemo)</a:t>
            </a:r>
            <a:endParaRPr lang="en-US">
              <a:latin typeface="Courier New" panose="02070309020205020404" pitchFamily="49" charset="0"/>
              <a:cs typeface="Courier New" panose="02070309020205020404" pitchFamily="49" charset="0"/>
            </a:endParaRPr>
          </a:p>
          <a:p>
            <a:r>
              <a:rPr lang="en-US">
                <a:cs typeface="Courier New" panose="02070309020205020404" pitchFamily="49" charset="0"/>
              </a:rPr>
              <a:t>We create more languages in files with names of this form: </a:t>
            </a:r>
            <a:r>
              <a:rPr lang="en-US">
                <a:latin typeface="Courier New" panose="02070309020205020404" pitchFamily="49" charset="0"/>
                <a:cs typeface="Courier New" panose="02070309020205020404" pitchFamily="49" charset="0"/>
              </a:rPr>
              <a:t>Bundle_&lt;locale&gt;.properties</a:t>
            </a:r>
          </a:p>
          <a:p>
            <a:r>
              <a:rPr lang="en-US">
                <a:cs typeface="Courier New" panose="02070309020205020404" pitchFamily="49" charset="0"/>
              </a:rPr>
              <a:t>Examples:</a:t>
            </a:r>
          </a:p>
          <a:p>
            <a:pPr lvl="1"/>
            <a:r>
              <a:rPr lang="en-US" err="1">
                <a:cs typeface="Courier New" panose="02070309020205020404" pitchFamily="49" charset="0"/>
              </a:rPr>
              <a:t>Bundle_en.properties</a:t>
            </a:r>
            <a:endParaRPr lang="en-US">
              <a:cs typeface="Courier New" panose="02070309020205020404" pitchFamily="49" charset="0"/>
            </a:endParaRPr>
          </a:p>
          <a:p>
            <a:pPr lvl="1"/>
            <a:r>
              <a:rPr lang="en-US" err="1">
                <a:cs typeface="Courier New" panose="02070309020205020404" pitchFamily="49" charset="0"/>
              </a:rPr>
              <a:t>Bundle_nl.properties</a:t>
            </a:r>
            <a:endParaRPr lang="en-US">
              <a:cs typeface="Courier New" panose="02070309020205020404" pitchFamily="49" charset="0"/>
            </a:endParaRPr>
          </a:p>
          <a:p>
            <a:pPr lvl="1"/>
            <a:r>
              <a:rPr lang="en-US" err="1">
                <a:cs typeface="Courier New" panose="02070309020205020404" pitchFamily="49" charset="0"/>
              </a:rPr>
              <a:t>Bundle_es.properties</a:t>
            </a:r>
            <a:endParaRPr lang="en-US">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4095842"/>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Labs and Assignments</a:t>
            </a:r>
          </a:p>
        </p:txBody>
      </p:sp>
      <p:sp>
        <p:nvSpPr>
          <p:cNvPr id="3" name="Content Placeholder 2"/>
          <p:cNvSpPr>
            <a:spLocks noGrp="1"/>
          </p:cNvSpPr>
          <p:nvPr>
            <p:ph idx="1"/>
          </p:nvPr>
        </p:nvSpPr>
        <p:spPr/>
        <p:txBody>
          <a:bodyPr/>
          <a:lstStyle/>
          <a:p>
            <a:r>
              <a:rPr lang="en-US"/>
              <a:t>See the Submission Requirements in Lab and Assignments folders on Brightspace</a:t>
            </a:r>
          </a:p>
          <a:p>
            <a:r>
              <a:rPr lang="en-US"/>
              <a:t>You will demonstrate your work, as well as submit it before the deadline</a:t>
            </a:r>
          </a:p>
          <a:p>
            <a:r>
              <a:rPr lang="en-US"/>
              <a:t>Missing or skipping the demonstration incurs a large penalty, up to 100% of the entire assignment mark</a:t>
            </a:r>
          </a:p>
          <a:p>
            <a:r>
              <a:rPr lang="en-US"/>
              <a:t>Late assignments incur a penalty, up to 100% of the entire assignment mark</a:t>
            </a:r>
          </a:p>
        </p:txBody>
      </p:sp>
    </p:spTree>
    <p:extLst>
      <p:ext uri="{BB962C8B-B14F-4D97-AF65-F5344CB8AC3E}">
        <p14:creationId xmlns:p14="http://schemas.microsoft.com/office/powerpoint/2010/main" val="3111441261"/>
      </p:ext>
    </p:extLst>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5C48E2A-A18D-5F43-A26B-F3F5C3EB4CF8}"/>
              </a:ext>
            </a:extLst>
          </p:cNvPr>
          <p:cNvSpPr>
            <a:spLocks noGrp="1"/>
          </p:cNvSpPr>
          <p:nvPr>
            <p:ph type="title"/>
          </p:nvPr>
        </p:nvSpPr>
        <p:spPr/>
        <p:txBody>
          <a:bodyPr/>
          <a:lstStyle/>
          <a:p>
            <a:r>
              <a:rPr lang="en-US"/>
              <a:t>Internationalizing address-book (cont’d)</a:t>
            </a:r>
          </a:p>
        </p:txBody>
      </p:sp>
      <p:sp>
        <p:nvSpPr>
          <p:cNvPr id="3" name="Content Placeholder 2">
            <a:extLst>
              <a:ext uri="{FF2B5EF4-FFF2-40B4-BE49-F238E27FC236}">
                <a16:creationId xmlns:a16="http://schemas.microsoft.com/office/drawing/2014/main" id="{EE17F469-13A5-2848-9A24-FF506ED88DEA}"/>
              </a:ext>
            </a:extLst>
          </p:cNvPr>
          <p:cNvSpPr>
            <a:spLocks noGrp="1"/>
          </p:cNvSpPr>
          <p:nvPr>
            <p:ph idx="1"/>
          </p:nvPr>
        </p:nvSpPr>
        <p:spPr/>
        <p:txBody>
          <a:bodyPr/>
          <a:lstStyle/>
          <a:p>
            <a:r>
              <a:rPr lang="en-US"/>
              <a:t>Declare supported locales in faces-config.xml:</a:t>
            </a:r>
          </a:p>
          <a:p>
            <a:pPr marL="0" indent="0">
              <a:buNone/>
            </a:pPr>
            <a:r>
              <a:rPr lang="en-US"/>
              <a:t>&lt;application&gt;</a:t>
            </a:r>
          </a:p>
          <a:p>
            <a:pPr marL="342900" lvl="1" indent="0">
              <a:buNone/>
            </a:pPr>
            <a:r>
              <a:rPr lang="en-CA"/>
              <a:t>&lt;locale-config&gt;</a:t>
            </a:r>
          </a:p>
          <a:p>
            <a:pPr marL="342900" lvl="1" indent="0">
              <a:buNone/>
            </a:pPr>
            <a:r>
              <a:rPr lang="en-CA"/>
              <a:t>  &lt;default-locale&gt;en&lt;/default-locale&gt; </a:t>
            </a:r>
          </a:p>
          <a:p>
            <a:pPr marL="342900" lvl="1" indent="0">
              <a:buNone/>
            </a:pPr>
            <a:r>
              <a:rPr lang="en-CA"/>
              <a:t>  &lt;supported-locale&gt;nl&lt;/supported-locale&gt;</a:t>
            </a:r>
          </a:p>
          <a:p>
            <a:pPr marL="342900" lvl="1" indent="0">
              <a:buNone/>
            </a:pPr>
            <a:r>
              <a:rPr lang="en-CA"/>
              <a:t>  &lt;supported-locale&gt;es&lt;/supported-locale&gt; </a:t>
            </a:r>
          </a:p>
          <a:p>
            <a:pPr marL="342900" lvl="1" indent="0">
              <a:buNone/>
            </a:pPr>
            <a:r>
              <a:rPr lang="en-CA"/>
              <a:t>&lt;/locale-config&gt;</a:t>
            </a:r>
          </a:p>
          <a:p>
            <a:pPr marL="0" indent="0">
              <a:buNone/>
            </a:pPr>
            <a:r>
              <a:rPr lang="en-CA"/>
              <a:t>&lt;/application&gt;</a:t>
            </a:r>
            <a:endParaRPr lang="en-US"/>
          </a:p>
        </p:txBody>
      </p:sp>
    </p:spTree>
    <p:extLst>
      <p:ext uri="{BB962C8B-B14F-4D97-AF65-F5344CB8AC3E}">
        <p14:creationId xmlns:p14="http://schemas.microsoft.com/office/powerpoint/2010/main" val="2448783329"/>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03AD595-9407-5346-83AD-23831979510E}"/>
              </a:ext>
            </a:extLst>
          </p:cNvPr>
          <p:cNvSpPr>
            <a:spLocks noGrp="1"/>
          </p:cNvSpPr>
          <p:nvPr>
            <p:ph type="title"/>
          </p:nvPr>
        </p:nvSpPr>
        <p:spPr/>
        <p:txBody>
          <a:bodyPr/>
          <a:lstStyle/>
          <a:p>
            <a:r>
              <a:rPr lang="en-US"/>
              <a:t>Internationalizing address-book (cont’d)</a:t>
            </a:r>
          </a:p>
        </p:txBody>
      </p:sp>
      <p:sp>
        <p:nvSpPr>
          <p:cNvPr id="3" name="Content Placeholder 2">
            <a:extLst>
              <a:ext uri="{FF2B5EF4-FFF2-40B4-BE49-F238E27FC236}">
                <a16:creationId xmlns:a16="http://schemas.microsoft.com/office/drawing/2014/main" id="{3E4DB661-41E0-BC4B-BA5E-855B01830D5C}"/>
              </a:ext>
            </a:extLst>
          </p:cNvPr>
          <p:cNvSpPr>
            <a:spLocks noGrp="1"/>
          </p:cNvSpPr>
          <p:nvPr>
            <p:ph idx="1"/>
          </p:nvPr>
        </p:nvSpPr>
        <p:spPr>
          <a:xfrm>
            <a:off x="628650" y="1447800"/>
            <a:ext cx="7886700" cy="4729163"/>
          </a:xfrm>
        </p:spPr>
        <p:txBody>
          <a:bodyPr>
            <a:normAutofit/>
          </a:bodyPr>
          <a:lstStyle/>
          <a:p>
            <a:r>
              <a:rPr lang="en-US"/>
              <a:t>Enclose the JSF UI components with the f:view tag, where we can override the locale</a:t>
            </a:r>
          </a:p>
          <a:p>
            <a:r>
              <a:rPr lang="en-US" err="1"/>
              <a:t>template.xhtml is a good place for f:view tag</a:t>
            </a:r>
          </a:p>
          <a:p>
            <a:r>
              <a:rPr lang="en-US"/>
              <a:t>Usually place the </a:t>
            </a:r>
            <a:r>
              <a:rPr lang="en-US" err="1">
                <a:latin typeface="Courier New" panose="02070309020205020404" pitchFamily="49" charset="0"/>
                <a:cs typeface="Courier New" panose="02070309020205020404" pitchFamily="49" charset="0"/>
              </a:rPr>
              <a:t>f:view</a:t>
            </a:r>
            <a:r>
              <a:rPr lang="en-US"/>
              <a:t> tag just inside the </a:t>
            </a:r>
            <a:r>
              <a:rPr lang="en-US">
                <a:latin typeface="Courier New" panose="02070309020205020404" pitchFamily="49" charset="0"/>
                <a:cs typeface="Courier New" panose="02070309020205020404" pitchFamily="49" charset="0"/>
              </a:rPr>
              <a:t>html</a:t>
            </a:r>
            <a:r>
              <a:rPr lang="en-US"/>
              <a:t> element</a:t>
            </a:r>
          </a:p>
          <a:p>
            <a:r>
              <a:rPr lang="en-US"/>
              <a:t>For example</a:t>
            </a:r>
          </a:p>
          <a:p>
            <a:pPr marL="0" indent="0">
              <a:buNone/>
            </a:pPr>
            <a:r>
              <a:rPr lang="en-US" sz="1100">
                <a:latin typeface="Courier New" panose="02070309020205020404" pitchFamily="49" charset="0"/>
                <a:cs typeface="Courier New" panose="02070309020205020404" pitchFamily="49" charset="0"/>
              </a:rPr>
              <a:t>&lt;?xml version='1.0' encoding='UTF-8' ?&gt;</a:t>
            </a:r>
          </a:p>
          <a:p>
            <a:pPr marL="0" indent="0">
              <a:buNone/>
            </a:pPr>
            <a:r>
              <a:rPr lang="en-US" sz="1100">
                <a:latin typeface="Courier New" panose="02070309020205020404" pitchFamily="49" charset="0"/>
                <a:cs typeface="Courier New" panose="02070309020205020404" pitchFamily="49" charset="0"/>
              </a:rPr>
              <a:t>&lt;!DOCTYPE html PUBLIC "-//W3C//DTD XHTML 1.0 Transitional//EN" "http://www.w3.org/TR/xhtml1/DTD/xhtml1-transitional.dtd"&gt;</a:t>
            </a:r>
          </a:p>
          <a:p>
            <a:pPr marL="0" indent="0">
              <a:buNone/>
            </a:pPr>
            <a:r>
              <a:rPr lang="en-US" sz="1100">
                <a:latin typeface="Courier New" panose="02070309020205020404" pitchFamily="49" charset="0"/>
                <a:cs typeface="Courier New" panose="02070309020205020404" pitchFamily="49" charset="0"/>
              </a:rPr>
              <a:t>&lt;html lang="#{contactController.language}"</a:t>
            </a:r>
          </a:p>
          <a:p>
            <a:pPr marL="0" indent="0">
              <a:buNone/>
            </a:pPr>
            <a:r>
              <a:rPr lang="en-US" sz="1100">
                <a:latin typeface="Courier New" panose="02070309020205020404" pitchFamily="49" charset="0"/>
                <a:cs typeface="Courier New" panose="02070309020205020404" pitchFamily="49" charset="0"/>
              </a:rPr>
              <a:t>      xmlns="http://www.w3.org/1999/xhtml"</a:t>
            </a:r>
          </a:p>
          <a:p>
            <a:pPr marL="0" indent="0">
              <a:buNone/>
            </a:pPr>
            <a:r>
              <a:rPr lang="en-US" sz="1100">
                <a:latin typeface="Courier New" panose="02070309020205020404" pitchFamily="49" charset="0"/>
                <a:cs typeface="Courier New" panose="02070309020205020404" pitchFamily="49" charset="0"/>
              </a:rPr>
              <a:t>      xmlns:f="http://java.sun.com/jsf/core"</a:t>
            </a:r>
          </a:p>
          <a:p>
            <a:pPr marL="0" indent="0">
              <a:buNone/>
            </a:pPr>
            <a:r>
              <a:rPr lang="en-US" sz="1100">
                <a:latin typeface="Courier New" panose="02070309020205020404" pitchFamily="49" charset="0"/>
                <a:cs typeface="Courier New" panose="02070309020205020404" pitchFamily="49" charset="0"/>
              </a:rPr>
              <a:t>      xmlns:ui="http://xmlns.jcp.org/jsf/facelets"</a:t>
            </a:r>
          </a:p>
          <a:p>
            <a:pPr marL="0" indent="0">
              <a:buNone/>
            </a:pPr>
            <a:r>
              <a:rPr lang="en-US" sz="1100">
                <a:latin typeface="Courier New" panose="02070309020205020404" pitchFamily="49" charset="0"/>
                <a:cs typeface="Courier New" panose="02070309020205020404" pitchFamily="49" charset="0"/>
              </a:rPr>
              <a:t>      xmlns:h="http://xmlns.jcp.org/jsf/html"&gt;</a:t>
            </a:r>
          </a:p>
          <a:p>
            <a:pPr marL="0" indent="0">
              <a:buNone/>
            </a:pPr>
            <a:r>
              <a:rPr lang="en-US" sz="1100">
                <a:latin typeface="Courier New" panose="02070309020205020404" pitchFamily="49" charset="0"/>
                <a:cs typeface="Courier New" panose="02070309020205020404" pitchFamily="49" charset="0"/>
              </a:rPr>
              <a:t>    &lt;f:view locale="#{contactController.locale}"&gt;</a:t>
            </a:r>
          </a:p>
          <a:p>
            <a:pPr marL="0" indent="0">
              <a:buNone/>
            </a:pPr>
            <a:r>
              <a:rPr lang="en-US" sz="1100">
                <a:latin typeface="Courier New" panose="02070309020205020404" pitchFamily="49" charset="0"/>
                <a:cs typeface="Courier New" panose="02070309020205020404" pitchFamily="49" charset="0"/>
              </a:rPr>
              <a:t>    &lt;h:head&gt;</a:t>
            </a:r>
          </a:p>
          <a:p>
            <a:r>
              <a:rPr lang="en-US" sz="1100">
                <a:latin typeface="Courier New" panose="02070309020205020404" pitchFamily="49" charset="0"/>
                <a:cs typeface="Courier New" panose="02070309020205020404" pitchFamily="49" charset="0"/>
              </a:rPr>
              <a:t> </a:t>
            </a:r>
            <a:r>
              <a:rPr lang="en-US">
                <a:solidFill>
                  <a:prstClr val="black"/>
                </a:solidFill>
              </a:rPr>
              <a:t>&lt;html lang&gt; attribute is for web-crawlers</a:t>
            </a:r>
            <a:endParaRPr lang="en-US" sz="11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901017"/>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22AC868-B0C7-924E-8947-0EE2A5587044}"/>
              </a:ext>
            </a:extLst>
          </p:cNvPr>
          <p:cNvSpPr>
            <a:spLocks noGrp="1"/>
          </p:cNvSpPr>
          <p:nvPr>
            <p:ph type="title"/>
          </p:nvPr>
        </p:nvSpPr>
        <p:spPr>
          <a:xfrm>
            <a:off x="457200" y="-23494"/>
            <a:ext cx="7886700" cy="1325563"/>
          </a:xfrm>
        </p:spPr>
        <p:txBody>
          <a:bodyPr/>
          <a:lstStyle/>
          <a:p>
            <a:r>
              <a:rPr lang="en-US"/>
              <a:t>Internationalizing address-book (cont’d)</a:t>
            </a:r>
          </a:p>
        </p:txBody>
      </p:sp>
      <p:sp>
        <p:nvSpPr>
          <p:cNvPr id="3" name="Content Placeholder 2">
            <a:extLst>
              <a:ext uri="{FF2B5EF4-FFF2-40B4-BE49-F238E27FC236}">
                <a16:creationId xmlns:a16="http://schemas.microsoft.com/office/drawing/2014/main" id="{607BC39F-6210-914D-B7B3-03D8A1CDF6F5}"/>
              </a:ext>
            </a:extLst>
          </p:cNvPr>
          <p:cNvSpPr>
            <a:spLocks noGrp="1"/>
          </p:cNvSpPr>
          <p:nvPr>
            <p:ph idx="1"/>
          </p:nvPr>
        </p:nvSpPr>
        <p:spPr>
          <a:xfrm>
            <a:off x="628650" y="1066800"/>
            <a:ext cx="7886700" cy="5486400"/>
          </a:xfrm>
        </p:spPr>
        <p:txBody>
          <a:bodyPr>
            <a:noAutofit/>
          </a:bodyPr>
          <a:lstStyle/>
          <a:p>
            <a:r>
              <a:rPr lang="en-US" sz="1200"/>
              <a:t>Notice the expression language on the previous slide</a:t>
            </a:r>
          </a:p>
          <a:p>
            <a:r>
              <a:rPr lang="en-US" sz="1200"/>
              <a:t>Our named session-scoped bean (ContactController.java) can keep track of the locale</a:t>
            </a:r>
          </a:p>
          <a:p>
            <a:pPr marL="0" indent="0">
              <a:buNone/>
            </a:pPr>
            <a:r>
              <a:rPr lang="en-US" sz="1200"/>
              <a:t> private Locale locale;</a:t>
            </a:r>
          </a:p>
          <a:p>
            <a:pPr marL="0" indent="0">
              <a:buNone/>
            </a:pPr>
            <a:r>
              <a:rPr lang="en-US" sz="1200"/>
              <a:t> public ContactController() {</a:t>
            </a:r>
          </a:p>
          <a:p>
            <a:pPr marL="0" indent="0">
              <a:buNone/>
            </a:pPr>
            <a:r>
              <a:rPr lang="en-US" sz="1200"/>
              <a:t>    }</a:t>
            </a:r>
          </a:p>
          <a:p>
            <a:pPr marL="0" indent="0">
              <a:buNone/>
            </a:pPr>
            <a:r>
              <a:rPr lang="en-US" sz="1200"/>
              <a:t>    @PostConstruct</a:t>
            </a:r>
            <a:endParaRPr lang="en-US" sz="1200"/>
          </a:p>
          <a:p>
            <a:pPr marL="0" indent="0">
              <a:buNone/>
            </a:pPr>
            <a:r>
              <a:rPr lang="en-US" sz="1200"/>
              <a:t>    public void init() {</a:t>
            </a:r>
          </a:p>
          <a:p>
            <a:pPr marL="0" indent="0">
              <a:buNone/>
            </a:pPr>
            <a:r>
              <a:rPr lang="en-US" sz="1200"/>
              <a:t>        locale = FacesContext.getCurrentInstance().getExternalContext().getRequestLocale();</a:t>
            </a:r>
          </a:p>
          <a:p>
            <a:pPr marL="0" indent="0">
              <a:buNone/>
            </a:pPr>
            <a:r>
              <a:rPr lang="en-US" sz="1200"/>
              <a:t>    }</a:t>
            </a:r>
          </a:p>
          <a:p>
            <a:pPr marL="0" indent="0">
              <a:buNone/>
            </a:pPr>
            <a:r>
              <a:rPr lang="en-US" sz="1200"/>
              <a:t>    public Locale getLocale() {</a:t>
            </a:r>
          </a:p>
          <a:p>
            <a:pPr marL="0" indent="0">
              <a:buNone/>
            </a:pPr>
            <a:r>
              <a:rPr lang="en-US" sz="1200"/>
              <a:t>        return locale;</a:t>
            </a:r>
          </a:p>
          <a:p>
            <a:pPr marL="0" indent="0">
              <a:buNone/>
            </a:pPr>
            <a:r>
              <a:rPr lang="en-US" sz="1200"/>
              <a:t>    }</a:t>
            </a:r>
          </a:p>
          <a:p>
            <a:pPr marL="0" indent="0">
              <a:buNone/>
            </a:pPr>
            <a:r>
              <a:rPr lang="en-US" sz="1200"/>
              <a:t>    public String getLanguage() {</a:t>
            </a:r>
          </a:p>
          <a:p>
            <a:pPr marL="0" indent="0">
              <a:buNone/>
            </a:pPr>
            <a:r>
              <a:rPr lang="en-US" sz="1200"/>
              <a:t>        return locale.getLanguage();</a:t>
            </a:r>
          </a:p>
          <a:p>
            <a:pPr marL="0" indent="0">
              <a:buNone/>
            </a:pPr>
            <a:r>
              <a:rPr lang="en-US" sz="1200"/>
              <a:t>    }</a:t>
            </a:r>
          </a:p>
          <a:p>
            <a:pPr marL="0" indent="0">
              <a:buNone/>
            </a:pPr>
            <a:r>
              <a:rPr lang="en-US" sz="1200"/>
              <a:t>    public void setLanguage(String language) {</a:t>
            </a:r>
          </a:p>
          <a:p>
            <a:pPr marL="0" indent="0">
              <a:buNone/>
            </a:pPr>
            <a:r>
              <a:rPr lang="en-US" sz="1200"/>
              <a:t>        locale = new Locale(language);</a:t>
            </a:r>
          </a:p>
          <a:p>
            <a:pPr marL="0" indent="0">
              <a:buNone/>
            </a:pPr>
            <a:r>
              <a:rPr lang="en-US" sz="1200"/>
              <a:t>        FacesContext.getCurrentInstance().getViewRoot().setLocale(locale);</a:t>
            </a:r>
          </a:p>
          <a:p>
            <a:pPr marL="0" indent="0">
              <a:buNone/>
            </a:pPr>
            <a:r>
              <a:rPr lang="en-US" sz="1200"/>
              <a:t>    }</a:t>
            </a:r>
          </a:p>
        </p:txBody>
      </p:sp>
    </p:spTree>
    <p:extLst>
      <p:ext uri="{BB962C8B-B14F-4D97-AF65-F5344CB8AC3E}">
        <p14:creationId xmlns:p14="http://schemas.microsoft.com/office/powerpoint/2010/main" val="764339937"/>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27FA342-3396-5544-B73B-9FC375AA563F}"/>
              </a:ext>
            </a:extLst>
          </p:cNvPr>
          <p:cNvSpPr>
            <a:spLocks noGrp="1"/>
          </p:cNvSpPr>
          <p:nvPr>
            <p:ph type="title"/>
          </p:nvPr>
        </p:nvSpPr>
        <p:spPr/>
        <p:txBody>
          <a:bodyPr/>
          <a:lstStyle/>
          <a:p>
            <a:r>
              <a:rPr lang="en-US"/>
              <a:t>Internationalizing address-book (cont’d)</a:t>
            </a:r>
          </a:p>
        </p:txBody>
      </p:sp>
      <p:sp>
        <p:nvSpPr>
          <p:cNvPr id="3" name="Content Placeholder 2">
            <a:extLst>
              <a:ext uri="{FF2B5EF4-FFF2-40B4-BE49-F238E27FC236}">
                <a16:creationId xmlns:a16="http://schemas.microsoft.com/office/drawing/2014/main" id="{46BD6298-32A4-6D40-BFFE-69F87E72E981}"/>
              </a:ext>
            </a:extLst>
          </p:cNvPr>
          <p:cNvSpPr>
            <a:spLocks noGrp="1"/>
          </p:cNvSpPr>
          <p:nvPr>
            <p:ph idx="1"/>
          </p:nvPr>
        </p:nvSpPr>
        <p:spPr/>
        <p:txBody>
          <a:bodyPr>
            <a:normAutofit/>
          </a:bodyPr>
          <a:lstStyle/>
          <a:p>
            <a:r>
              <a:rPr lang="en-US"/>
              <a:t>Language selector (for example, add to index.xhtml page)</a:t>
            </a:r>
          </a:p>
          <a:p>
            <a:pPr marL="0" indent="0">
              <a:buNone/>
            </a:pPr>
            <a:r>
              <a:rPr lang="en-US" sz="1200">
                <a:latin typeface="Courier New" panose="02070309020205020404" pitchFamily="49" charset="0"/>
                <a:cs typeface="Courier New" panose="02070309020205020404" pitchFamily="49" charset="0"/>
              </a:rPr>
              <a:t>&lt;h:form&gt;</a:t>
            </a:r>
          </a:p>
          <a:p>
            <a:pPr marL="0" indent="0">
              <a:buNone/>
            </a:pPr>
            <a:r>
              <a:rPr lang="en-US" sz="1200">
                <a:latin typeface="Courier New" panose="02070309020205020404" pitchFamily="49" charset="0"/>
                <a:cs typeface="Courier New" panose="02070309020205020404" pitchFamily="49" charset="0"/>
              </a:rPr>
              <a:t>    &lt;h:selectOneMenu value="#{contactController.language}" onchange="submit()"&gt;</a:t>
            </a:r>
          </a:p>
          <a:p>
            <a:pPr marL="0" indent="0">
              <a:buNone/>
            </a:pPr>
            <a:r>
              <a:rPr lang="en-US" sz="1200">
                <a:latin typeface="Courier New" panose="02070309020205020404" pitchFamily="49" charset="0"/>
                <a:cs typeface="Courier New" panose="02070309020205020404" pitchFamily="49" charset="0"/>
              </a:rPr>
              <a:t>        &lt;f:selectItem itemValue="en" itemLabel="English" /&gt;</a:t>
            </a:r>
          </a:p>
          <a:p>
            <a:pPr marL="0" indent="0">
              <a:buNone/>
            </a:pPr>
            <a:r>
              <a:rPr lang="en-US" sz="1200">
                <a:latin typeface="Courier New" panose="02070309020205020404" pitchFamily="49" charset="0"/>
                <a:cs typeface="Courier New" panose="02070309020205020404" pitchFamily="49" charset="0"/>
              </a:rPr>
              <a:t>        &lt;f:selectItem itemValue="nl" itemLabel="Nederlands" /&gt;</a:t>
            </a:r>
          </a:p>
          <a:p>
            <a:pPr marL="0" indent="0">
              <a:buNone/>
            </a:pPr>
            <a:r>
              <a:rPr lang="en-US" sz="1200">
                <a:latin typeface="Courier New" panose="02070309020205020404" pitchFamily="49" charset="0"/>
                <a:cs typeface="Courier New" panose="02070309020205020404" pitchFamily="49" charset="0"/>
              </a:rPr>
              <a:t>        &lt;f:selectItem itemValue="es" itemLabel="Español" /&gt;</a:t>
            </a:r>
          </a:p>
          <a:p>
            <a:pPr marL="0" indent="0">
              <a:buNone/>
            </a:pPr>
            <a:r>
              <a:rPr lang="en-US" sz="1200">
                <a:latin typeface="Courier New" panose="02070309020205020404" pitchFamily="49" charset="0"/>
                <a:cs typeface="Courier New" panose="02070309020205020404" pitchFamily="49" charset="0"/>
              </a:rPr>
              <a:t>    &lt;/h:selectOneMenu&gt;</a:t>
            </a:r>
          </a:p>
          <a:p>
            <a:pPr marL="0" indent="0">
              <a:buNone/>
            </a:pPr>
            <a:r>
              <a:rPr lang="en-US" sz="1200">
                <a:latin typeface="Courier New" panose="02070309020205020404" pitchFamily="49" charset="0"/>
                <a:cs typeface="Courier New" panose="02070309020205020404" pitchFamily="49" charset="0"/>
              </a:rPr>
              <a:t>&lt;/h:form&gt;</a:t>
            </a:r>
          </a:p>
        </p:txBody>
      </p:sp>
    </p:spTree>
    <p:extLst>
      <p:ext uri="{BB962C8B-B14F-4D97-AF65-F5344CB8AC3E}">
        <p14:creationId xmlns:p14="http://schemas.microsoft.com/office/powerpoint/2010/main" val="1162584790"/>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6C46B81-0D90-2543-B956-16617CB86B34}"/>
              </a:ext>
            </a:extLst>
          </p:cNvPr>
          <p:cNvSpPr>
            <a:spLocks noGrp="1"/>
          </p:cNvSpPr>
          <p:nvPr>
            <p:ph type="title"/>
          </p:nvPr>
        </p:nvSpPr>
        <p:spPr/>
        <p:txBody>
          <a:bodyPr/>
          <a:lstStyle/>
          <a:p>
            <a:r>
              <a:rPr lang="en-US"/>
              <a:t>See Also</a:t>
            </a:r>
          </a:p>
        </p:txBody>
      </p:sp>
      <p:sp>
        <p:nvSpPr>
          <p:cNvPr id="3" name="Content Placeholder 2">
            <a:extLst>
              <a:ext uri="{FF2B5EF4-FFF2-40B4-BE49-F238E27FC236}">
                <a16:creationId xmlns:a16="http://schemas.microsoft.com/office/drawing/2014/main" id="{7A095BE2-5120-6F42-9B7B-DE93DCF23E7B}"/>
              </a:ext>
            </a:extLst>
          </p:cNvPr>
          <p:cNvSpPr>
            <a:spLocks noGrp="1"/>
          </p:cNvSpPr>
          <p:nvPr>
            <p:ph idx="1"/>
          </p:nvPr>
        </p:nvSpPr>
        <p:spPr/>
        <p:txBody>
          <a:bodyPr/>
          <a:lstStyle/>
          <a:p>
            <a:r>
              <a:rPr lang="en-US"/>
              <a:t>https://www.oracle.com/technetwork/articles/java/locale-140624.html</a:t>
            </a:r>
          </a:p>
        </p:txBody>
      </p:sp>
    </p:spTree>
    <p:extLst>
      <p:ext uri="{BB962C8B-B14F-4D97-AF65-F5344CB8AC3E}">
        <p14:creationId xmlns:p14="http://schemas.microsoft.com/office/powerpoint/2010/main" val="1247259480"/>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What else changes with locale?</a:t>
            </a:r>
          </a:p>
        </p:txBody>
      </p:sp>
      <p:sp>
        <p:nvSpPr>
          <p:cNvPr id="3" name="Content Placeholder 2"/>
          <p:cNvSpPr>
            <a:spLocks noGrp="1"/>
          </p:cNvSpPr>
          <p:nvPr>
            <p:ph idx="1"/>
          </p:nvPr>
        </p:nvSpPr>
        <p:spPr/>
        <p:txBody>
          <a:bodyPr/>
          <a:lstStyle/>
          <a:p>
            <a:r>
              <a:rPr lang="en-US"/>
              <a:t>Dates, times, currency, percentages all have local formats</a:t>
            </a:r>
          </a:p>
          <a:p>
            <a:r>
              <a:rPr lang="en-US"/>
              <a:t>Display ordering of text is locale-specific</a:t>
            </a:r>
          </a:p>
          <a:p>
            <a:r>
              <a:rPr lang="en-US"/>
              <a:t>See also the Internationalization tutorial</a:t>
            </a:r>
          </a:p>
          <a:p>
            <a:pPr lvl="1"/>
            <a:r>
              <a:rPr lang="en-US">
                <a:hlinkClick r:id="rId2"/>
              </a:rPr>
              <a:t>https://www.tutorialspoint.com/jsf/jsf_internationalization.htm</a:t>
            </a:r>
            <a:endParaRPr lang="en-US"/>
          </a:p>
        </p:txBody>
      </p:sp>
      <p:sp>
        <p:nvSpPr>
          <p:cNvPr id="4" name="Slide Number Placeholder 3"/>
          <p:cNvSpPr>
            <a:spLocks noGrp="1"/>
          </p:cNvSpPr>
          <p:nvPr>
            <p:ph type="sldNum" sz="quarter" idx="12"/>
          </p:nvPr>
        </p:nvSpPr>
        <p:spPr/>
        <p:txBody>
          <a:bodyPr/>
          <a:lstStyle/>
          <a:p>
            <a:pPr>
              <a:defRPr/>
            </a:pPr>
            <a:fld id="{5208F26F-87E0-4110-9F7B-1975D380F98E}" type="slidenum">
              <a:rPr lang="en-US" altLang="en-US" smtClean="0"/>
              <a:pPr>
                <a:defRPr/>
              </a:pPr>
              <a:t>135</a:t>
            </a:fld>
            <a:endParaRPr lang="en-US" altLang="en-US"/>
          </a:p>
        </p:txBody>
      </p:sp>
    </p:spTree>
    <p:extLst>
      <p:ext uri="{BB962C8B-B14F-4D97-AF65-F5344CB8AC3E}">
        <p14:creationId xmlns:p14="http://schemas.microsoft.com/office/powerpoint/2010/main" val="3776365157"/>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How to translate the data?</a:t>
            </a:r>
          </a:p>
        </p:txBody>
      </p:sp>
      <p:sp>
        <p:nvSpPr>
          <p:cNvPr id="3" name="Content Placeholder 2"/>
          <p:cNvSpPr>
            <a:spLocks noGrp="1"/>
          </p:cNvSpPr>
          <p:nvPr>
            <p:ph idx="1"/>
          </p:nvPr>
        </p:nvSpPr>
        <p:spPr/>
        <p:txBody>
          <a:bodyPr/>
          <a:lstStyle/>
          <a:p>
            <a:r>
              <a:rPr lang="en-US"/>
              <a:t>Get the user to do it for you</a:t>
            </a:r>
          </a:p>
          <a:p>
            <a:r>
              <a:rPr lang="en-US"/>
              <a:t>Crowd-source the translation</a:t>
            </a:r>
          </a:p>
          <a:p>
            <a:pPr lvl="1"/>
            <a:r>
              <a:rPr lang="en-US"/>
              <a:t>(get users to do it for you)</a:t>
            </a:r>
          </a:p>
          <a:p>
            <a:r>
              <a:rPr lang="en-US"/>
              <a:t>Use a translation web service</a:t>
            </a:r>
          </a:p>
          <a:p>
            <a:pPr lvl="1"/>
            <a:r>
              <a:rPr lang="en-US"/>
              <a:t>(see next page)</a:t>
            </a:r>
          </a:p>
        </p:txBody>
      </p:sp>
      <p:sp>
        <p:nvSpPr>
          <p:cNvPr id="4" name="Slide Number Placeholder 3"/>
          <p:cNvSpPr>
            <a:spLocks noGrp="1"/>
          </p:cNvSpPr>
          <p:nvPr>
            <p:ph type="sldNum" sz="quarter" idx="12"/>
          </p:nvPr>
        </p:nvSpPr>
        <p:spPr/>
        <p:txBody>
          <a:bodyPr/>
          <a:lstStyle/>
          <a:p>
            <a:pPr>
              <a:defRPr/>
            </a:pPr>
            <a:fld id="{5208F26F-87E0-4110-9F7B-1975D380F98E}" type="slidenum">
              <a:rPr lang="en-US" altLang="en-US" smtClean="0"/>
              <a:pPr>
                <a:defRPr/>
              </a:pPr>
              <a:t>136</a:t>
            </a:fld>
            <a:endParaRPr lang="en-US" altLang="en-US"/>
          </a:p>
        </p:txBody>
      </p:sp>
    </p:spTree>
    <p:extLst>
      <p:ext uri="{BB962C8B-B14F-4D97-AF65-F5344CB8AC3E}">
        <p14:creationId xmlns:p14="http://schemas.microsoft.com/office/powerpoint/2010/main" val="2165102113"/>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Web translation tools</a:t>
            </a:r>
          </a:p>
        </p:txBody>
      </p:sp>
      <p:sp>
        <p:nvSpPr>
          <p:cNvPr id="3" name="Content Placeholder 2"/>
          <p:cNvSpPr>
            <a:spLocks noGrp="1"/>
          </p:cNvSpPr>
          <p:nvPr>
            <p:ph idx="1"/>
          </p:nvPr>
        </p:nvSpPr>
        <p:spPr/>
        <p:txBody>
          <a:bodyPr/>
          <a:lstStyle/>
          <a:p>
            <a:r>
              <a:rPr lang="en-US" sz="2400"/>
              <a:t>Google translate at </a:t>
            </a:r>
            <a:r>
              <a:rPr lang="en-US" sz="2400" u="sng">
                <a:hlinkClick r:id="rId2"/>
              </a:rPr>
              <a:t>https://translate.google.com</a:t>
            </a:r>
            <a:r>
              <a:rPr lang="en-US" sz="2400"/>
              <a:t>  will provide translated strings for populating the properties file. </a:t>
            </a:r>
          </a:p>
          <a:p>
            <a:endParaRPr lang="en-US"/>
          </a:p>
        </p:txBody>
      </p:sp>
      <p:sp>
        <p:nvSpPr>
          <p:cNvPr id="4" name="Slide Number Placeholder 3"/>
          <p:cNvSpPr>
            <a:spLocks noGrp="1"/>
          </p:cNvSpPr>
          <p:nvPr>
            <p:ph type="sldNum" sz="quarter" idx="12"/>
          </p:nvPr>
        </p:nvSpPr>
        <p:spPr/>
        <p:txBody>
          <a:bodyPr/>
          <a:lstStyle/>
          <a:p>
            <a:pPr>
              <a:defRPr/>
            </a:pPr>
            <a:fld id="{5208F26F-87E0-4110-9F7B-1975D380F98E}" type="slidenum">
              <a:rPr lang="en-US" altLang="en-US" smtClean="0"/>
              <a:pPr>
                <a:defRPr/>
              </a:pPr>
              <a:t>137</a:t>
            </a:fld>
            <a:endParaRPr lang="en-US" altLang="en-US"/>
          </a:p>
        </p:txBody>
      </p:sp>
    </p:spTree>
    <p:extLst>
      <p:ext uri="{BB962C8B-B14F-4D97-AF65-F5344CB8AC3E}">
        <p14:creationId xmlns:p14="http://schemas.microsoft.com/office/powerpoint/2010/main" val="3324632455"/>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1" name="Rectangle 5">
            <a:extLst>
              <a:ext uri="{FF2B5EF4-FFF2-40B4-BE49-F238E27FC236}">
                <a16:creationId xmlns:a16="http://schemas.microsoft.com/office/drawing/2014/main" id="{40AE0DFF-B17F-2D43-B531-C2A8AD2BF24D}"/>
              </a:ext>
            </a:extLst>
          </p:cNvPr>
          <p:cNvSpPr>
            <a:spLocks noGrp="1" noChangeArrowheads="1"/>
          </p:cNvSpPr>
          <p:nvPr>
            <p:ph type="ctrTitle"/>
          </p:nvPr>
        </p:nvSpPr>
        <p:spPr>
          <a:xfrm>
            <a:off x="323850" y="620713"/>
            <a:ext cx="7208838" cy="1449387"/>
          </a:xfrm>
        </p:spPr>
        <p:txBody>
          <a:bodyPr/>
          <a:lstStyle/>
          <a:p>
            <a:pPr eaLnBrk="1" hangingPunct="1"/>
            <a:r>
              <a:rPr lang="en-US" altLang="en-US">
                <a:ea typeface="ＭＳ Ｐゴシック" panose="020b0600070205080204" pitchFamily="34" charset="-128"/>
              </a:rPr>
              <a:t>Web Enterprise Application</a:t>
            </a:r>
            <a:br>
              <a:rPr lang="en-US" altLang="en-US">
                <a:ea typeface="ＭＳ Ｐゴシック" panose="020b0600070205080204" pitchFamily="34" charset="-128"/>
              </a:rPr>
            </a:br>
            <a:r>
              <a:rPr lang="en-US" altLang="en-US">
                <a:ea typeface="ＭＳ Ｐゴシック" panose="020b0600070205080204" pitchFamily="34" charset="-128"/>
              </a:rPr>
              <a:t>Programming</a:t>
            </a:r>
          </a:p>
        </p:txBody>
      </p:sp>
      <p:sp>
        <p:nvSpPr>
          <p:cNvPr id="15362" name="Rectangle 6">
            <a:extLst>
              <a:ext uri="{FF2B5EF4-FFF2-40B4-BE49-F238E27FC236}">
                <a16:creationId xmlns:a16="http://schemas.microsoft.com/office/drawing/2014/main" id="{F69B9FE3-565F-4F42-90F3-B6E96D8DFC2A}"/>
              </a:ext>
            </a:extLst>
          </p:cNvPr>
          <p:cNvSpPr>
            <a:spLocks noGrp="1" noChangeArrowheads="1"/>
          </p:cNvSpPr>
          <p:nvPr>
            <p:ph type="subTitle" idx="1"/>
          </p:nvPr>
        </p:nvSpPr>
        <p:spPr/>
        <p:txBody>
          <a:bodyPr/>
          <a:lstStyle/>
          <a:p>
            <a:pPr algn="l" eaLnBrk="1" hangingPunct="1"/>
            <a:r>
              <a:rPr lang="en-US" altLang="en-US" b="1">
                <a:ea typeface="ＭＳ Ｐゴシック" panose="020b0600070205080204" pitchFamily="34" charset="-128"/>
              </a:rPr>
              <a:t>Security: User Accounts</a:t>
            </a:r>
          </a:p>
          <a:p>
            <a:pPr algn="l" eaLnBrk="1" hangingPunct="1"/>
            <a:endParaRPr lang="en-US" altLang="en-US" b="1">
              <a:ea typeface="ＭＳ Ｐゴシック" panose="020b0600070205080204" pitchFamily="34" charset="-128"/>
            </a:endParaRPr>
          </a:p>
          <a:p>
            <a:pPr algn="l" eaLnBrk="1" hangingPunct="1"/>
            <a:r>
              <a:rPr lang="en-US" altLang="en-US" b="1">
                <a:ea typeface="ＭＳ Ｐゴシック" panose="020b0600070205080204" pitchFamily="34" charset="-128"/>
              </a:rPr>
              <a:t>Identification</a:t>
            </a:r>
          </a:p>
          <a:p>
            <a:pPr algn="l" eaLnBrk="1" hangingPunct="1"/>
            <a:r>
              <a:rPr lang="en-US" altLang="en-US" b="1">
                <a:ea typeface="ＭＳ Ｐゴシック" panose="020b0600070205080204" pitchFamily="34" charset="-128"/>
              </a:rPr>
              <a:t>Authentication</a:t>
            </a:r>
          </a:p>
          <a:p>
            <a:pPr algn="l" eaLnBrk="1" hangingPunct="1"/>
            <a:r>
              <a:rPr lang="en-US" altLang="en-US" b="1">
                <a:ea typeface="ＭＳ Ｐゴシック" panose="020b0600070205080204" pitchFamily="34" charset="-128"/>
              </a:rPr>
              <a:t>Authorization</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3492447774"/>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CFB2E33-5FED-C64E-B984-81D71A117449}"/>
              </a:ext>
            </a:extLst>
          </p:cNvPr>
          <p:cNvSpPr>
            <a:spLocks noGrp="1"/>
          </p:cNvSpPr>
          <p:nvPr>
            <p:ph type="title"/>
          </p:nvPr>
        </p:nvSpPr>
        <p:spPr/>
        <p:txBody>
          <a:bodyPr/>
          <a:lstStyle/>
          <a:p>
            <a:r>
              <a:rPr lang="en-US"/>
              <a:t>Web App Accounts</a:t>
            </a:r>
          </a:p>
        </p:txBody>
      </p:sp>
      <p:sp>
        <p:nvSpPr>
          <p:cNvPr id="3" name="Content Placeholder 2">
            <a:extLst>
              <a:ext uri="{FF2B5EF4-FFF2-40B4-BE49-F238E27FC236}">
                <a16:creationId xmlns:a16="http://schemas.microsoft.com/office/drawing/2014/main" id="{3FD31036-0EE1-4849-9E53-F16EAA912F32}"/>
              </a:ext>
            </a:extLst>
          </p:cNvPr>
          <p:cNvSpPr>
            <a:spLocks noGrp="1"/>
          </p:cNvSpPr>
          <p:nvPr>
            <p:ph idx="1"/>
          </p:nvPr>
        </p:nvSpPr>
        <p:spPr/>
        <p:txBody>
          <a:bodyPr/>
          <a:lstStyle/>
          <a:p>
            <a:r>
              <a:rPr lang="en-US"/>
              <a:t>Normally a web application will need to restrict and control access to resources</a:t>
            </a:r>
          </a:p>
          <a:p>
            <a:endParaRPr lang="en-US"/>
          </a:p>
          <a:p>
            <a:r>
              <a:rPr lang="en-US"/>
              <a:t>Identification: distinguishing between users</a:t>
            </a:r>
          </a:p>
          <a:p>
            <a:r>
              <a:rPr lang="en-US"/>
              <a:t>Authentication: identity is proved</a:t>
            </a:r>
          </a:p>
          <a:p>
            <a:r>
              <a:rPr lang="en-US"/>
              <a:t>Authorization: authorized identity is granted access to resources</a:t>
            </a:r>
          </a:p>
          <a:p>
            <a:endParaRPr lang="en-US"/>
          </a:p>
          <a:p>
            <a:r>
              <a:rPr lang="en-US"/>
              <a:t>The HTTP protocol itself supports various Authentication mechanisms</a:t>
            </a:r>
          </a:p>
          <a:p>
            <a:r>
              <a:rPr lang="en-US"/>
              <a:t>The following two slides are based on:</a:t>
            </a:r>
          </a:p>
          <a:p>
            <a:pPr marL="0" indent="0">
              <a:buNone/>
            </a:pPr>
            <a:r>
              <a:rPr lang="en-US"/>
              <a:t>https://developer.mozilla.org/en-US/docs/Web/HTTP/Authentication</a:t>
            </a:r>
          </a:p>
        </p:txBody>
      </p:sp>
      <p:sp>
        <p:nvSpPr>
          <p:cNvPr id="4" name="Date Placeholder 3">
            <a:extLst>
              <a:ext uri="{FF2B5EF4-FFF2-40B4-BE49-F238E27FC236}">
                <a16:creationId xmlns:a16="http://schemas.microsoft.com/office/drawing/2014/main" id="{7AB71E87-9A78-5644-AA17-416E5427724D}"/>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FDA4A9AB-6C67-0745-8B4E-B2EC7D65975C}"/>
              </a:ext>
            </a:extLst>
          </p:cNvPr>
          <p:cNvSpPr>
            <a:spLocks noGrp="1"/>
          </p:cNvSpPr>
          <p:nvPr>
            <p:ph type="sldNum" sz="quarter" idx="12"/>
          </p:nvPr>
        </p:nvSpPr>
        <p:spPr/>
        <p:txBody>
          <a:bodyPr/>
          <a:lstStyle/>
          <a:p>
            <a:fld id="{05B6615A-C4AF-FD40-96E4-845CAFB92F0E}" type="slidenum">
              <a:rPr lang="en-US" altLang="en-US" smtClean="0"/>
              <a:t>139</a:t>
            </a:fld>
            <a:endParaRPr lang="en-US" altLang="en-US"/>
          </a:p>
        </p:txBody>
      </p:sp>
    </p:spTree>
    <p:extLst>
      <p:ext uri="{BB962C8B-B14F-4D97-AF65-F5344CB8AC3E}">
        <p14:creationId xmlns:p14="http://schemas.microsoft.com/office/powerpoint/2010/main" val="897843409"/>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Tips for Success</a:t>
            </a:r>
          </a:p>
        </p:txBody>
      </p:sp>
      <p:sp>
        <p:nvSpPr>
          <p:cNvPr id="3" name="Content Placeholder 2"/>
          <p:cNvSpPr>
            <a:spLocks noGrp="1"/>
          </p:cNvSpPr>
          <p:nvPr>
            <p:ph idx="1"/>
          </p:nvPr>
        </p:nvSpPr>
        <p:spPr/>
        <p:txBody>
          <a:bodyPr/>
          <a:lstStyle/>
          <a:p>
            <a:r>
              <a:rPr lang="en-US"/>
              <a:t>Assignments are large bodies of work that cannot reasonably be completed in one or two sessions, even long sessions</a:t>
            </a:r>
          </a:p>
          <a:p>
            <a:r>
              <a:rPr lang="en-US"/>
              <a:t>Get started early</a:t>
            </a:r>
          </a:p>
          <a:p>
            <a:r>
              <a:rPr lang="en-US"/>
              <a:t>Get clarification and help early</a:t>
            </a:r>
          </a:p>
          <a:p>
            <a:r>
              <a:rPr lang="en-US"/>
              <a:t>Make good use of Lab Periods</a:t>
            </a:r>
          </a:p>
        </p:txBody>
      </p:sp>
    </p:spTree>
    <p:extLst>
      <p:ext uri="{BB962C8B-B14F-4D97-AF65-F5344CB8AC3E}">
        <p14:creationId xmlns:p14="http://schemas.microsoft.com/office/powerpoint/2010/main" val="3668367406"/>
      </p:ext>
    </p:extLst>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FE6F8FD-F75C-0E44-9BE3-2FD03009E53D}"/>
              </a:ext>
            </a:extLst>
          </p:cNvPr>
          <p:cNvSpPr>
            <a:spLocks noGrp="1"/>
          </p:cNvSpPr>
          <p:nvPr>
            <p:ph type="title"/>
          </p:nvPr>
        </p:nvSpPr>
        <p:spPr/>
        <p:txBody>
          <a:bodyPr/>
          <a:lstStyle/>
          <a:p>
            <a:r>
              <a:rPr lang="en-US"/>
              <a:t>HTTP Authentication</a:t>
            </a:r>
          </a:p>
        </p:txBody>
      </p:sp>
      <p:pic>
        <p:nvPicPr>
          <p:cNvPr id="8" name="Content Placeholder 7">
            <a:extLst>
              <a:ext uri="{FF2B5EF4-FFF2-40B4-BE49-F238E27FC236}">
                <a16:creationId xmlns:a16="http://schemas.microsoft.com/office/drawing/2014/main" id="{53C1589D-2FF2-744A-9485-3DAEDF6CC8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76941"/>
            <a:ext cx="8229600" cy="4389917"/>
          </a:xfrm>
        </p:spPr>
      </p:pic>
      <p:sp>
        <p:nvSpPr>
          <p:cNvPr id="4" name="Date Placeholder 3">
            <a:extLst>
              <a:ext uri="{FF2B5EF4-FFF2-40B4-BE49-F238E27FC236}">
                <a16:creationId xmlns:a16="http://schemas.microsoft.com/office/drawing/2014/main" id="{F43A6E59-C59B-8F40-807E-0807E64358CA}"/>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BCEC0717-A356-A54A-91CF-5A99AA1DB858}"/>
              </a:ext>
            </a:extLst>
          </p:cNvPr>
          <p:cNvSpPr>
            <a:spLocks noGrp="1"/>
          </p:cNvSpPr>
          <p:nvPr>
            <p:ph type="sldNum" sz="quarter" idx="12"/>
          </p:nvPr>
        </p:nvSpPr>
        <p:spPr/>
        <p:txBody>
          <a:bodyPr/>
          <a:lstStyle/>
          <a:p>
            <a:fld id="{05B6615A-C4AF-FD40-96E4-845CAFB92F0E}" type="slidenum">
              <a:rPr lang="en-US" altLang="en-US" smtClean="0"/>
              <a:t>140</a:t>
            </a:fld>
            <a:endParaRPr lang="en-US" altLang="en-US"/>
          </a:p>
        </p:txBody>
      </p:sp>
    </p:spTree>
    <p:extLst>
      <p:ext uri="{BB962C8B-B14F-4D97-AF65-F5344CB8AC3E}">
        <p14:creationId xmlns:p14="http://schemas.microsoft.com/office/powerpoint/2010/main" val="2393719832"/>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16EE4CE6-B0E4-704B-BB71-0F9768C5EED9}"/>
              </a:ext>
            </a:extLst>
          </p:cNvPr>
          <p:cNvSpPr>
            <a:spLocks noGrp="1"/>
          </p:cNvSpPr>
          <p:nvPr>
            <p:ph type="title"/>
          </p:nvPr>
        </p:nvSpPr>
        <p:spPr/>
        <p:txBody>
          <a:bodyPr/>
          <a:lstStyle/>
          <a:p>
            <a:r>
              <a:rPr lang="en-US"/>
              <a:t>HTTP Authentication</a:t>
            </a:r>
          </a:p>
        </p:txBody>
      </p:sp>
      <p:sp>
        <p:nvSpPr>
          <p:cNvPr id="3" name="Content Placeholder 2">
            <a:extLst>
              <a:ext uri="{FF2B5EF4-FFF2-40B4-BE49-F238E27FC236}">
                <a16:creationId xmlns:a16="http://schemas.microsoft.com/office/drawing/2014/main" id="{623CD4D3-62BB-8A4D-B87B-E17E2CED2204}"/>
              </a:ext>
            </a:extLst>
          </p:cNvPr>
          <p:cNvSpPr>
            <a:spLocks noGrp="1"/>
          </p:cNvSpPr>
          <p:nvPr>
            <p:ph idx="1"/>
          </p:nvPr>
        </p:nvSpPr>
        <p:spPr/>
        <p:txBody>
          <a:bodyPr/>
          <a:lstStyle/>
          <a:p>
            <a:r>
              <a:rPr lang="en-CA"/>
              <a:t>In the case of a "Basic" authentication like shown in the figure, in order to be secure, the exchange </a:t>
            </a:r>
            <a:r>
              <a:rPr lang="en-CA" b="1"/>
              <a:t>must</a:t>
            </a:r>
            <a:r>
              <a:rPr lang="en-CA"/>
              <a:t> happen over an HTTPS (TLS) connection.</a:t>
            </a:r>
          </a:p>
          <a:p>
            <a:r>
              <a:rPr lang="en-CA"/>
              <a:t>The challenge and response flow works like this:</a:t>
            </a:r>
          </a:p>
          <a:p>
            <a:pPr marL="457200" indent="-457200">
              <a:buFont typeface="+mj-lt"/>
              <a:buAutoNum type="arabicPeriod"/>
            </a:pPr>
            <a:r>
              <a:rPr lang="en-CA"/>
              <a:t>The server responds to a client with a </a:t>
            </a:r>
            <a:r>
              <a:rPr lang="en-CA">
                <a:hlinkClick r:id="rId2" tooltip="The HTTP 401 Unauthorized client error status response code indicates that the request has not been applied because it lacks valid authentication credentials for the target resource."/>
              </a:rPr>
              <a:t>401</a:t>
            </a:r>
            <a:r>
              <a:rPr lang="en-CA"/>
              <a:t> (Unauthorized) response status and provides information on how to authorize with a </a:t>
            </a:r>
            <a:r>
              <a:rPr lang="en-CA">
                <a:hlinkClick r:id="rId3" tooltip="The HTTP WWW-Authenticate response header defines the authentication method that should be used to gain access to a resource."/>
              </a:rPr>
              <a:t>WWW-Authenticate</a:t>
            </a:r>
            <a:r>
              <a:rPr lang="en-CA"/>
              <a:t> response header containing at least one challenge.</a:t>
            </a:r>
          </a:p>
          <a:p>
            <a:pPr marL="457200" indent="-457200">
              <a:buFont typeface="+mj-lt"/>
              <a:buAutoNum type="arabicPeriod"/>
            </a:pPr>
            <a:r>
              <a:rPr lang="en-CA"/>
              <a:t>A client that wants to authenticate itself with the server can then do so by including an </a:t>
            </a:r>
            <a:r>
              <a:rPr lang="en-CA">
                <a:hlinkClick r:id="rId4" tooltip="The HTTP Authorization request header contains the credentials to authenticate a user agent with a server, usually, but not necessarily, after the server has responded with a 401 Unauthorized status and the WWW-Authenticate header."/>
              </a:rPr>
              <a:t>Authorization</a:t>
            </a:r>
            <a:r>
              <a:rPr lang="en-CA"/>
              <a:t> request header with the credentials.</a:t>
            </a:r>
          </a:p>
          <a:p>
            <a:pPr marL="457200" indent="-457200">
              <a:buFont typeface="+mj-lt"/>
              <a:buAutoNum type="arabicPeriod"/>
            </a:pPr>
            <a:r>
              <a:rPr lang="en-CA"/>
              <a:t>Usually a client (browser) will present a password prompt to the user and will then issue the request including the correct Authorization header.</a:t>
            </a:r>
          </a:p>
          <a:p>
            <a:endParaRPr lang="en-US"/>
          </a:p>
        </p:txBody>
      </p:sp>
      <p:sp>
        <p:nvSpPr>
          <p:cNvPr id="4" name="Date Placeholder 3">
            <a:extLst>
              <a:ext uri="{FF2B5EF4-FFF2-40B4-BE49-F238E27FC236}">
                <a16:creationId xmlns:a16="http://schemas.microsoft.com/office/drawing/2014/main" id="{EBFD7408-2E3A-354D-A0D1-281551EEE87C}"/>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E4382C6D-1F20-6D4C-A7D6-8F7BDF625EE1}"/>
              </a:ext>
            </a:extLst>
          </p:cNvPr>
          <p:cNvSpPr>
            <a:spLocks noGrp="1"/>
          </p:cNvSpPr>
          <p:nvPr>
            <p:ph type="sldNum" sz="quarter" idx="12"/>
          </p:nvPr>
        </p:nvSpPr>
        <p:spPr/>
        <p:txBody>
          <a:bodyPr/>
          <a:lstStyle/>
          <a:p>
            <a:fld id="{05B6615A-C4AF-FD40-96E4-845CAFB92F0E}" type="slidenum">
              <a:rPr lang="en-US" altLang="en-US" smtClean="0"/>
              <a:t>141</a:t>
            </a:fld>
            <a:endParaRPr lang="en-US" altLang="en-US"/>
          </a:p>
        </p:txBody>
      </p:sp>
    </p:spTree>
    <p:extLst>
      <p:ext uri="{BB962C8B-B14F-4D97-AF65-F5344CB8AC3E}">
        <p14:creationId xmlns:p14="http://schemas.microsoft.com/office/powerpoint/2010/main" val="513925285"/>
      </p:ext>
    </p:extLst>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45CF2BA-1CC2-4842-8F58-9C3F53510B71}"/>
              </a:ext>
            </a:extLst>
          </p:cNvPr>
          <p:cNvSpPr>
            <a:spLocks noGrp="1"/>
          </p:cNvSpPr>
          <p:nvPr>
            <p:ph type="title"/>
          </p:nvPr>
        </p:nvSpPr>
        <p:spPr/>
        <p:txBody>
          <a:bodyPr/>
          <a:lstStyle/>
          <a:p>
            <a:r>
              <a:rPr lang="en-US"/>
              <a:t>Glassfish HTTP vs HTTPS</a:t>
            </a:r>
          </a:p>
        </p:txBody>
      </p:sp>
      <p:sp>
        <p:nvSpPr>
          <p:cNvPr id="3" name="Content Placeholder 2">
            <a:extLst>
              <a:ext uri="{FF2B5EF4-FFF2-40B4-BE49-F238E27FC236}">
                <a16:creationId xmlns:a16="http://schemas.microsoft.com/office/drawing/2014/main" id="{7D548DC0-7C46-7D4F-A210-AE4CC5FB04D4}"/>
              </a:ext>
            </a:extLst>
          </p:cNvPr>
          <p:cNvSpPr>
            <a:spLocks noGrp="1"/>
          </p:cNvSpPr>
          <p:nvPr>
            <p:ph idx="1"/>
          </p:nvPr>
        </p:nvSpPr>
        <p:spPr/>
        <p:txBody>
          <a:bodyPr/>
          <a:lstStyle/>
          <a:p>
            <a:endParaRPr lang="en-CA"/>
          </a:p>
          <a:p>
            <a:pPr lvl="0"/>
            <a:r>
              <a:rPr lang="en-US"/>
              <a:t>HTTPS for Glassfish is set up on port 8181 by default</a:t>
            </a:r>
            <a:endParaRPr lang="en-CA"/>
          </a:p>
          <a:p>
            <a:pPr lvl="0"/>
            <a:r>
              <a:rPr lang="en-US"/>
              <a:t>This won't work with modern browsers because a self-signed certificate is used</a:t>
            </a:r>
            <a:endParaRPr lang="en-CA"/>
          </a:p>
          <a:p>
            <a:pPr lvl="0"/>
            <a:r>
              <a:rPr lang="en-US"/>
              <a:t>We will work on HTTP (port 8080), knowing that in a real-world situation, we need to arrange for a proper TLS/SSL certificate (which usually costs money)</a:t>
            </a:r>
            <a:endParaRPr lang="en-CA"/>
          </a:p>
          <a:p>
            <a:endParaRPr lang="en-US"/>
          </a:p>
        </p:txBody>
      </p:sp>
      <p:sp>
        <p:nvSpPr>
          <p:cNvPr id="4" name="Date Placeholder 3">
            <a:extLst>
              <a:ext uri="{FF2B5EF4-FFF2-40B4-BE49-F238E27FC236}">
                <a16:creationId xmlns:a16="http://schemas.microsoft.com/office/drawing/2014/main" id="{E300294E-C6BD-B54C-9BF4-FDE3729726B7}"/>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1471A868-875C-A44E-8630-17D28FEF0049}"/>
              </a:ext>
            </a:extLst>
          </p:cNvPr>
          <p:cNvSpPr>
            <a:spLocks noGrp="1"/>
          </p:cNvSpPr>
          <p:nvPr>
            <p:ph type="sldNum" sz="quarter" idx="12"/>
          </p:nvPr>
        </p:nvSpPr>
        <p:spPr/>
        <p:txBody>
          <a:bodyPr/>
          <a:lstStyle/>
          <a:p>
            <a:fld id="{05B6615A-C4AF-FD40-96E4-845CAFB92F0E}" type="slidenum">
              <a:rPr lang="en-US" altLang="en-US" smtClean="0"/>
              <a:t>142</a:t>
            </a:fld>
            <a:endParaRPr lang="en-US" altLang="en-US"/>
          </a:p>
        </p:txBody>
      </p:sp>
    </p:spTree>
    <p:extLst>
      <p:ext uri="{BB962C8B-B14F-4D97-AF65-F5344CB8AC3E}">
        <p14:creationId xmlns:p14="http://schemas.microsoft.com/office/powerpoint/2010/main" val="3556841239"/>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AC2B23E-AF65-2E4F-9BF1-D0D417839B1D}"/>
              </a:ext>
            </a:extLst>
          </p:cNvPr>
          <p:cNvSpPr>
            <a:spLocks noGrp="1"/>
          </p:cNvSpPr>
          <p:nvPr>
            <p:ph type="title"/>
          </p:nvPr>
        </p:nvSpPr>
        <p:spPr/>
        <p:txBody>
          <a:bodyPr/>
          <a:lstStyle/>
          <a:p>
            <a:r>
              <a:rPr lang="en-US"/>
              <a:t>JEE Security</a:t>
            </a:r>
          </a:p>
        </p:txBody>
      </p:sp>
      <p:sp>
        <p:nvSpPr>
          <p:cNvPr id="3" name="Content Placeholder 2">
            <a:extLst>
              <a:ext uri="{FF2B5EF4-FFF2-40B4-BE49-F238E27FC236}">
                <a16:creationId xmlns:a16="http://schemas.microsoft.com/office/drawing/2014/main" id="{2C4E8655-11D0-AF4C-B6AC-F91B65424D16}"/>
              </a:ext>
            </a:extLst>
          </p:cNvPr>
          <p:cNvSpPr>
            <a:spLocks noGrp="1"/>
          </p:cNvSpPr>
          <p:nvPr>
            <p:ph idx="1"/>
          </p:nvPr>
        </p:nvSpPr>
        <p:spPr>
          <a:xfrm>
            <a:off x="457200" y="1292224"/>
            <a:ext cx="8229600" cy="4956175"/>
          </a:xfrm>
        </p:spPr>
        <p:txBody>
          <a:bodyPr/>
          <a:lstStyle/>
          <a:p>
            <a:r>
              <a:rPr lang="en-US"/>
              <a:t>Application Layer Security</a:t>
            </a:r>
          </a:p>
          <a:p>
            <a:pPr lvl="1"/>
            <a:r>
              <a:rPr lang="en-US"/>
              <a:t>Component containers</a:t>
            </a:r>
          </a:p>
          <a:p>
            <a:pPr lvl="1"/>
            <a:r>
              <a:rPr lang="en-US"/>
              <a:t>What about data traveling across network?</a:t>
            </a:r>
          </a:p>
          <a:p>
            <a:r>
              <a:rPr lang="en-US"/>
              <a:t>Transport Layer Security</a:t>
            </a:r>
          </a:p>
          <a:p>
            <a:pPr lvl="1"/>
            <a:r>
              <a:rPr lang="en-US"/>
              <a:t>TLS (was SSL)</a:t>
            </a:r>
          </a:p>
          <a:p>
            <a:pPr lvl="1"/>
            <a:r>
              <a:rPr lang="en-US"/>
              <a:t>TLS/SSL is necessary for security when using Basic Auth </a:t>
            </a:r>
          </a:p>
          <a:p>
            <a:pPr lvl="2"/>
            <a:r>
              <a:rPr lang="en-US"/>
              <a:t>Basic Auth does only base64 encoding of username/password (easily reversed)</a:t>
            </a:r>
          </a:p>
          <a:p>
            <a:pPr lvl="2"/>
            <a:r>
              <a:rPr lang="en-US"/>
              <a:t>We use Basic Auth without TLS/SSL in this course, but you would NEVER DO THAT IN PRODUCTION or with a publicly accessible system</a:t>
            </a:r>
          </a:p>
          <a:p>
            <a:pPr lvl="1"/>
            <a:r>
              <a:rPr lang="en-US"/>
              <a:t>https:// urls</a:t>
            </a:r>
            <a:endParaRPr lang="en-US"/>
          </a:p>
          <a:p>
            <a:pPr lvl="1"/>
            <a:r>
              <a:rPr lang="en-US"/>
              <a:t>Involves trusted Certificate Authorities</a:t>
            </a:r>
          </a:p>
          <a:p>
            <a:pPr lvl="1"/>
            <a:r>
              <a:rPr lang="en-US"/>
              <a:t>Not sufficient on its own – need Application Layer Security also</a:t>
            </a:r>
          </a:p>
          <a:p>
            <a:r>
              <a:rPr lang="en-US"/>
              <a:t>Message-Layer Security (not in this course)</a:t>
            </a:r>
          </a:p>
          <a:p>
            <a:pPr lvl="1"/>
            <a:r>
              <a:rPr lang="en-US"/>
              <a:t>SOAP related</a:t>
            </a:r>
          </a:p>
          <a:p>
            <a:endParaRPr lang="en-US"/>
          </a:p>
          <a:p>
            <a:endParaRPr lang="en-US"/>
          </a:p>
        </p:txBody>
      </p:sp>
      <p:sp>
        <p:nvSpPr>
          <p:cNvPr id="4" name="Date Placeholder 3">
            <a:extLst>
              <a:ext uri="{FF2B5EF4-FFF2-40B4-BE49-F238E27FC236}">
                <a16:creationId xmlns:a16="http://schemas.microsoft.com/office/drawing/2014/main" id="{505E58D0-23D2-C94C-B3FD-AF177847B2F6}"/>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73D9D3BF-21EA-4F43-938C-AC9BF888FD06}"/>
              </a:ext>
            </a:extLst>
          </p:cNvPr>
          <p:cNvSpPr>
            <a:spLocks noGrp="1"/>
          </p:cNvSpPr>
          <p:nvPr>
            <p:ph type="sldNum" sz="quarter" idx="12"/>
          </p:nvPr>
        </p:nvSpPr>
        <p:spPr/>
        <p:txBody>
          <a:bodyPr/>
          <a:lstStyle/>
          <a:p>
            <a:fld id="{05B6615A-C4AF-FD40-96E4-845CAFB92F0E}" type="slidenum">
              <a:rPr lang="en-US" altLang="en-US" smtClean="0"/>
              <a:t>143</a:t>
            </a:fld>
            <a:endParaRPr lang="en-US" altLang="en-US"/>
          </a:p>
        </p:txBody>
      </p:sp>
    </p:spTree>
    <p:extLst>
      <p:ext uri="{BB962C8B-B14F-4D97-AF65-F5344CB8AC3E}">
        <p14:creationId xmlns:p14="http://schemas.microsoft.com/office/powerpoint/2010/main" val="2064215888"/>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BF839F6-09C0-0E41-B4EB-88D9F480CA91}"/>
              </a:ext>
            </a:extLst>
          </p:cNvPr>
          <p:cNvSpPr>
            <a:spLocks noGrp="1"/>
          </p:cNvSpPr>
          <p:nvPr>
            <p:ph type="title"/>
          </p:nvPr>
        </p:nvSpPr>
        <p:spPr/>
        <p:txBody>
          <a:bodyPr/>
          <a:lstStyle/>
          <a:p>
            <a:r>
              <a:rPr lang="en-US"/>
              <a:t>Securing JEE Web Apps</a:t>
            </a:r>
          </a:p>
        </p:txBody>
      </p:sp>
      <p:sp>
        <p:nvSpPr>
          <p:cNvPr id="3" name="Content Placeholder 2">
            <a:extLst>
              <a:ext uri="{FF2B5EF4-FFF2-40B4-BE49-F238E27FC236}">
                <a16:creationId xmlns:a16="http://schemas.microsoft.com/office/drawing/2014/main" id="{87918192-6024-2F4B-A486-E544DD9F1E83}"/>
              </a:ext>
            </a:extLst>
          </p:cNvPr>
          <p:cNvSpPr>
            <a:spLocks noGrp="1"/>
          </p:cNvSpPr>
          <p:nvPr>
            <p:ph idx="1"/>
          </p:nvPr>
        </p:nvSpPr>
        <p:spPr/>
        <p:txBody>
          <a:bodyPr/>
          <a:lstStyle/>
          <a:p>
            <a:r>
              <a:rPr lang="en-CA"/>
              <a:t>The Java EE Security API specification is on the JCP Ballot as JSR 375, for inclusion in Java EE 8. </a:t>
            </a:r>
          </a:p>
          <a:p>
            <a:r>
              <a:rPr lang="en-CA"/>
              <a:t>The reference implementation (RI) of JSR 375 is called Soteria.</a:t>
            </a:r>
            <a:endParaRPr lang="en-US"/>
          </a:p>
          <a:p>
            <a:r>
              <a:rPr lang="en-US"/>
              <a:t>Before discussing JSR 375, we read some background information (covered by previous JEE Specifications):</a:t>
            </a:r>
          </a:p>
          <a:p>
            <a:pPr marL="0" indent="0">
              <a:buNone/>
            </a:pPr>
            <a:r>
              <a:rPr lang="en-US">
                <a:hlinkClick r:id="rId2"/>
              </a:rPr>
              <a:t>https://docs.oracle.com/javaee/7/tutorial/security-intro005.htm</a:t>
            </a:r>
            <a:endParaRPr lang="en-US"/>
          </a:p>
          <a:p>
            <a:pPr marL="0"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60A57FB0-660F-FE44-BE34-97893E766FAF}"/>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2DE90471-856D-3D44-B420-8B0583A9FFA7}"/>
              </a:ext>
            </a:extLst>
          </p:cNvPr>
          <p:cNvSpPr>
            <a:spLocks noGrp="1"/>
          </p:cNvSpPr>
          <p:nvPr>
            <p:ph type="sldNum" sz="quarter" idx="12"/>
          </p:nvPr>
        </p:nvSpPr>
        <p:spPr/>
        <p:txBody>
          <a:bodyPr/>
          <a:lstStyle/>
          <a:p>
            <a:fld id="{05B6615A-C4AF-FD40-96E4-845CAFB92F0E}" type="slidenum">
              <a:rPr lang="en-US" altLang="en-US" smtClean="0"/>
              <a:t>144</a:t>
            </a:fld>
            <a:endParaRPr lang="en-US" altLang="en-US"/>
          </a:p>
        </p:txBody>
      </p:sp>
    </p:spTree>
    <p:extLst>
      <p:ext uri="{BB962C8B-B14F-4D97-AF65-F5344CB8AC3E}">
        <p14:creationId xmlns:p14="http://schemas.microsoft.com/office/powerpoint/2010/main" val="3027447599"/>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63D638A-4117-A346-B566-40135578FECA}"/>
              </a:ext>
            </a:extLst>
          </p:cNvPr>
          <p:cNvSpPr>
            <a:spLocks noGrp="1"/>
          </p:cNvSpPr>
          <p:nvPr>
            <p:ph type="title"/>
          </p:nvPr>
        </p:nvSpPr>
        <p:spPr/>
        <p:txBody>
          <a:bodyPr/>
          <a:lstStyle/>
          <a:p>
            <a:r>
              <a:rPr lang="en-US"/>
              <a:t>JEE 8 Security API</a:t>
            </a:r>
          </a:p>
        </p:txBody>
      </p:sp>
      <p:sp>
        <p:nvSpPr>
          <p:cNvPr id="3" name="Content Placeholder 2">
            <a:extLst>
              <a:ext uri="{FF2B5EF4-FFF2-40B4-BE49-F238E27FC236}">
                <a16:creationId xmlns:a16="http://schemas.microsoft.com/office/drawing/2014/main" id="{55DA9E76-5C2C-604C-8300-10AAC747E685}"/>
              </a:ext>
            </a:extLst>
          </p:cNvPr>
          <p:cNvSpPr>
            <a:spLocks noGrp="1"/>
          </p:cNvSpPr>
          <p:nvPr>
            <p:ph idx="1"/>
          </p:nvPr>
        </p:nvSpPr>
        <p:spPr/>
        <p:txBody>
          <a:bodyPr/>
          <a:lstStyle/>
          <a:p>
            <a:r>
              <a:rPr lang="en-US"/>
              <a:t>What does it provide us?</a:t>
            </a:r>
          </a:p>
          <a:p>
            <a:endParaRPr lang="en-US"/>
          </a:p>
          <a:p>
            <a:r>
              <a:rPr lang="en-US" b="1"/>
              <a:t>@Basic</a:t>
            </a:r>
            <a:r>
              <a:rPr lang="en-CA" b="1" err="1"/>
              <a:t>AuthenticationMechanismDefinition</a:t>
            </a:r>
            <a:endParaRPr lang="en-CA" b="1"/>
          </a:p>
          <a:p>
            <a:r>
              <a:rPr lang="en-CA" b="1"/>
              <a:t>@FormAuthenticationMechanismDefinition</a:t>
            </a:r>
            <a:endParaRPr lang="en-CA" b="1"/>
          </a:p>
          <a:p>
            <a:r>
              <a:rPr lang="en-CA"/>
              <a:t>@CustomFormAuthenticationMechanismDefinition</a:t>
            </a:r>
            <a:endParaRPr lang="en-CA"/>
          </a:p>
          <a:p>
            <a:r>
              <a:rPr lang="en-CA" err="1"/>
              <a:t>HttpAuthenticationMechanism interface:</a:t>
            </a:r>
          </a:p>
          <a:p>
            <a:pPr lvl="1"/>
            <a:r>
              <a:rPr lang="en-CA"/>
              <a:t>public AuthenticationStatus validateRequest(…)</a:t>
            </a:r>
          </a:p>
          <a:p>
            <a:r>
              <a:rPr lang="en-CA"/>
              <a:t>@ServletSecurity</a:t>
            </a:r>
            <a:endParaRPr lang="en-CA"/>
          </a:p>
          <a:p>
            <a:r>
              <a:rPr lang="en-CA" b="1" err="1"/>
              <a:t>IdentityStore interface</a:t>
            </a:r>
          </a:p>
          <a:p>
            <a:pPr lvl="1"/>
            <a:r>
              <a:rPr lang="en-CA" b="1"/>
              <a:t>@DatabaseIdentityStoreDefinition</a:t>
            </a:r>
            <a:endParaRPr lang="en-CA" b="1"/>
          </a:p>
          <a:p>
            <a:pPr lvl="1"/>
            <a:r>
              <a:rPr lang="en-CA"/>
              <a:t>@LdapIdentityStoreDefinition</a:t>
            </a:r>
            <a:endParaRPr lang="en-CA"/>
          </a:p>
          <a:p>
            <a:r>
              <a:rPr lang="en-CA" err="1"/>
              <a:t>SecurityContext interface</a:t>
            </a:r>
            <a:endParaRPr lang="en-US"/>
          </a:p>
        </p:txBody>
      </p:sp>
      <p:sp>
        <p:nvSpPr>
          <p:cNvPr id="4" name="Date Placeholder 3">
            <a:extLst>
              <a:ext uri="{FF2B5EF4-FFF2-40B4-BE49-F238E27FC236}">
                <a16:creationId xmlns:a16="http://schemas.microsoft.com/office/drawing/2014/main" id="{4B0A76A5-DDCB-E246-92CE-CA3AFD007C69}"/>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26A0B086-BFE6-C646-8F7D-9CE3290FB810}"/>
              </a:ext>
            </a:extLst>
          </p:cNvPr>
          <p:cNvSpPr>
            <a:spLocks noGrp="1"/>
          </p:cNvSpPr>
          <p:nvPr>
            <p:ph type="sldNum" sz="quarter" idx="12"/>
          </p:nvPr>
        </p:nvSpPr>
        <p:spPr/>
        <p:txBody>
          <a:bodyPr/>
          <a:lstStyle/>
          <a:p>
            <a:fld id="{05B6615A-C4AF-FD40-96E4-845CAFB92F0E}" type="slidenum">
              <a:rPr lang="en-US" altLang="en-US" smtClean="0"/>
              <a:t>145</a:t>
            </a:fld>
            <a:endParaRPr lang="en-US" altLang="en-US"/>
          </a:p>
        </p:txBody>
      </p:sp>
    </p:spTree>
    <p:extLst>
      <p:ext uri="{BB962C8B-B14F-4D97-AF65-F5344CB8AC3E}">
        <p14:creationId xmlns:p14="http://schemas.microsoft.com/office/powerpoint/2010/main" val="4035026522"/>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75CBC2C-2D07-4943-8350-16407982F686}"/>
              </a:ext>
            </a:extLst>
          </p:cNvPr>
          <p:cNvSpPr>
            <a:spLocks noGrp="1"/>
          </p:cNvSpPr>
          <p:nvPr>
            <p:ph type="title"/>
          </p:nvPr>
        </p:nvSpPr>
        <p:spPr/>
        <p:txBody>
          <a:bodyPr/>
          <a:lstStyle/>
          <a:p>
            <a:r>
              <a:rPr lang="en-US"/>
              <a:t>Login Security: users</a:t>
            </a:r>
          </a:p>
        </p:txBody>
      </p:sp>
      <p:sp>
        <p:nvSpPr>
          <p:cNvPr id="3" name="Content Placeholder 2">
            <a:extLst>
              <a:ext uri="{FF2B5EF4-FFF2-40B4-BE49-F238E27FC236}">
                <a16:creationId xmlns:a16="http://schemas.microsoft.com/office/drawing/2014/main" id="{78E84E75-CAA7-6546-89D1-35C065DA80DF}"/>
              </a:ext>
            </a:extLst>
          </p:cNvPr>
          <p:cNvSpPr>
            <a:spLocks noGrp="1"/>
          </p:cNvSpPr>
          <p:nvPr>
            <p:ph idx="1"/>
          </p:nvPr>
        </p:nvSpPr>
        <p:spPr>
          <a:xfrm>
            <a:off x="457200" y="1196752"/>
            <a:ext cx="8229600" cy="5508848"/>
          </a:xfrm>
        </p:spPr>
        <p:txBody>
          <a:bodyPr/>
          <a:lstStyle/>
          <a:p>
            <a:r>
              <a:rPr lang="en-US"/>
              <a:t>Login security is based on Realms, Users, Groups, and Roles</a:t>
            </a:r>
          </a:p>
          <a:p>
            <a:r>
              <a:rPr lang="en-US"/>
              <a:t>Usernames identify users, and users are grouped together in groups</a:t>
            </a:r>
          </a:p>
          <a:p>
            <a:pPr lvl="1"/>
            <a:r>
              <a:rPr lang="en-US"/>
              <a:t>Often the user will pick their username, and we set their group programmatically (as “guest” or “regular” for example)</a:t>
            </a:r>
          </a:p>
          <a:p>
            <a:r>
              <a:rPr lang="en-US"/>
              <a:t>A Role is defined by specifying a set of users and groups (by default, each group is a role, which is the default role mapping)</a:t>
            </a:r>
          </a:p>
          <a:p>
            <a:r>
              <a:rPr lang="en-US"/>
              <a:t>Username/Password database</a:t>
            </a:r>
          </a:p>
          <a:p>
            <a:pPr lvl="1"/>
            <a:r>
              <a:rPr lang="en-US"/>
              <a:t>OLD WAY: We set up a Realm (jdbc) which involves specifying where the system can retrieve usernames, passwords, and groups</a:t>
            </a:r>
          </a:p>
          <a:p>
            <a:pPr lvl="1"/>
            <a:r>
              <a:rPr lang="en-US"/>
              <a:t>NEW WAY: (Soteria) We set up an IdentityStore (DatabaseIdentityStoreDefinition) for usernames, passwords, groups</a:t>
            </a:r>
          </a:p>
          <a:p>
            <a:r>
              <a:rPr lang="en-US"/>
              <a:t>At runtime, when a user browses to a path covered by a security constraint, the system (with Basic and Form) will check username, password, and group/role</a:t>
            </a:r>
          </a:p>
          <a:p>
            <a:pPr lvl="1"/>
            <a:endParaRPr lang="en-US"/>
          </a:p>
          <a:p>
            <a:endParaRPr lang="en-US"/>
          </a:p>
        </p:txBody>
      </p:sp>
      <p:sp>
        <p:nvSpPr>
          <p:cNvPr id="4" name="Date Placeholder 3">
            <a:extLst>
              <a:ext uri="{FF2B5EF4-FFF2-40B4-BE49-F238E27FC236}">
                <a16:creationId xmlns:a16="http://schemas.microsoft.com/office/drawing/2014/main" id="{661E10C6-C9DC-AE48-9752-B3EA91808E61}"/>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C6967E4B-3A59-7145-A2C0-CF4F413CF732}"/>
              </a:ext>
            </a:extLst>
          </p:cNvPr>
          <p:cNvSpPr>
            <a:spLocks noGrp="1"/>
          </p:cNvSpPr>
          <p:nvPr>
            <p:ph type="sldNum" sz="quarter" idx="12"/>
          </p:nvPr>
        </p:nvSpPr>
        <p:spPr/>
        <p:txBody>
          <a:bodyPr/>
          <a:lstStyle/>
          <a:p>
            <a:fld id="{05B6615A-C4AF-FD40-96E4-845CAFB92F0E}" type="slidenum">
              <a:rPr lang="en-US" altLang="en-US" smtClean="0"/>
              <a:t>146</a:t>
            </a:fld>
            <a:endParaRPr lang="en-US" altLang="en-US"/>
          </a:p>
        </p:txBody>
      </p:sp>
    </p:spTree>
    <p:extLst>
      <p:ext uri="{BB962C8B-B14F-4D97-AF65-F5344CB8AC3E}">
        <p14:creationId xmlns:p14="http://schemas.microsoft.com/office/powerpoint/2010/main" val="2419926181"/>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75CBC2C-2D07-4943-8350-16407982F686}"/>
              </a:ext>
            </a:extLst>
          </p:cNvPr>
          <p:cNvSpPr>
            <a:spLocks noGrp="1"/>
          </p:cNvSpPr>
          <p:nvPr>
            <p:ph type="title"/>
          </p:nvPr>
        </p:nvSpPr>
        <p:spPr/>
        <p:txBody>
          <a:bodyPr/>
          <a:lstStyle/>
          <a:p>
            <a:r>
              <a:rPr lang="en-US"/>
              <a:t>Login Security: resources</a:t>
            </a:r>
          </a:p>
        </p:txBody>
      </p:sp>
      <p:sp>
        <p:nvSpPr>
          <p:cNvPr id="3" name="Content Placeholder 2">
            <a:extLst>
              <a:ext uri="{FF2B5EF4-FFF2-40B4-BE49-F238E27FC236}">
                <a16:creationId xmlns:a16="http://schemas.microsoft.com/office/drawing/2014/main" id="{78E84E75-CAA7-6546-89D1-35C065DA80DF}"/>
              </a:ext>
            </a:extLst>
          </p:cNvPr>
          <p:cNvSpPr>
            <a:spLocks noGrp="1"/>
          </p:cNvSpPr>
          <p:nvPr>
            <p:ph idx="1"/>
          </p:nvPr>
        </p:nvSpPr>
        <p:spPr>
          <a:xfrm>
            <a:off x="457200" y="1196752"/>
            <a:ext cx="8229600" cy="5508848"/>
          </a:xfrm>
        </p:spPr>
        <p:txBody>
          <a:bodyPr/>
          <a:lstStyle/>
          <a:p>
            <a:r>
              <a:rPr lang="en-US"/>
              <a:t>Resources are protected by requiring the user to be in a certain role</a:t>
            </a:r>
          </a:p>
          <a:p>
            <a:endParaRPr lang="en-US"/>
          </a:p>
          <a:p>
            <a:r>
              <a:rPr lang="en-US"/>
              <a:t>JSF Pages: We set security constraints (in web.xml) on URL path patterns (for example, we might specify user must be in Role “admin” to access URLS with path ”/admin/*”</a:t>
            </a:r>
          </a:p>
          <a:p>
            <a:endParaRPr lang="en-US"/>
          </a:p>
          <a:p>
            <a:r>
              <a:rPr lang="en-US"/>
              <a:t>RESTful API Resources: We require Roles by annotating the classes and methods corresponding to @PATH resources</a:t>
            </a:r>
          </a:p>
          <a:p>
            <a:endParaRPr lang="en-US"/>
          </a:p>
        </p:txBody>
      </p:sp>
      <p:sp>
        <p:nvSpPr>
          <p:cNvPr id="4" name="Date Placeholder 3">
            <a:extLst>
              <a:ext uri="{FF2B5EF4-FFF2-40B4-BE49-F238E27FC236}">
                <a16:creationId xmlns:a16="http://schemas.microsoft.com/office/drawing/2014/main" id="{661E10C6-C9DC-AE48-9752-B3EA91808E61}"/>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C6967E4B-3A59-7145-A2C0-CF4F413CF732}"/>
              </a:ext>
            </a:extLst>
          </p:cNvPr>
          <p:cNvSpPr>
            <a:spLocks noGrp="1"/>
          </p:cNvSpPr>
          <p:nvPr>
            <p:ph type="sldNum" sz="quarter" idx="12"/>
          </p:nvPr>
        </p:nvSpPr>
        <p:spPr/>
        <p:txBody>
          <a:bodyPr/>
          <a:lstStyle/>
          <a:p>
            <a:fld id="{05B6615A-C4AF-FD40-96E4-845CAFB92F0E}" type="slidenum">
              <a:rPr lang="en-US" altLang="en-US" smtClean="0"/>
              <a:t>147</a:t>
            </a:fld>
            <a:endParaRPr lang="en-US" altLang="en-US"/>
          </a:p>
        </p:txBody>
      </p:sp>
    </p:spTree>
    <p:extLst>
      <p:ext uri="{BB962C8B-B14F-4D97-AF65-F5344CB8AC3E}">
        <p14:creationId xmlns:p14="http://schemas.microsoft.com/office/powerpoint/2010/main" val="856039558"/>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B536954-C925-9144-86B9-F6862A500DBB}"/>
              </a:ext>
            </a:extLst>
          </p:cNvPr>
          <p:cNvSpPr>
            <a:spLocks noGrp="1"/>
          </p:cNvSpPr>
          <p:nvPr>
            <p:ph type="title"/>
          </p:nvPr>
        </p:nvSpPr>
        <p:spPr/>
        <p:txBody>
          <a:bodyPr/>
          <a:lstStyle/>
          <a:p>
            <a:r>
              <a:rPr lang="en-US"/>
              <a:t>Realms</a:t>
            </a:r>
          </a:p>
        </p:txBody>
      </p:sp>
      <p:sp>
        <p:nvSpPr>
          <p:cNvPr id="3" name="Content Placeholder 2">
            <a:extLst>
              <a:ext uri="{FF2B5EF4-FFF2-40B4-BE49-F238E27FC236}">
                <a16:creationId xmlns:a16="http://schemas.microsoft.com/office/drawing/2014/main" id="{7E0E76BF-9192-2B46-9ACD-01E706D89200}"/>
              </a:ext>
            </a:extLst>
          </p:cNvPr>
          <p:cNvSpPr>
            <a:spLocks noGrp="1"/>
          </p:cNvSpPr>
          <p:nvPr>
            <p:ph idx="1"/>
          </p:nvPr>
        </p:nvSpPr>
        <p:spPr/>
        <p:txBody>
          <a:bodyPr/>
          <a:lstStyle/>
          <a:p>
            <a:r>
              <a:rPr lang="en-CA"/>
              <a:t>A </a:t>
            </a:r>
            <a:r>
              <a:rPr lang="en-CA" b="1"/>
              <a:t>realm</a:t>
            </a:r>
            <a:r>
              <a:rPr lang="en-CA"/>
              <a:t> is a complete database of users and groups identified as valid users of one or more applications and controlled by the same authentication policy.</a:t>
            </a:r>
          </a:p>
          <a:p>
            <a:r>
              <a:rPr lang="en-CA"/>
              <a:t>The Java EE server authentication service can govern users in multiple realms.</a:t>
            </a:r>
            <a:endParaRPr lang="en-US"/>
          </a:p>
        </p:txBody>
      </p:sp>
      <p:sp>
        <p:nvSpPr>
          <p:cNvPr id="4" name="Date Placeholder 3">
            <a:extLst>
              <a:ext uri="{FF2B5EF4-FFF2-40B4-BE49-F238E27FC236}">
                <a16:creationId xmlns:a16="http://schemas.microsoft.com/office/drawing/2014/main" id="{F54C6C7E-F24A-FA47-AA9D-3B493CE3AB1B}"/>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213B8CE6-A087-DE4C-9BF5-CB458138AFBD}"/>
              </a:ext>
            </a:extLst>
          </p:cNvPr>
          <p:cNvSpPr>
            <a:spLocks noGrp="1"/>
          </p:cNvSpPr>
          <p:nvPr>
            <p:ph type="sldNum" sz="quarter" idx="12"/>
          </p:nvPr>
        </p:nvSpPr>
        <p:spPr/>
        <p:txBody>
          <a:bodyPr/>
          <a:lstStyle/>
          <a:p>
            <a:fld id="{05B6615A-C4AF-FD40-96E4-845CAFB92F0E}" type="slidenum">
              <a:rPr lang="en-US" altLang="en-US" smtClean="0"/>
              <a:t>148</a:t>
            </a:fld>
            <a:endParaRPr lang="en-US" altLang="en-US"/>
          </a:p>
        </p:txBody>
      </p:sp>
    </p:spTree>
    <p:extLst>
      <p:ext uri="{BB962C8B-B14F-4D97-AF65-F5344CB8AC3E}">
        <p14:creationId xmlns:p14="http://schemas.microsoft.com/office/powerpoint/2010/main" val="4232110892"/>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B536954-C925-9144-86B9-F6862A500DBB}"/>
              </a:ext>
            </a:extLst>
          </p:cNvPr>
          <p:cNvSpPr>
            <a:spLocks noGrp="1"/>
          </p:cNvSpPr>
          <p:nvPr>
            <p:ph type="title"/>
          </p:nvPr>
        </p:nvSpPr>
        <p:spPr/>
        <p:txBody>
          <a:bodyPr/>
          <a:lstStyle/>
          <a:p>
            <a:r>
              <a:rPr lang="en-US"/>
              <a:t>Realms cont'd</a:t>
            </a:r>
          </a:p>
        </p:txBody>
      </p:sp>
      <p:sp>
        <p:nvSpPr>
          <p:cNvPr id="3" name="Content Placeholder 2">
            <a:extLst>
              <a:ext uri="{FF2B5EF4-FFF2-40B4-BE49-F238E27FC236}">
                <a16:creationId xmlns:a16="http://schemas.microsoft.com/office/drawing/2014/main" id="{7E0E76BF-9192-2B46-9ACD-01E706D89200}"/>
              </a:ext>
            </a:extLst>
          </p:cNvPr>
          <p:cNvSpPr>
            <a:spLocks noGrp="1"/>
          </p:cNvSpPr>
          <p:nvPr>
            <p:ph idx="1"/>
          </p:nvPr>
        </p:nvSpPr>
        <p:spPr/>
        <p:txBody>
          <a:bodyPr/>
          <a:lstStyle/>
          <a:p>
            <a:r>
              <a:rPr lang="en-US">
                <a:latin typeface="Courier" pitchFamily="2" charset="0"/>
              </a:rPr>
              <a:t>file</a:t>
            </a:r>
            <a:r>
              <a:rPr lang="en-US"/>
              <a:t> Realm: user credentials are stored locally in a </a:t>
            </a:r>
            <a:r>
              <a:rPr lang="en-US" err="1">
                <a:latin typeface="Courier" pitchFamily="2" charset="0"/>
              </a:rPr>
              <a:t>keyfile</a:t>
            </a:r>
            <a:endParaRPr lang="en-US">
              <a:latin typeface="Courier" pitchFamily="2" charset="0"/>
            </a:endParaRPr>
          </a:p>
          <a:p>
            <a:pPr lvl="1"/>
            <a:r>
              <a:rPr lang="en-US">
                <a:latin typeface="Courier" pitchFamily="2" charset="0"/>
              </a:rPr>
              <a:t>file </a:t>
            </a:r>
            <a:r>
              <a:rPr lang="en-US"/>
              <a:t>realm has users added using Glassfish Admin Console</a:t>
            </a:r>
          </a:p>
          <a:p>
            <a:pPr lvl="1"/>
            <a:r>
              <a:rPr lang="en-US"/>
              <a:t>See glassfish-&gt;Configurations-&gt;Security-&gt;Realms-&gt;file</a:t>
            </a:r>
          </a:p>
          <a:p>
            <a:r>
              <a:rPr lang="en-US">
                <a:latin typeface="Courier" pitchFamily="2" charset="0"/>
              </a:rPr>
              <a:t>certificate </a:t>
            </a:r>
            <a:r>
              <a:rPr lang="en-US"/>
              <a:t>Realm: server stores user credentials in a certificate database</a:t>
            </a:r>
          </a:p>
          <a:p>
            <a:pPr lvl="1"/>
            <a:r>
              <a:rPr lang="en-US"/>
              <a:t>X.509 certificates</a:t>
            </a:r>
          </a:p>
          <a:p>
            <a:r>
              <a:rPr lang="en-US">
                <a:latin typeface="Courier" pitchFamily="2" charset="0"/>
              </a:rPr>
              <a:t>admin-realm </a:t>
            </a:r>
            <a:r>
              <a:rPr lang="en-US"/>
              <a:t>Realm</a:t>
            </a:r>
          </a:p>
          <a:p>
            <a:pPr lvl="1"/>
            <a:r>
              <a:rPr lang="en-US"/>
              <a:t>Also a file realm, for administrators of the Glassfish server</a:t>
            </a:r>
          </a:p>
          <a:p>
            <a:r>
              <a:rPr lang="en-US" err="1">
                <a:latin typeface="Courier" pitchFamily="2" charset="0"/>
              </a:rPr>
              <a:t>jdbc </a:t>
            </a:r>
            <a:r>
              <a:rPr lang="en-US"/>
              <a:t>Realm (old way): usernames, passwords, groups stored in a database accessed with JDBC</a:t>
            </a:r>
          </a:p>
          <a:p>
            <a:pPr lvl="1"/>
            <a:r>
              <a:rPr lang="en-US"/>
              <a:t>Enables us to add users programmatically at runtime</a:t>
            </a:r>
          </a:p>
          <a:p>
            <a:r>
              <a:rPr lang="en-US"/>
              <a:t>NEW WAY </a:t>
            </a:r>
            <a:r>
              <a:rPr lang="en-US">
                <a:latin typeface="Courier" pitchFamily="2" charset="0"/>
              </a:rPr>
              <a:t>@DatabaseIdentityStoreDefinition</a:t>
            </a:r>
            <a:endParaRPr lang="en-US">
              <a:latin typeface="Courier" pitchFamily="2" charset="0"/>
            </a:endParaRPr>
          </a:p>
          <a:p>
            <a:pPr lvl="1"/>
            <a:r>
              <a:rPr lang="en-US"/>
              <a:t>Enables us to add users programatically at runtime</a:t>
            </a:r>
          </a:p>
        </p:txBody>
      </p:sp>
      <p:sp>
        <p:nvSpPr>
          <p:cNvPr id="4" name="Date Placeholder 3">
            <a:extLst>
              <a:ext uri="{FF2B5EF4-FFF2-40B4-BE49-F238E27FC236}">
                <a16:creationId xmlns:a16="http://schemas.microsoft.com/office/drawing/2014/main" id="{F54C6C7E-F24A-FA47-AA9D-3B493CE3AB1B}"/>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213B8CE6-A087-DE4C-9BF5-CB458138AFBD}"/>
              </a:ext>
            </a:extLst>
          </p:cNvPr>
          <p:cNvSpPr>
            <a:spLocks noGrp="1"/>
          </p:cNvSpPr>
          <p:nvPr>
            <p:ph type="sldNum" sz="quarter" idx="12"/>
          </p:nvPr>
        </p:nvSpPr>
        <p:spPr/>
        <p:txBody>
          <a:bodyPr/>
          <a:lstStyle/>
          <a:p>
            <a:fld id="{05B6615A-C4AF-FD40-96E4-845CAFB92F0E}" type="slidenum">
              <a:rPr lang="en-US" altLang="en-US" smtClean="0"/>
              <a:t>149</a:t>
            </a:fld>
            <a:endParaRPr lang="en-US" altLang="en-US"/>
          </a:p>
        </p:txBody>
      </p:sp>
    </p:spTree>
    <p:extLst>
      <p:ext uri="{BB962C8B-B14F-4D97-AF65-F5344CB8AC3E}">
        <p14:creationId xmlns:p14="http://schemas.microsoft.com/office/powerpoint/2010/main" val="2864030"/>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Tips for Success (cont'd)</a:t>
            </a:r>
          </a:p>
        </p:txBody>
      </p:sp>
      <p:sp>
        <p:nvSpPr>
          <p:cNvPr id="3" name="Content Placeholder 2"/>
          <p:cNvSpPr>
            <a:spLocks noGrp="1"/>
          </p:cNvSpPr>
          <p:nvPr>
            <p:ph idx="1"/>
          </p:nvPr>
        </p:nvSpPr>
        <p:spPr/>
        <p:txBody>
          <a:bodyPr/>
          <a:lstStyle/>
          <a:p>
            <a:r>
              <a:rPr lang="en-US"/>
              <a:t>Rule One: 15 minute rule</a:t>
            </a:r>
          </a:p>
          <a:p>
            <a:pPr lvl="1"/>
            <a:r>
              <a:rPr lang="en-US"/>
              <a:t>if you are frustrated and not making progress for 15 minutes, you need to</a:t>
            </a:r>
          </a:p>
          <a:p>
            <a:pPr lvl="2"/>
            <a:r>
              <a:rPr lang="en-US"/>
              <a:t>take a break, move on to another part of the assignment, switch to other course work, come back to it later</a:t>
            </a:r>
          </a:p>
          <a:p>
            <a:pPr lvl="2"/>
            <a:r>
              <a:rPr lang="en-US"/>
              <a:t>sleep on it</a:t>
            </a:r>
          </a:p>
          <a:p>
            <a:pPr lvl="2"/>
            <a:r>
              <a:rPr lang="en-US"/>
              <a:t>seek help from a peer</a:t>
            </a:r>
          </a:p>
          <a:p>
            <a:pPr lvl="2"/>
            <a:r>
              <a:rPr lang="en-US"/>
              <a:t>seek help from the instructor</a:t>
            </a:r>
          </a:p>
          <a:p>
            <a:endParaRPr lang="en-US"/>
          </a:p>
        </p:txBody>
      </p:sp>
    </p:spTree>
    <p:extLst>
      <p:ext uri="{BB962C8B-B14F-4D97-AF65-F5344CB8AC3E}">
        <p14:creationId xmlns:p14="http://schemas.microsoft.com/office/powerpoint/2010/main" val="1576027969"/>
      </p:ext>
    </p:extLst>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A559943-7C4C-A142-B21B-E6B5C127D308}"/>
              </a:ext>
            </a:extLst>
          </p:cNvPr>
          <p:cNvSpPr>
            <a:spLocks noGrp="1"/>
          </p:cNvSpPr>
          <p:nvPr>
            <p:ph type="title"/>
          </p:nvPr>
        </p:nvSpPr>
        <p:spPr/>
        <p:txBody>
          <a:bodyPr/>
          <a:lstStyle/>
          <a:p>
            <a:r>
              <a:rPr lang="en-US"/>
              <a:t>Groups</a:t>
            </a:r>
          </a:p>
        </p:txBody>
      </p:sp>
      <p:sp>
        <p:nvSpPr>
          <p:cNvPr id="3" name="Content Placeholder 2">
            <a:extLst>
              <a:ext uri="{FF2B5EF4-FFF2-40B4-BE49-F238E27FC236}">
                <a16:creationId xmlns:a16="http://schemas.microsoft.com/office/drawing/2014/main" id="{0745C0F5-BB01-874C-BC40-F16C8A79E0DE}"/>
              </a:ext>
            </a:extLst>
          </p:cNvPr>
          <p:cNvSpPr>
            <a:spLocks noGrp="1"/>
          </p:cNvSpPr>
          <p:nvPr>
            <p:ph idx="1"/>
          </p:nvPr>
        </p:nvSpPr>
        <p:spPr/>
        <p:txBody>
          <a:bodyPr/>
          <a:lstStyle/>
          <a:p>
            <a:r>
              <a:rPr lang="en-US"/>
              <a:t>Can be used to group users that have traits in common</a:t>
            </a:r>
          </a:p>
          <a:p>
            <a:r>
              <a:rPr lang="en-US"/>
              <a:t>Cannot be used in Certificate Realm</a:t>
            </a:r>
          </a:p>
          <a:p>
            <a:r>
              <a:rPr lang="en-US"/>
              <a:t>A group is designated for the whole Glassfish Server</a:t>
            </a:r>
          </a:p>
          <a:p>
            <a:endParaRPr lang="en-US"/>
          </a:p>
        </p:txBody>
      </p:sp>
      <p:sp>
        <p:nvSpPr>
          <p:cNvPr id="4" name="Date Placeholder 3">
            <a:extLst>
              <a:ext uri="{FF2B5EF4-FFF2-40B4-BE49-F238E27FC236}">
                <a16:creationId xmlns:a16="http://schemas.microsoft.com/office/drawing/2014/main" id="{52296B5F-B674-D449-AF05-C8C4CAD3197A}"/>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1B86F9BD-CFA1-1D41-BD9F-9AF0E114C30F}"/>
              </a:ext>
            </a:extLst>
          </p:cNvPr>
          <p:cNvSpPr>
            <a:spLocks noGrp="1"/>
          </p:cNvSpPr>
          <p:nvPr>
            <p:ph type="sldNum" sz="quarter" idx="12"/>
          </p:nvPr>
        </p:nvSpPr>
        <p:spPr/>
        <p:txBody>
          <a:bodyPr/>
          <a:lstStyle/>
          <a:p>
            <a:fld id="{05B6615A-C4AF-FD40-96E4-845CAFB92F0E}" type="slidenum">
              <a:rPr lang="en-US" altLang="en-US" smtClean="0"/>
              <a:t>150</a:t>
            </a:fld>
            <a:endParaRPr lang="en-US" altLang="en-US"/>
          </a:p>
        </p:txBody>
      </p:sp>
    </p:spTree>
    <p:extLst>
      <p:ext uri="{BB962C8B-B14F-4D97-AF65-F5344CB8AC3E}">
        <p14:creationId xmlns:p14="http://schemas.microsoft.com/office/powerpoint/2010/main" val="1217196055"/>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1BA40DB7-6F3D-964B-B5C4-601649EE01D5}"/>
              </a:ext>
            </a:extLst>
          </p:cNvPr>
          <p:cNvSpPr>
            <a:spLocks noGrp="1"/>
          </p:cNvSpPr>
          <p:nvPr>
            <p:ph type="title"/>
          </p:nvPr>
        </p:nvSpPr>
        <p:spPr/>
        <p:txBody>
          <a:bodyPr/>
          <a:lstStyle/>
          <a:p>
            <a:r>
              <a:rPr lang="en-US"/>
              <a:t>Roles</a:t>
            </a:r>
          </a:p>
        </p:txBody>
      </p:sp>
      <p:sp>
        <p:nvSpPr>
          <p:cNvPr id="3" name="Content Placeholder 2">
            <a:extLst>
              <a:ext uri="{FF2B5EF4-FFF2-40B4-BE49-F238E27FC236}">
                <a16:creationId xmlns:a16="http://schemas.microsoft.com/office/drawing/2014/main" id="{3437F27C-F9D1-2843-A2EC-9E15239CDFD8}"/>
              </a:ext>
            </a:extLst>
          </p:cNvPr>
          <p:cNvSpPr>
            <a:spLocks noGrp="1"/>
          </p:cNvSpPr>
          <p:nvPr>
            <p:ph idx="1"/>
          </p:nvPr>
        </p:nvSpPr>
        <p:spPr>
          <a:xfrm>
            <a:off x="457200" y="1292224"/>
            <a:ext cx="8229600" cy="5233119"/>
          </a:xfrm>
        </p:spPr>
        <p:txBody>
          <a:bodyPr/>
          <a:lstStyle/>
          <a:p>
            <a:r>
              <a:rPr lang="en-US"/>
              <a:t>A Role entails permission to access a set of resources</a:t>
            </a:r>
          </a:p>
          <a:p>
            <a:r>
              <a:rPr lang="en-US"/>
              <a:t>Users and groups are mapped to roles (giving those users permissions)</a:t>
            </a:r>
          </a:p>
          <a:p>
            <a:pPr lvl="1"/>
            <a:r>
              <a:rPr lang="en-US"/>
              <a:t>Done in </a:t>
            </a:r>
            <a:r>
              <a:rPr lang="en-US">
                <a:latin typeface="Courier" pitchFamily="2" charset="0"/>
              </a:rPr>
              <a:t>glassfish-web.xml (example below)</a:t>
            </a:r>
          </a:p>
          <a:p>
            <a:r>
              <a:rPr lang="en-US"/>
              <a:t>The default Role mapping is Groupname = Rolename</a:t>
            </a:r>
            <a:endParaRPr lang="en-US"/>
          </a:p>
          <a:p>
            <a:pPr lvl="1"/>
            <a:r>
              <a:rPr lang="en-US"/>
              <a:t>In this course, we’ll use the default mapping</a:t>
            </a:r>
          </a:p>
          <a:p>
            <a:r>
              <a:rPr lang="en-US"/>
              <a:t>Example from a glassfish-web.xml:</a:t>
            </a:r>
          </a:p>
          <a:p>
            <a:pPr marL="0" indent="0">
              <a:buNone/>
            </a:pPr>
            <a:r>
              <a:rPr lang="en-US" sz="1400">
                <a:latin typeface="Courier New" panose="02070309020205020404" pitchFamily="49" charset="0"/>
                <a:cs typeface="Courier New" panose="02070309020205020404" pitchFamily="49" charset="0"/>
              </a:rPr>
              <a:t>&lt;glassfish-web-app&gt; ... </a:t>
            </a:r>
          </a:p>
          <a:p>
            <a:pPr marL="0" indent="0">
              <a:buNone/>
            </a:pPr>
            <a:r>
              <a:rPr lang="en-US" sz="1400">
                <a:latin typeface="Courier New" panose="02070309020205020404" pitchFamily="49" charset="0"/>
                <a:cs typeface="Courier New" panose="02070309020205020404" pitchFamily="49" charset="0"/>
              </a:rPr>
              <a:t>  &lt;security-role-mapping&gt;</a:t>
            </a:r>
          </a:p>
          <a:p>
            <a:pPr marL="0" indent="0">
              <a:buNone/>
            </a:pPr>
            <a:r>
              <a:rPr lang="en-US" sz="1400">
                <a:latin typeface="Courier New" panose="02070309020205020404" pitchFamily="49" charset="0"/>
                <a:cs typeface="Courier New" panose="02070309020205020404" pitchFamily="49" charset="0"/>
              </a:rPr>
              <a:t>    &lt;role-name&gt;Mascot&lt;/role-name&gt;</a:t>
            </a:r>
          </a:p>
          <a:p>
            <a:pPr marL="0" indent="0">
              <a:buNone/>
            </a:pPr>
            <a:r>
              <a:rPr lang="en-US" sz="1400">
                <a:latin typeface="Courier New" panose="02070309020205020404" pitchFamily="49" charset="0"/>
                <a:cs typeface="Courier New" panose="02070309020205020404" pitchFamily="49" charset="0"/>
              </a:rPr>
              <a:t>    &lt;principal-name&gt;Duke&lt;/principal-name&gt;</a:t>
            </a:r>
          </a:p>
          <a:p>
            <a:pPr marL="0" indent="0">
              <a:buNone/>
            </a:pPr>
            <a:r>
              <a:rPr lang="en-US" sz="1400">
                <a:latin typeface="Courier New" panose="02070309020205020404" pitchFamily="49" charset="0"/>
                <a:cs typeface="Courier New" panose="02070309020205020404" pitchFamily="49" charset="0"/>
              </a:rPr>
              <a:t>  &lt;/security-role-mapping&gt;</a:t>
            </a:r>
          </a:p>
          <a:p>
            <a:pPr marL="0" indent="0">
              <a:buNone/>
            </a:pPr>
            <a:r>
              <a:rPr lang="en-US" sz="1400">
                <a:latin typeface="Courier New" panose="02070309020205020404" pitchFamily="49" charset="0"/>
                <a:cs typeface="Courier New" panose="02070309020205020404" pitchFamily="49" charset="0"/>
              </a:rPr>
              <a:t>  &lt;security-role-mapping&gt;</a:t>
            </a:r>
          </a:p>
          <a:p>
            <a:pPr marL="0" indent="0">
              <a:buNone/>
            </a:pPr>
            <a:r>
              <a:rPr lang="en-US" sz="1400">
                <a:latin typeface="Courier New" panose="02070309020205020404" pitchFamily="49" charset="0"/>
                <a:cs typeface="Courier New" panose="02070309020205020404" pitchFamily="49" charset="0"/>
              </a:rPr>
              <a:t>    &lt;role-name&gt;Admin&lt;/role-name&gt;</a:t>
            </a:r>
          </a:p>
          <a:p>
            <a:pPr marL="0" indent="0">
              <a:buNone/>
            </a:pPr>
            <a:r>
              <a:rPr lang="en-US" sz="1400">
                <a:latin typeface="Courier New" panose="02070309020205020404" pitchFamily="49" charset="0"/>
                <a:cs typeface="Courier New" panose="02070309020205020404" pitchFamily="49" charset="0"/>
              </a:rPr>
              <a:t>    &lt;group-name&gt;Director&lt;/group-name&gt;</a:t>
            </a:r>
          </a:p>
          <a:p>
            <a:pPr marL="0" indent="0">
              <a:buNone/>
            </a:pPr>
            <a:r>
              <a:rPr lang="en-US" sz="1400">
                <a:latin typeface="Courier New" panose="02070309020205020404" pitchFamily="49" charset="0"/>
                <a:cs typeface="Courier New" panose="02070309020205020404" pitchFamily="49" charset="0"/>
              </a:rPr>
              <a:t>  &lt;/security-role-mapping&gt; ... </a:t>
            </a:r>
          </a:p>
          <a:p>
            <a:pPr marL="0" indent="0">
              <a:buNone/>
            </a:pPr>
            <a:r>
              <a:rPr lang="en-US" sz="1400">
                <a:latin typeface="Courier New" panose="02070309020205020404" pitchFamily="49" charset="0"/>
                <a:cs typeface="Courier New" panose="02070309020205020404" pitchFamily="49" charset="0"/>
              </a:rPr>
              <a:t>&lt;/glassfish-web-app&gt;</a:t>
            </a:r>
          </a:p>
        </p:txBody>
      </p:sp>
      <p:sp>
        <p:nvSpPr>
          <p:cNvPr id="6" name="Slide Number Placeholder 5">
            <a:extLst>
              <a:ext uri="{FF2B5EF4-FFF2-40B4-BE49-F238E27FC236}">
                <a16:creationId xmlns:a16="http://schemas.microsoft.com/office/drawing/2014/main" id="{E5B205E9-C4A6-484C-B721-004EBFEFB13F}"/>
              </a:ext>
            </a:extLst>
          </p:cNvPr>
          <p:cNvSpPr>
            <a:spLocks noGrp="1"/>
          </p:cNvSpPr>
          <p:nvPr>
            <p:ph type="sldNum" sz="quarter" idx="12"/>
          </p:nvPr>
        </p:nvSpPr>
        <p:spPr/>
        <p:txBody>
          <a:bodyPr/>
          <a:lstStyle/>
          <a:p>
            <a:fld id="{05B6615A-C4AF-FD40-96E4-845CAFB92F0E}" type="slidenum">
              <a:rPr lang="en-US" altLang="en-US" smtClean="0"/>
              <a:t>151</a:t>
            </a:fld>
            <a:endParaRPr lang="en-US" altLang="en-US"/>
          </a:p>
        </p:txBody>
      </p:sp>
    </p:spTree>
    <p:extLst>
      <p:ext uri="{BB962C8B-B14F-4D97-AF65-F5344CB8AC3E}">
        <p14:creationId xmlns:p14="http://schemas.microsoft.com/office/powerpoint/2010/main" val="2730013720"/>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28F5AF9-422F-5945-BFE0-18FC35C38CD6}"/>
              </a:ext>
            </a:extLst>
          </p:cNvPr>
          <p:cNvSpPr>
            <a:spLocks noGrp="1"/>
          </p:cNvSpPr>
          <p:nvPr>
            <p:ph type="title"/>
          </p:nvPr>
        </p:nvSpPr>
        <p:spPr/>
        <p:txBody>
          <a:bodyPr/>
          <a:lstStyle/>
          <a:p>
            <a:r>
              <a:rPr lang="en-US"/>
              <a:t>Basic and Form Authentication</a:t>
            </a:r>
          </a:p>
        </p:txBody>
      </p:sp>
      <p:sp>
        <p:nvSpPr>
          <p:cNvPr id="3" name="Content Placeholder 2">
            <a:extLst>
              <a:ext uri="{FF2B5EF4-FFF2-40B4-BE49-F238E27FC236}">
                <a16:creationId xmlns:a16="http://schemas.microsoft.com/office/drawing/2014/main" id="{6DBCF88B-CB63-3946-A566-CEED8A19BA8E}"/>
              </a:ext>
            </a:extLst>
          </p:cNvPr>
          <p:cNvSpPr>
            <a:spLocks noGrp="1"/>
          </p:cNvSpPr>
          <p:nvPr>
            <p:ph idx="1"/>
          </p:nvPr>
        </p:nvSpPr>
        <p:spPr/>
        <p:txBody>
          <a:bodyPr/>
          <a:lstStyle/>
          <a:p>
            <a:r>
              <a:rPr lang="en-US"/>
              <a:t>In web.xml, we can specify that Basic or Form Authentication should be used</a:t>
            </a:r>
          </a:p>
          <a:p>
            <a:pPr lvl="1"/>
            <a:r>
              <a:rPr lang="en-US"/>
              <a:t>Basic: browser’s built-in username/password dialog is used</a:t>
            </a:r>
          </a:p>
          <a:p>
            <a:pPr lvl="1"/>
            <a:r>
              <a:rPr lang="en-US"/>
              <a:t>Form: programmer specifies to use a specific login page and error page</a:t>
            </a:r>
          </a:p>
          <a:p>
            <a:pPr lvl="2"/>
            <a:r>
              <a:rPr lang="en-US"/>
              <a:t>Example html code for a login page:</a:t>
            </a:r>
          </a:p>
          <a:p>
            <a:pPr marL="938213" lvl="3" indent="0">
              <a:buNone/>
            </a:pPr>
            <a:r>
              <a:rPr lang="en-CA"/>
              <a:t>&lt;form action="j_security_check" method="post"&gt;</a:t>
            </a:r>
          </a:p>
          <a:p>
            <a:pPr marL="938213" lvl="3" indent="0">
              <a:buNone/>
            </a:pPr>
            <a:r>
              <a:rPr lang="en-CA"/>
              <a:t>    &lt;input name="j_username" type="text"/&gt;</a:t>
            </a:r>
          </a:p>
          <a:p>
            <a:pPr marL="938213" lvl="3" indent="0">
              <a:buNone/>
            </a:pPr>
            <a:r>
              <a:rPr lang="en-CA"/>
              <a:t>    &lt;input name="j_password" type="password"/&gt;</a:t>
            </a:r>
          </a:p>
          <a:p>
            <a:pPr marL="938213" lvl="3" indent="0">
              <a:buNone/>
            </a:pPr>
            <a:r>
              <a:rPr lang="en-CA"/>
              <a:t>    &lt;input type="submit" /&gt;</a:t>
            </a:r>
          </a:p>
          <a:p>
            <a:pPr marL="938213" lvl="3" indent="0">
              <a:buNone/>
            </a:pPr>
            <a:r>
              <a:rPr lang="en-CA"/>
              <a:t>&lt;/form&gt;</a:t>
            </a:r>
          </a:p>
          <a:p>
            <a:pPr lvl="2"/>
            <a:endParaRPr lang="en-US"/>
          </a:p>
        </p:txBody>
      </p:sp>
      <p:sp>
        <p:nvSpPr>
          <p:cNvPr id="4" name="Date Placeholder 3">
            <a:extLst>
              <a:ext uri="{FF2B5EF4-FFF2-40B4-BE49-F238E27FC236}">
                <a16:creationId xmlns:a16="http://schemas.microsoft.com/office/drawing/2014/main" id="{E5ACC4A3-7828-464C-A9EF-33129220CA3D}"/>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D1DD36BF-ABE9-E148-BC20-F6AF00E7A81E}"/>
              </a:ext>
            </a:extLst>
          </p:cNvPr>
          <p:cNvSpPr>
            <a:spLocks noGrp="1"/>
          </p:cNvSpPr>
          <p:nvPr>
            <p:ph type="sldNum" sz="quarter" idx="12"/>
          </p:nvPr>
        </p:nvSpPr>
        <p:spPr/>
        <p:txBody>
          <a:bodyPr/>
          <a:lstStyle/>
          <a:p>
            <a:fld id="{05B6615A-C4AF-FD40-96E4-845CAFB92F0E}" type="slidenum">
              <a:rPr lang="en-US" altLang="en-US" smtClean="0"/>
              <a:t>152</a:t>
            </a:fld>
            <a:endParaRPr lang="en-US" altLang="en-US"/>
          </a:p>
        </p:txBody>
      </p:sp>
    </p:spTree>
    <p:extLst>
      <p:ext uri="{BB962C8B-B14F-4D97-AF65-F5344CB8AC3E}">
        <p14:creationId xmlns:p14="http://schemas.microsoft.com/office/powerpoint/2010/main" val="2773867869"/>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A42BA78-F388-0A42-A3BB-D61C801E9894}"/>
              </a:ext>
            </a:extLst>
          </p:cNvPr>
          <p:cNvSpPr>
            <a:spLocks noGrp="1"/>
          </p:cNvSpPr>
          <p:nvPr>
            <p:ph type="title"/>
          </p:nvPr>
        </p:nvSpPr>
        <p:spPr/>
        <p:txBody>
          <a:bodyPr/>
          <a:lstStyle/>
          <a:p>
            <a:r>
              <a:rPr lang="en-US"/>
              <a:t>Steps to secure logins to our apps</a:t>
            </a:r>
          </a:p>
        </p:txBody>
      </p:sp>
      <p:sp>
        <p:nvSpPr>
          <p:cNvPr id="3" name="Content Placeholder 2">
            <a:extLst>
              <a:ext uri="{FF2B5EF4-FFF2-40B4-BE49-F238E27FC236}">
                <a16:creationId xmlns:a16="http://schemas.microsoft.com/office/drawing/2014/main" id="{8445E473-3158-0542-8E5D-610E68DB7AB0}"/>
              </a:ext>
            </a:extLst>
          </p:cNvPr>
          <p:cNvSpPr>
            <a:spLocks noGrp="1"/>
          </p:cNvSpPr>
          <p:nvPr>
            <p:ph idx="1"/>
          </p:nvPr>
        </p:nvSpPr>
        <p:spPr>
          <a:xfrm>
            <a:off x="457200" y="1268086"/>
            <a:ext cx="8229600" cy="4980313"/>
          </a:xfrm>
        </p:spPr>
        <p:txBody>
          <a:bodyPr/>
          <a:lstStyle/>
          <a:p>
            <a:r>
              <a:rPr lang="en-US"/>
              <a:t>Specify which paths of the webapp are protected, and by which realm</a:t>
            </a:r>
          </a:p>
          <a:p>
            <a:pPr lvl="1"/>
            <a:r>
              <a:rPr lang="en-US"/>
              <a:t>For JSF pages, we do this in web.xml based on URL patterns</a:t>
            </a:r>
          </a:p>
          <a:p>
            <a:pPr lvl="1"/>
            <a:r>
              <a:rPr lang="en-US"/>
              <a:t>For RESTful API, we annotate EntityFacadeREST.java</a:t>
            </a:r>
            <a:endParaRPr lang="en-US"/>
          </a:p>
          <a:p>
            <a:r>
              <a:rPr lang="en-US"/>
              <a:t>Static Users: Use File Realm by adding Glassfish users manually at the Glassfish Admin Console-&gt;Configurations-&gt;Server Config-&gt;Security-&gt;Realms-&gt;File-&gt;Manage Users</a:t>
            </a:r>
          </a:p>
          <a:p>
            <a:r>
              <a:rPr lang="en-US"/>
              <a:t>Dynamic Users (what source code file can we put this in?): </a:t>
            </a:r>
          </a:p>
          <a:p>
            <a:pPr marL="344487" lvl="1" indent="0">
              <a:buNone/>
            </a:pPr>
            <a:r>
              <a:rPr lang="en-US"/>
              <a:t>@DatabaseIdentityStoreDefinition(</a:t>
            </a:r>
          </a:p>
          <a:p>
            <a:pPr marL="344487" lvl="1" indent="0">
              <a:buNone/>
            </a:pPr>
            <a:r>
              <a:rPr lang="en-US"/>
              <a:t>   dataSourceLookup = "${'java:comp/DefaultDataSource'}",</a:t>
            </a:r>
          </a:p>
          <a:p>
            <a:pPr marL="344487" lvl="1" indent="0">
              <a:buNone/>
            </a:pPr>
            <a:r>
              <a:rPr lang="en-US"/>
              <a:t>   callerQuery = "#{'select password from app.contact where userId = ?'}",</a:t>
            </a:r>
          </a:p>
          <a:p>
            <a:pPr marL="344487" lvl="1" indent="0">
              <a:buNone/>
            </a:pPr>
            <a:r>
              <a:rPr lang="en-US"/>
              <a:t>   groupsQuery = "select groupname from app.contact where userId = ?",</a:t>
            </a:r>
          </a:p>
          <a:p>
            <a:pPr marL="344487" lvl="1" indent="0">
              <a:buNone/>
            </a:pPr>
            <a:r>
              <a:rPr lang="en-US"/>
              <a:t>   hashAlgorithm = PasswordHash.class,</a:t>
            </a:r>
          </a:p>
          <a:p>
            <a:pPr marL="344487" lvl="1" indent="0">
              <a:buNone/>
            </a:pPr>
            <a:r>
              <a:rPr lang="en-US"/>
              <a:t>   priority = 10</a:t>
            </a:r>
          </a:p>
          <a:p>
            <a:pPr marL="344487" lvl="1" indent="0">
              <a:buNone/>
            </a:pPr>
            <a:r>
              <a:rPr lang="en-US"/>
              <a:t>)</a:t>
            </a:r>
          </a:p>
        </p:txBody>
      </p:sp>
      <p:sp>
        <p:nvSpPr>
          <p:cNvPr id="4" name="Date Placeholder 3">
            <a:extLst>
              <a:ext uri="{FF2B5EF4-FFF2-40B4-BE49-F238E27FC236}">
                <a16:creationId xmlns:a16="http://schemas.microsoft.com/office/drawing/2014/main" id="{E8FF900D-A1D8-734E-9CF3-F18E4293A8C2}"/>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4BBC52B3-211C-1E41-9661-FEF67D796B4A}"/>
              </a:ext>
            </a:extLst>
          </p:cNvPr>
          <p:cNvSpPr>
            <a:spLocks noGrp="1"/>
          </p:cNvSpPr>
          <p:nvPr>
            <p:ph type="sldNum" sz="quarter" idx="12"/>
          </p:nvPr>
        </p:nvSpPr>
        <p:spPr/>
        <p:txBody>
          <a:bodyPr/>
          <a:lstStyle/>
          <a:p>
            <a:fld id="{05B6615A-C4AF-FD40-96E4-845CAFB92F0E}" type="slidenum">
              <a:rPr lang="en-US" altLang="en-US" smtClean="0"/>
              <a:t>153</a:t>
            </a:fld>
            <a:endParaRPr lang="en-US" altLang="en-US"/>
          </a:p>
        </p:txBody>
      </p:sp>
    </p:spTree>
    <p:extLst>
      <p:ext uri="{BB962C8B-B14F-4D97-AF65-F5344CB8AC3E}">
        <p14:creationId xmlns:p14="http://schemas.microsoft.com/office/powerpoint/2010/main" val="4172536255"/>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734604AD-E821-8E4F-A9C5-6962C75A99C0}"/>
              </a:ext>
            </a:extLst>
          </p:cNvPr>
          <p:cNvSpPr>
            <a:spLocks noGrp="1"/>
          </p:cNvSpPr>
          <p:nvPr>
            <p:ph type="title"/>
          </p:nvPr>
        </p:nvSpPr>
        <p:spPr/>
        <p:txBody>
          <a:bodyPr/>
          <a:lstStyle/>
          <a:p>
            <a:r>
              <a:rPr lang="en-US"/>
              <a:t>Steps to secure logins (cont’d)</a:t>
            </a:r>
          </a:p>
        </p:txBody>
      </p:sp>
      <p:sp>
        <p:nvSpPr>
          <p:cNvPr id="3" name="Content Placeholder 2">
            <a:extLst>
              <a:ext uri="{FF2B5EF4-FFF2-40B4-BE49-F238E27FC236}">
                <a16:creationId xmlns:a16="http://schemas.microsoft.com/office/drawing/2014/main" id="{116F8226-D1B3-C142-A061-39ACB4625D94}"/>
              </a:ext>
            </a:extLst>
          </p:cNvPr>
          <p:cNvSpPr>
            <a:spLocks noGrp="1"/>
          </p:cNvSpPr>
          <p:nvPr>
            <p:ph idx="1"/>
          </p:nvPr>
        </p:nvSpPr>
        <p:spPr/>
        <p:txBody>
          <a:bodyPr/>
          <a:lstStyle/>
          <a:p>
            <a:r>
              <a:rPr lang="en-US"/>
              <a:t>For JSF (put annotations in a Java file in our project, we’ll use ApplicatonConfig.java):</a:t>
            </a:r>
          </a:p>
          <a:p>
            <a:pPr marL="344487" lvl="1" indent="0">
              <a:buNone/>
            </a:pPr>
            <a:r>
              <a:rPr lang="en-US"/>
              <a:t>@BasicAuthenticationMechanismDefinition</a:t>
            </a:r>
            <a:endParaRPr lang="en-US"/>
          </a:p>
          <a:p>
            <a:pPr marL="344487" lvl="1" indent="0">
              <a:buNone/>
            </a:pPr>
            <a:endParaRPr lang="en-US"/>
          </a:p>
          <a:p>
            <a:pPr marL="344487" lvl="1" indent="0">
              <a:buNone/>
            </a:pPr>
            <a:r>
              <a:rPr lang="en-US"/>
              <a:t>Or (in the following, substitute the real location and name of the forms)</a:t>
            </a:r>
          </a:p>
          <a:p>
            <a:pPr marL="344487" lvl="1" indent="0">
              <a:buNone/>
            </a:pPr>
            <a:endParaRPr lang="en-US"/>
          </a:p>
          <a:p>
            <a:pPr marL="344487" lvl="1" indent="0">
              <a:buNone/>
            </a:pPr>
            <a:r>
              <a:rPr lang="en-US"/>
              <a:t>@FormAuthenticationMechanismDefinition(</a:t>
            </a:r>
          </a:p>
          <a:p>
            <a:pPr marL="344487" lvl="1" indent="0">
              <a:buNone/>
            </a:pPr>
            <a:r>
              <a:rPr lang="en-US"/>
              <a:t>  loginToContinue = @LoginToContinue(</a:t>
            </a:r>
          </a:p>
          <a:p>
            <a:pPr marL="344487" lvl="1" indent="0">
              <a:buNone/>
            </a:pPr>
            <a:r>
              <a:rPr lang="en-US"/>
              <a:t>    loginPage = "/index.xhtml",</a:t>
            </a:r>
          </a:p>
          <a:p>
            <a:pPr marL="344487" lvl="1" indent="0">
              <a:buNone/>
            </a:pPr>
            <a:r>
              <a:rPr lang="en-US"/>
              <a:t>    errorPage = "/index.xhtml"))</a:t>
            </a:r>
          </a:p>
          <a:p>
            <a:endParaRPr lang="en-US"/>
          </a:p>
          <a:p>
            <a:r>
              <a:rPr lang="en-US"/>
              <a:t>For RESTful API (in EntityFacadeREST.java):</a:t>
            </a:r>
          </a:p>
          <a:p>
            <a:pPr lvl="1"/>
            <a:r>
              <a:rPr lang="en-US"/>
              <a:t>@DeclareRoles</a:t>
            </a:r>
            <a:endParaRPr lang="en-US"/>
          </a:p>
          <a:p>
            <a:pPr lvl="1"/>
            <a:r>
              <a:rPr lang="en-US"/>
              <a:t>@RolesAllowed</a:t>
            </a:r>
            <a:endParaRPr lang="en-US"/>
          </a:p>
        </p:txBody>
      </p:sp>
      <p:sp>
        <p:nvSpPr>
          <p:cNvPr id="4" name="Date Placeholder 3">
            <a:extLst>
              <a:ext uri="{FF2B5EF4-FFF2-40B4-BE49-F238E27FC236}">
                <a16:creationId xmlns:a16="http://schemas.microsoft.com/office/drawing/2014/main" id="{543A757F-5F32-4841-B3BE-586388A1EA1C}"/>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C7DD7185-1CA2-B24A-BA56-2B20BB1C6DFA}"/>
              </a:ext>
            </a:extLst>
          </p:cNvPr>
          <p:cNvSpPr>
            <a:spLocks noGrp="1"/>
          </p:cNvSpPr>
          <p:nvPr>
            <p:ph type="sldNum" sz="quarter" idx="12"/>
          </p:nvPr>
        </p:nvSpPr>
        <p:spPr/>
        <p:txBody>
          <a:bodyPr/>
          <a:lstStyle/>
          <a:p>
            <a:fld id="{05B6615A-C4AF-FD40-96E4-845CAFB92F0E}" type="slidenum">
              <a:rPr lang="en-US" altLang="en-US" smtClean="0"/>
              <a:t>154</a:t>
            </a:fld>
            <a:endParaRPr lang="en-US" altLang="en-US"/>
          </a:p>
        </p:txBody>
      </p:sp>
    </p:spTree>
    <p:extLst>
      <p:ext uri="{BB962C8B-B14F-4D97-AF65-F5344CB8AC3E}">
        <p14:creationId xmlns:p14="http://schemas.microsoft.com/office/powerpoint/2010/main" val="1600197399"/>
      </p:ext>
    </p:extLst>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36BD048-070E-0740-9772-C364D3F45E34}"/>
              </a:ext>
            </a:extLst>
          </p:cNvPr>
          <p:cNvSpPr>
            <a:spLocks noGrp="1"/>
          </p:cNvSpPr>
          <p:nvPr>
            <p:ph type="title"/>
          </p:nvPr>
        </p:nvSpPr>
        <p:spPr/>
        <p:txBody>
          <a:bodyPr/>
          <a:lstStyle/>
          <a:p>
            <a:r>
              <a:rPr lang="en-US"/>
              <a:t>Working with DataSources</a:t>
            </a:r>
            <a:endParaRPr lang="en-US"/>
          </a:p>
        </p:txBody>
      </p:sp>
      <p:sp>
        <p:nvSpPr>
          <p:cNvPr id="3" name="Content Placeholder 2">
            <a:extLst>
              <a:ext uri="{FF2B5EF4-FFF2-40B4-BE49-F238E27FC236}">
                <a16:creationId xmlns:a16="http://schemas.microsoft.com/office/drawing/2014/main" id="{073A91EE-014B-B740-BBDF-2C693974CF64}"/>
              </a:ext>
            </a:extLst>
          </p:cNvPr>
          <p:cNvSpPr>
            <a:spLocks noGrp="1"/>
          </p:cNvSpPr>
          <p:nvPr>
            <p:ph idx="1"/>
          </p:nvPr>
        </p:nvSpPr>
        <p:spPr/>
        <p:txBody>
          <a:bodyPr/>
          <a:lstStyle/>
          <a:p>
            <a:r>
              <a:rPr lang="en-US"/>
              <a:t>As long as you have completed and you understand all of Lab 2, for work in this course after Lab 2, you may use the database of your choice</a:t>
            </a:r>
          </a:p>
          <a:p>
            <a:r>
              <a:rPr lang="en-US" err="1">
                <a:latin typeface="Courier New" panose="02070309020205020404" pitchFamily="49" charset="0"/>
                <a:cs typeface="Courier New" panose="02070309020205020404" pitchFamily="49" charset="0"/>
              </a:rPr>
              <a:t>java:comp/DefaultDataSource</a:t>
            </a:r>
            <a:endParaRPr lang="en-US">
              <a:latin typeface="Courier New" panose="02070309020205020404" pitchFamily="49" charset="0"/>
              <a:cs typeface="Courier New" panose="02070309020205020404" pitchFamily="49" charset="0"/>
            </a:endParaRPr>
          </a:p>
          <a:p>
            <a:pPr lvl="1"/>
            <a:r>
              <a:rPr lang="en-US">
                <a:cs typeface="Courier New" panose="02070309020205020404" pitchFamily="49" charset="0"/>
              </a:rPr>
              <a:t>Uses Derby Database </a:t>
            </a:r>
            <a:r>
              <a:rPr lang="en-US">
                <a:latin typeface="Courier New" panose="02070309020205020404" pitchFamily="49" charset="0"/>
                <a:cs typeface="Courier New" panose="02070309020205020404" pitchFamily="49" charset="0"/>
              </a:rPr>
              <a:t>sun-appserv-samples</a:t>
            </a:r>
          </a:p>
          <a:p>
            <a:pPr lvl="1"/>
            <a:r>
              <a:rPr lang="en-US">
                <a:cs typeface="Courier New" panose="02070309020205020404" pitchFamily="49" charset="0"/>
              </a:rPr>
              <a:t>Username: app</a:t>
            </a:r>
          </a:p>
          <a:p>
            <a:pPr lvl="1"/>
            <a:r>
              <a:rPr lang="en-US">
                <a:cs typeface="Courier New" panose="02070309020205020404" pitchFamily="49" charset="0"/>
              </a:rPr>
              <a:t>Password: app</a:t>
            </a:r>
          </a:p>
          <a:p>
            <a:pPr lvl="1"/>
            <a:r>
              <a:rPr lang="en-US">
                <a:cs typeface="Courier New" panose="02070309020205020404" pitchFamily="49" charset="0"/>
              </a:rPr>
              <a:t>The username and password for sun-appserv-samples are in c:/glassfish5/glassfish/domains/config/domain1.xml</a:t>
            </a:r>
          </a:p>
          <a:p>
            <a:r>
              <a:rPr lang="en-US">
                <a:cs typeface="Courier New" panose="02070309020205020404" pitchFamily="49" charset="0"/>
              </a:rPr>
              <a:t>In Lab2, we created a new DataSource for a non-Derby database of your choosing, using a Netbeans Wizard.  Alternatively, we could create a new DataSource using code in </a:t>
            </a:r>
            <a:r>
              <a:rPr lang="en-US" err="1">
                <a:latin typeface="Courier New" panose="02070309020205020404" pitchFamily="49" charset="0"/>
                <a:cs typeface="Courier New" panose="02070309020205020404" pitchFamily="49" charset="0"/>
              </a:rPr>
              <a:t>web.xml</a:t>
            </a:r>
            <a:endParaRPr lang="en-US">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113C87A-78B8-F641-924B-59485116D08D}"/>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D0E351F6-561B-BF4B-AE10-985E35913821}"/>
              </a:ext>
            </a:extLst>
          </p:cNvPr>
          <p:cNvSpPr>
            <a:spLocks noGrp="1"/>
          </p:cNvSpPr>
          <p:nvPr>
            <p:ph type="sldNum" sz="quarter" idx="12"/>
          </p:nvPr>
        </p:nvSpPr>
        <p:spPr/>
        <p:txBody>
          <a:bodyPr/>
          <a:lstStyle/>
          <a:p>
            <a:fld id="{05B6615A-C4AF-FD40-96E4-845CAFB92F0E}" type="slidenum">
              <a:rPr lang="en-US" altLang="en-US" smtClean="0"/>
              <a:t>155</a:t>
            </a:fld>
            <a:endParaRPr lang="en-US" altLang="en-US"/>
          </a:p>
        </p:txBody>
      </p:sp>
    </p:spTree>
    <p:extLst>
      <p:ext uri="{BB962C8B-B14F-4D97-AF65-F5344CB8AC3E}">
        <p14:creationId xmlns:p14="http://schemas.microsoft.com/office/powerpoint/2010/main" val="2992309880"/>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BA8C24B-C15F-C445-BC58-82D294C42697}"/>
              </a:ext>
            </a:extLst>
          </p:cNvPr>
          <p:cNvSpPr>
            <a:spLocks noGrp="1"/>
          </p:cNvSpPr>
          <p:nvPr>
            <p:ph type="title"/>
          </p:nvPr>
        </p:nvSpPr>
        <p:spPr/>
        <p:txBody>
          <a:bodyPr/>
          <a:lstStyle/>
          <a:p>
            <a:r>
              <a:rPr lang="en-US" err="1"/>
              <a:t>Classnames for MySQL versions</a:t>
            </a:r>
          </a:p>
        </p:txBody>
      </p:sp>
      <p:sp>
        <p:nvSpPr>
          <p:cNvPr id="3" name="Content Placeholder 2">
            <a:extLst>
              <a:ext uri="{FF2B5EF4-FFF2-40B4-BE49-F238E27FC236}">
                <a16:creationId xmlns:a16="http://schemas.microsoft.com/office/drawing/2014/main" id="{782B0A76-3798-7946-A53C-C6DBF380A5BD}"/>
              </a:ext>
            </a:extLst>
          </p:cNvPr>
          <p:cNvSpPr>
            <a:spLocks noGrp="1"/>
          </p:cNvSpPr>
          <p:nvPr>
            <p:ph idx="1"/>
          </p:nvPr>
        </p:nvSpPr>
        <p:spPr/>
        <p:txBody>
          <a:bodyPr/>
          <a:lstStyle/>
          <a:p>
            <a:r>
              <a:rPr lang="en-US"/>
              <a:t>When defining a datasource, be sure to use the right Driver classname, and DataSource classname for Derby (if you are using Derby) or for MySQL (if you are using MySQL/MariaDB)</a:t>
            </a:r>
          </a:p>
          <a:p>
            <a:endParaRPr lang="en-US"/>
          </a:p>
          <a:p>
            <a:endParaRPr lang="en-US"/>
          </a:p>
          <a:p>
            <a:r>
              <a:rPr lang="en-US"/>
              <a:t>MySQL/MariaDB Driver: </a:t>
            </a:r>
            <a:r>
              <a:rPr lang="en-CA" err="1"/>
              <a:t>com.mysql.cj.jdbc.Driver</a:t>
            </a:r>
            <a:endParaRPr lang="en-CA"/>
          </a:p>
          <a:p>
            <a:r>
              <a:rPr lang="en-CA"/>
              <a:t>MySQL/MariaDB Datasource: com.mysql.cj.jdbc.MysqlDataSource</a:t>
            </a:r>
            <a:endParaRPr lang="en-CA"/>
          </a:p>
          <a:p>
            <a:endParaRPr lang="en-CA"/>
          </a:p>
          <a:p>
            <a:endParaRPr lang="en-US"/>
          </a:p>
        </p:txBody>
      </p:sp>
      <p:sp>
        <p:nvSpPr>
          <p:cNvPr id="4" name="Date Placeholder 3">
            <a:extLst>
              <a:ext uri="{FF2B5EF4-FFF2-40B4-BE49-F238E27FC236}">
                <a16:creationId xmlns:a16="http://schemas.microsoft.com/office/drawing/2014/main" id="{EBEDD844-F442-B943-A42C-14DD7C7C6EB1}"/>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83D577C4-B108-BD44-8BBC-BA665AE09ACE}"/>
              </a:ext>
            </a:extLst>
          </p:cNvPr>
          <p:cNvSpPr>
            <a:spLocks noGrp="1"/>
          </p:cNvSpPr>
          <p:nvPr>
            <p:ph type="sldNum" sz="quarter" idx="12"/>
          </p:nvPr>
        </p:nvSpPr>
        <p:spPr/>
        <p:txBody>
          <a:bodyPr/>
          <a:lstStyle/>
          <a:p>
            <a:fld id="{05B6615A-C4AF-FD40-96E4-845CAFB92F0E}" type="slidenum">
              <a:rPr lang="en-US" altLang="en-US" smtClean="0"/>
              <a:t>156</a:t>
            </a:fld>
            <a:endParaRPr lang="en-US" altLang="en-US"/>
          </a:p>
        </p:txBody>
      </p:sp>
    </p:spTree>
    <p:extLst>
      <p:ext uri="{BB962C8B-B14F-4D97-AF65-F5344CB8AC3E}">
        <p14:creationId xmlns:p14="http://schemas.microsoft.com/office/powerpoint/2010/main" val="2545782671"/>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4448B660-1E1B-0746-AC53-9B3DD09999F3}"/>
              </a:ext>
            </a:extLst>
          </p:cNvPr>
          <p:cNvSpPr>
            <a:spLocks noGrp="1"/>
          </p:cNvSpPr>
          <p:nvPr>
            <p:ph type="title"/>
          </p:nvPr>
        </p:nvSpPr>
        <p:spPr/>
        <p:txBody>
          <a:bodyPr/>
          <a:lstStyle/>
          <a:p>
            <a:r>
              <a:rPr lang="en-US"/>
              <a:t>Define Datasource Derby (web.xml)</a:t>
            </a:r>
          </a:p>
        </p:txBody>
      </p:sp>
      <p:sp>
        <p:nvSpPr>
          <p:cNvPr id="3" name="Content Placeholder 2">
            <a:extLst>
              <a:ext uri="{FF2B5EF4-FFF2-40B4-BE49-F238E27FC236}">
                <a16:creationId xmlns:a16="http://schemas.microsoft.com/office/drawing/2014/main" id="{B209BD20-E335-C043-A1E5-06529579FF6D}"/>
              </a:ext>
            </a:extLst>
          </p:cNvPr>
          <p:cNvSpPr>
            <a:spLocks noGrp="1"/>
          </p:cNvSpPr>
          <p:nvPr>
            <p:ph idx="1"/>
          </p:nvPr>
        </p:nvSpPr>
        <p:spPr/>
        <p:txBody>
          <a:bodyPr/>
          <a:lstStyle/>
          <a:p>
            <a:pPr marL="0" indent="0">
              <a:buNone/>
            </a:pPr>
            <a:r>
              <a:rPr lang="en-CA" sz="1600"/>
              <a:t>&lt;data-source&gt;</a:t>
            </a:r>
          </a:p>
          <a:p>
            <a:pPr marL="0" indent="0">
              <a:buNone/>
            </a:pPr>
            <a:r>
              <a:rPr lang="en-CA" sz="1600"/>
              <a:t>        &lt;description&gt;Todd's Tutoring data source.&lt;/description&gt;</a:t>
            </a:r>
          </a:p>
          <a:p>
            <a:pPr marL="0" indent="0">
              <a:buNone/>
            </a:pPr>
            <a:r>
              <a:rPr lang="en-CA" sz="1600"/>
              <a:t>        &lt;name&gt;java:global/TgkDataSource&lt;/name&gt;</a:t>
            </a:r>
          </a:p>
          <a:p>
            <a:pPr marL="0" indent="0">
              <a:buNone/>
            </a:pPr>
            <a:r>
              <a:rPr lang="en-CA" sz="1600"/>
              <a:t>        &lt;class-name&gt;org.apache.derby.jdbc.ClientDataSource&lt;/class-name&gt;</a:t>
            </a:r>
          </a:p>
          <a:p>
            <a:pPr marL="0" indent="0">
              <a:buNone/>
            </a:pPr>
            <a:r>
              <a:rPr lang="en-CA" sz="1600"/>
              <a:t>        &lt;server-name&gt;localhost&lt;/server-name&gt;</a:t>
            </a:r>
          </a:p>
          <a:p>
            <a:pPr marL="0" indent="0">
              <a:buNone/>
            </a:pPr>
            <a:r>
              <a:rPr lang="en-CA" sz="1600"/>
              <a:t>        &lt;port-number&gt;1527&lt;/port-number&gt;</a:t>
            </a:r>
          </a:p>
          <a:p>
            <a:pPr marL="0" indent="0">
              <a:buNone/>
            </a:pPr>
            <a:r>
              <a:rPr lang="en-CA" sz="1600"/>
              <a:t>        &lt;database-name&gt;sun-appserv-samples&lt;/database-name&gt;</a:t>
            </a:r>
          </a:p>
          <a:p>
            <a:pPr marL="0" indent="0">
              <a:buNone/>
            </a:pPr>
            <a:r>
              <a:rPr lang="en-CA" sz="1600"/>
              <a:t>        &lt;user&gt;app&lt;/user&gt;</a:t>
            </a:r>
          </a:p>
          <a:p>
            <a:pPr marL="0" indent="0">
              <a:buNone/>
            </a:pPr>
            <a:r>
              <a:rPr lang="en-CA" sz="1600"/>
              <a:t>        &lt;password&gt;app&lt;/password&gt;</a:t>
            </a:r>
          </a:p>
          <a:p>
            <a:pPr marL="0" indent="0">
              <a:buNone/>
            </a:pPr>
            <a:r>
              <a:rPr lang="en-CA" sz="1600"/>
              <a:t>        &lt;property&gt;</a:t>
            </a:r>
          </a:p>
          <a:p>
            <a:pPr marL="0" indent="0">
              <a:buNone/>
            </a:pPr>
            <a:r>
              <a:rPr lang="en-CA" sz="1600"/>
              <a:t>            &lt;name&gt;connectionAttributes&lt;/name&gt;</a:t>
            </a:r>
          </a:p>
          <a:p>
            <a:pPr marL="0" indent="0">
              <a:buNone/>
            </a:pPr>
            <a:r>
              <a:rPr lang="en-CA" sz="1600"/>
              <a:t>            &lt;value&gt;;create=true&lt;/value&gt;</a:t>
            </a:r>
          </a:p>
          <a:p>
            <a:pPr marL="0" indent="0">
              <a:buNone/>
            </a:pPr>
            <a:r>
              <a:rPr lang="en-CA" sz="1600"/>
              <a:t>        &lt;/property&gt;</a:t>
            </a:r>
          </a:p>
          <a:p>
            <a:pPr marL="0" indent="0">
              <a:buNone/>
            </a:pPr>
            <a:r>
              <a:rPr lang="en-CA" sz="1600"/>
              <a:t>       &lt;/data-source&gt;</a:t>
            </a:r>
          </a:p>
          <a:p>
            <a:endParaRPr lang="en-US"/>
          </a:p>
        </p:txBody>
      </p:sp>
      <p:sp>
        <p:nvSpPr>
          <p:cNvPr id="4" name="Date Placeholder 3">
            <a:extLst>
              <a:ext uri="{FF2B5EF4-FFF2-40B4-BE49-F238E27FC236}">
                <a16:creationId xmlns:a16="http://schemas.microsoft.com/office/drawing/2014/main" id="{9AA7703B-27E9-E84F-9A04-C43F4DD8173B}"/>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09E208AF-CD8C-C847-93DA-CE1FF1E4D19B}"/>
              </a:ext>
            </a:extLst>
          </p:cNvPr>
          <p:cNvSpPr>
            <a:spLocks noGrp="1"/>
          </p:cNvSpPr>
          <p:nvPr>
            <p:ph type="sldNum" sz="quarter" idx="12"/>
          </p:nvPr>
        </p:nvSpPr>
        <p:spPr/>
        <p:txBody>
          <a:bodyPr/>
          <a:lstStyle/>
          <a:p>
            <a:fld id="{05B6615A-C4AF-FD40-96E4-845CAFB92F0E}" type="slidenum">
              <a:rPr lang="en-US" altLang="en-US" smtClean="0"/>
              <a:t>157</a:t>
            </a:fld>
            <a:endParaRPr lang="en-US" altLang="en-US"/>
          </a:p>
        </p:txBody>
      </p:sp>
    </p:spTree>
    <p:extLst>
      <p:ext uri="{BB962C8B-B14F-4D97-AF65-F5344CB8AC3E}">
        <p14:creationId xmlns:p14="http://schemas.microsoft.com/office/powerpoint/2010/main" val="4271101191"/>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92068B9-2B00-D044-81F1-2DAD09642C7E}"/>
              </a:ext>
            </a:extLst>
          </p:cNvPr>
          <p:cNvSpPr>
            <a:spLocks noGrp="1"/>
          </p:cNvSpPr>
          <p:nvPr>
            <p:ph type="title"/>
          </p:nvPr>
        </p:nvSpPr>
        <p:spPr/>
        <p:txBody>
          <a:bodyPr/>
          <a:lstStyle/>
          <a:p>
            <a:r>
              <a:rPr lang="en-US" sz="3200"/>
              <a:t>Define DataSource  MySQL/MariaDB (web.xml)</a:t>
            </a:r>
          </a:p>
        </p:txBody>
      </p:sp>
      <p:sp>
        <p:nvSpPr>
          <p:cNvPr id="3" name="Content Placeholder 2">
            <a:extLst>
              <a:ext uri="{FF2B5EF4-FFF2-40B4-BE49-F238E27FC236}">
                <a16:creationId xmlns:a16="http://schemas.microsoft.com/office/drawing/2014/main" id="{9FA32407-29F4-C64F-8D11-8FC7D4DC1FC6}"/>
              </a:ext>
            </a:extLst>
          </p:cNvPr>
          <p:cNvSpPr>
            <a:spLocks noGrp="1"/>
          </p:cNvSpPr>
          <p:nvPr>
            <p:ph idx="1"/>
          </p:nvPr>
        </p:nvSpPr>
        <p:spPr>
          <a:xfrm>
            <a:off x="457200" y="1292225"/>
            <a:ext cx="8229600" cy="4718050"/>
          </a:xfrm>
        </p:spPr>
        <p:txBody>
          <a:bodyPr/>
          <a:lstStyle/>
          <a:p>
            <a:pPr marL="0" indent="0">
              <a:buNone/>
            </a:pPr>
            <a:r>
              <a:rPr lang="en-US" sz="1600"/>
              <a:t>&lt;data-source&gt;</a:t>
            </a:r>
          </a:p>
          <a:p>
            <a:pPr marL="0" indent="0">
              <a:buNone/>
            </a:pPr>
            <a:r>
              <a:rPr lang="en-US" sz="1600"/>
              <a:t>        &lt;description&gt;Todd’s MySQL8 data source.&lt;/description&gt;</a:t>
            </a:r>
          </a:p>
          <a:p>
            <a:pPr marL="0" indent="0">
              <a:buNone/>
            </a:pPr>
            <a:r>
              <a:rPr lang="en-US" sz="1600"/>
              <a:t>        &lt;name&gt;java:global/MySQLDataSource&lt;/name&gt;</a:t>
            </a:r>
          </a:p>
          <a:p>
            <a:pPr marL="0" indent="0">
              <a:buNone/>
            </a:pPr>
            <a:r>
              <a:rPr lang="en-US" sz="1600"/>
              <a:t>        &lt;class-name&gt; com.mysql.cj.jdbc.MysqlDataSource&lt;/class-name&gt;</a:t>
            </a:r>
          </a:p>
          <a:p>
            <a:pPr marL="0" indent="0">
              <a:buNone/>
            </a:pPr>
            <a:r>
              <a:rPr lang="en-US" sz="1600"/>
              <a:t>        &lt;server-name&gt;192.168.124.134&lt;/server-name&gt;</a:t>
            </a:r>
          </a:p>
          <a:p>
            <a:pPr marL="0" indent="0">
              <a:buNone/>
            </a:pPr>
            <a:r>
              <a:rPr lang="en-US" sz="1600"/>
              <a:t>        &lt;port-number&gt;3306&lt;/port-number&gt;</a:t>
            </a:r>
          </a:p>
          <a:p>
            <a:pPr marL="0" indent="0">
              <a:buNone/>
            </a:pPr>
            <a:r>
              <a:rPr lang="en-US" sz="1600"/>
              <a:t>        &lt;database-name&gt;myusers&lt;/database-name&gt;</a:t>
            </a:r>
          </a:p>
          <a:p>
            <a:pPr marL="0" indent="0">
              <a:buNone/>
            </a:pPr>
            <a:r>
              <a:rPr lang="en-US" sz="1600"/>
              <a:t>        &lt;user&gt;tgk&lt;/user&gt;</a:t>
            </a:r>
          </a:p>
          <a:p>
            <a:pPr marL="0" indent="0">
              <a:buNone/>
            </a:pPr>
            <a:r>
              <a:rPr lang="en-US" sz="1600"/>
              <a:t>        &lt;password&gt;tgkpass&lt;/password&gt;</a:t>
            </a:r>
          </a:p>
          <a:p>
            <a:pPr marL="0" indent="0">
              <a:buNone/>
            </a:pPr>
            <a:r>
              <a:rPr lang="en-US" sz="1600"/>
              <a:t>        &lt;property&gt;</a:t>
            </a:r>
          </a:p>
          <a:p>
            <a:pPr marL="0" indent="0">
              <a:buNone/>
            </a:pPr>
            <a:r>
              <a:rPr lang="en-US" sz="1600"/>
              <a:t>            &lt;name&gt;connectionAttributes&lt;/name&gt;</a:t>
            </a:r>
          </a:p>
          <a:p>
            <a:pPr marL="0" indent="0">
              <a:buNone/>
            </a:pPr>
            <a:r>
              <a:rPr lang="en-US" sz="1600"/>
              <a:t>            &lt;value&gt;;create=true&lt;/value&gt;</a:t>
            </a:r>
          </a:p>
          <a:p>
            <a:pPr marL="0" indent="0">
              <a:buNone/>
            </a:pPr>
            <a:r>
              <a:rPr lang="en-US" sz="1600"/>
              <a:t>        &lt;/property&gt;</a:t>
            </a:r>
          </a:p>
          <a:p>
            <a:pPr marL="0" indent="0">
              <a:buNone/>
            </a:pPr>
            <a:r>
              <a:rPr lang="en-US" sz="1600"/>
              <a:t>&lt;/data-source&gt;</a:t>
            </a:r>
          </a:p>
        </p:txBody>
      </p:sp>
      <p:sp>
        <p:nvSpPr>
          <p:cNvPr id="6" name="Slide Number Placeholder 5">
            <a:extLst>
              <a:ext uri="{FF2B5EF4-FFF2-40B4-BE49-F238E27FC236}">
                <a16:creationId xmlns:a16="http://schemas.microsoft.com/office/drawing/2014/main" id="{EC3E3AD7-A0ED-4B46-8BEB-62C27B115018}"/>
              </a:ext>
            </a:extLst>
          </p:cNvPr>
          <p:cNvSpPr>
            <a:spLocks noGrp="1"/>
          </p:cNvSpPr>
          <p:nvPr>
            <p:ph type="sldNum" sz="quarter" idx="12"/>
          </p:nvPr>
        </p:nvSpPr>
        <p:spPr/>
        <p:txBody>
          <a:bodyPr/>
          <a:lstStyle/>
          <a:p>
            <a:fld id="{05B6615A-C4AF-FD40-96E4-845CAFB92F0E}" type="slidenum">
              <a:rPr lang="en-US" altLang="en-US" smtClean="0"/>
              <a:t>158</a:t>
            </a:fld>
            <a:endParaRPr lang="en-US" altLang="en-US"/>
          </a:p>
        </p:txBody>
      </p:sp>
    </p:spTree>
    <p:extLst>
      <p:ext uri="{BB962C8B-B14F-4D97-AF65-F5344CB8AC3E}">
        <p14:creationId xmlns:p14="http://schemas.microsoft.com/office/powerpoint/2010/main" val="4068541760"/>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3BBF1B4-F9F9-C949-8760-857B7BF3B01C}"/>
              </a:ext>
            </a:extLst>
          </p:cNvPr>
          <p:cNvSpPr>
            <a:spLocks noGrp="1"/>
          </p:cNvSpPr>
          <p:nvPr>
            <p:ph type="title"/>
          </p:nvPr>
        </p:nvSpPr>
        <p:spPr/>
        <p:txBody>
          <a:bodyPr/>
          <a:lstStyle/>
          <a:p>
            <a:r>
              <a:rPr lang="en-US" err="1"/>
              <a:t>DataSource Annotation</a:t>
            </a:r>
          </a:p>
        </p:txBody>
      </p:sp>
      <p:sp>
        <p:nvSpPr>
          <p:cNvPr id="3" name="Content Placeholder 2">
            <a:extLst>
              <a:ext uri="{FF2B5EF4-FFF2-40B4-BE49-F238E27FC236}">
                <a16:creationId xmlns:a16="http://schemas.microsoft.com/office/drawing/2014/main" id="{B045AD7F-4BB8-EB48-A4E0-74EC3CE54C3B}"/>
              </a:ext>
            </a:extLst>
          </p:cNvPr>
          <p:cNvSpPr>
            <a:spLocks noGrp="1"/>
          </p:cNvSpPr>
          <p:nvPr>
            <p:ph idx="1"/>
          </p:nvPr>
        </p:nvSpPr>
        <p:spPr/>
        <p:txBody>
          <a:bodyPr/>
          <a:lstStyle/>
          <a:p>
            <a:r>
              <a:rPr lang="en-US"/>
              <a:t>Alternatively to web.xml, we can use the @DataSource annotation in a Java file to define the datasource (property useSSL=false for MySQL8):</a:t>
            </a:r>
          </a:p>
          <a:p>
            <a:pPr marL="0" indent="0">
              <a:buNone/>
            </a:pPr>
            <a:r>
              <a:rPr lang="en-CA"/>
              <a:t>@DataSourceDefinition( </a:t>
            </a:r>
          </a:p>
          <a:p>
            <a:pPr marL="0" indent="0">
              <a:buNone/>
            </a:pPr>
            <a:r>
              <a:rPr lang="en-CA"/>
              <a:t>   name = "java:global/ExampleDS", </a:t>
            </a:r>
          </a:p>
          <a:p>
            <a:pPr marL="0" indent="0">
              <a:buNone/>
            </a:pPr>
            <a:r>
              <a:rPr lang="en-CA"/>
              <a:t>   className = "org.apache.derby.jdbc.ClientDataSource", </a:t>
            </a:r>
          </a:p>
          <a:p>
            <a:pPr marL="0" indent="0">
              <a:buNone/>
            </a:pPr>
            <a:r>
              <a:rPr lang="en-CA"/>
              <a:t>   portNumber = 1527, </a:t>
            </a:r>
          </a:p>
          <a:p>
            <a:pPr marL="0" indent="0">
              <a:buNone/>
            </a:pPr>
            <a:r>
              <a:rPr lang="en-CA"/>
              <a:t>   serverName = "localhost",</a:t>
            </a:r>
          </a:p>
          <a:p>
            <a:pPr marL="0" indent="0">
              <a:buNone/>
            </a:pPr>
            <a:r>
              <a:rPr lang="en-CA"/>
              <a:t>   databaseName = "exampleDB",</a:t>
            </a:r>
          </a:p>
          <a:p>
            <a:pPr marL="0" indent="0">
              <a:buNone/>
            </a:pPr>
            <a:r>
              <a:rPr lang="en-CA"/>
              <a:t>   user = "examples",</a:t>
            </a:r>
          </a:p>
          <a:p>
            <a:pPr marL="0" indent="0">
              <a:buNone/>
            </a:pPr>
            <a:r>
              <a:rPr lang="en-CA"/>
              <a:t>   password = "examples",</a:t>
            </a:r>
          </a:p>
          <a:p>
            <a:pPr marL="0" indent="0">
              <a:buNone/>
            </a:pPr>
            <a:r>
              <a:rPr lang="en-CA"/>
              <a:t>   properties={"create=true"})</a:t>
            </a:r>
            <a:endParaRPr lang="en-US"/>
          </a:p>
        </p:txBody>
      </p:sp>
      <p:sp>
        <p:nvSpPr>
          <p:cNvPr id="4" name="Date Placeholder 3">
            <a:extLst>
              <a:ext uri="{FF2B5EF4-FFF2-40B4-BE49-F238E27FC236}">
                <a16:creationId xmlns:a16="http://schemas.microsoft.com/office/drawing/2014/main" id="{8C98DF55-E057-BB42-9546-1CB9B7D6FF01}"/>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84FFF1A3-353C-0E42-946C-E464B8B27CD2}"/>
              </a:ext>
            </a:extLst>
          </p:cNvPr>
          <p:cNvSpPr>
            <a:spLocks noGrp="1"/>
          </p:cNvSpPr>
          <p:nvPr>
            <p:ph type="sldNum" sz="quarter" idx="12"/>
          </p:nvPr>
        </p:nvSpPr>
        <p:spPr/>
        <p:txBody>
          <a:bodyPr/>
          <a:lstStyle/>
          <a:p>
            <a:fld id="{05B6615A-C4AF-FD40-96E4-845CAFB92F0E}" type="slidenum">
              <a:rPr lang="en-US" altLang="en-US" smtClean="0"/>
              <a:t>159</a:t>
            </a:fld>
            <a:endParaRPr lang="en-US" altLang="en-US"/>
          </a:p>
        </p:txBody>
      </p:sp>
    </p:spTree>
    <p:extLst>
      <p:ext uri="{BB962C8B-B14F-4D97-AF65-F5344CB8AC3E}">
        <p14:creationId xmlns:p14="http://schemas.microsoft.com/office/powerpoint/2010/main" val="3266585246"/>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Tips for Success (cont'd)</a:t>
            </a:r>
          </a:p>
        </p:txBody>
      </p:sp>
      <p:sp>
        <p:nvSpPr>
          <p:cNvPr id="3" name="Content Placeholder 2"/>
          <p:cNvSpPr>
            <a:spLocks noGrp="1"/>
          </p:cNvSpPr>
          <p:nvPr>
            <p:ph idx="1"/>
          </p:nvPr>
        </p:nvSpPr>
        <p:spPr/>
        <p:txBody>
          <a:bodyPr/>
          <a:lstStyle/>
          <a:p>
            <a:r>
              <a:rPr lang="en-US"/>
              <a:t>Rule Two: Don't leave it to the last few days before the due date</a:t>
            </a:r>
          </a:p>
          <a:p>
            <a:pPr lvl="1"/>
            <a:r>
              <a:rPr lang="en-US"/>
              <a:t>Rule One is not feasible without Rule Two</a:t>
            </a:r>
          </a:p>
          <a:p>
            <a:pPr lvl="1"/>
            <a:r>
              <a:rPr lang="en-US"/>
              <a:t>Get started early, read through and understand the focus of the assignment and the tasks, as soon as you can</a:t>
            </a:r>
          </a:p>
          <a:p>
            <a:pPr lvl="1"/>
            <a:r>
              <a:rPr lang="en-US"/>
              <a:t>Keep up with the course pace (every week, you're expected to put in about 5 hours of time in addition to 5 hours of Hybrid Activities, Lectures,  and Labs)</a:t>
            </a:r>
          </a:p>
        </p:txBody>
      </p:sp>
    </p:spTree>
    <p:extLst>
      <p:ext uri="{BB962C8B-B14F-4D97-AF65-F5344CB8AC3E}">
        <p14:creationId xmlns:p14="http://schemas.microsoft.com/office/powerpoint/2010/main" val="757729704"/>
      </p:ext>
    </p:extLst>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727F601-98CE-8445-AA85-687344A3A6DC}"/>
              </a:ext>
            </a:extLst>
          </p:cNvPr>
          <p:cNvSpPr>
            <a:spLocks noGrp="1"/>
          </p:cNvSpPr>
          <p:nvPr>
            <p:ph type="title"/>
          </p:nvPr>
        </p:nvSpPr>
        <p:spPr/>
        <p:txBody>
          <a:bodyPr/>
          <a:lstStyle/>
          <a:p>
            <a:r>
              <a:rPr lang="en-US"/>
              <a:t>JSF Pages: Add Constraint to paths</a:t>
            </a:r>
          </a:p>
        </p:txBody>
      </p:sp>
      <p:sp>
        <p:nvSpPr>
          <p:cNvPr id="3" name="Content Placeholder 2">
            <a:extLst>
              <a:ext uri="{FF2B5EF4-FFF2-40B4-BE49-F238E27FC236}">
                <a16:creationId xmlns:a16="http://schemas.microsoft.com/office/drawing/2014/main" id="{5C137AEC-732D-A444-B892-2A43AE502A33}"/>
              </a:ext>
            </a:extLst>
          </p:cNvPr>
          <p:cNvSpPr>
            <a:spLocks noGrp="1"/>
          </p:cNvSpPr>
          <p:nvPr>
            <p:ph idx="1"/>
          </p:nvPr>
        </p:nvSpPr>
        <p:spPr/>
        <p:txBody>
          <a:bodyPr/>
          <a:lstStyle/>
          <a:p>
            <a:r>
              <a:rPr lang="en-US"/>
              <a:t>Edit web.xml and select security tab; or put the following in web.xml</a:t>
            </a:r>
            <a:endParaRPr lang="en-US"/>
          </a:p>
          <a:p>
            <a:pPr marL="0" indent="0">
              <a:buNone/>
            </a:pPr>
            <a:r>
              <a:rPr lang="en-CA" sz="1600"/>
              <a:t>&lt;security-constraint&gt;</a:t>
            </a:r>
          </a:p>
          <a:p>
            <a:pPr marL="0" indent="0">
              <a:buNone/>
            </a:pPr>
            <a:r>
              <a:rPr lang="en-CA" sz="1600"/>
              <a:t>        &lt;display-name&gt;AdminConstraint&lt;/display-name&gt;</a:t>
            </a:r>
          </a:p>
          <a:p>
            <a:pPr marL="0" indent="0">
              <a:buNone/>
            </a:pPr>
            <a:r>
              <a:rPr lang="en-CA" sz="1600"/>
              <a:t>        &lt;web-resource-collection&gt;</a:t>
            </a:r>
          </a:p>
          <a:p>
            <a:pPr marL="0" indent="0">
              <a:buNone/>
            </a:pPr>
            <a:r>
              <a:rPr lang="en-CA" sz="1600"/>
              <a:t>            &lt;web-resource-name&gt;moviedbadmin&lt;/web-resource-name&gt;</a:t>
            </a:r>
          </a:p>
          <a:p>
            <a:pPr marL="0" indent="0">
              <a:buNone/>
            </a:pPr>
            <a:r>
              <a:rPr lang="en-CA" sz="1600"/>
              <a:t>            &lt;description&gt;Administration area&lt;/description&gt;</a:t>
            </a:r>
          </a:p>
          <a:p>
            <a:pPr marL="0" indent="0">
              <a:buNone/>
            </a:pPr>
            <a:r>
              <a:rPr lang="en-CA" sz="1600"/>
              <a:t>            &lt;url-pattern&gt;/test/*&lt;/url-pattern&gt;</a:t>
            </a:r>
          </a:p>
          <a:p>
            <a:pPr marL="0" indent="0">
              <a:buNone/>
            </a:pPr>
            <a:r>
              <a:rPr lang="en-CA" sz="1600"/>
              <a:t>        &lt;/web-resource-collection&gt;</a:t>
            </a:r>
          </a:p>
          <a:p>
            <a:pPr marL="0" indent="0">
              <a:buNone/>
            </a:pPr>
            <a:r>
              <a:rPr lang="en-CA" sz="1600"/>
              <a:t>        &lt;auth-constraint&gt;</a:t>
            </a:r>
          </a:p>
          <a:p>
            <a:pPr marL="0" indent="0">
              <a:buNone/>
            </a:pPr>
            <a:r>
              <a:rPr lang="en-CA" sz="1600"/>
              <a:t>            &lt;description&gt;Basic Constraint&lt;/description&gt;</a:t>
            </a:r>
          </a:p>
          <a:p>
            <a:pPr marL="0" indent="0">
              <a:buNone/>
            </a:pPr>
            <a:r>
              <a:rPr lang="en-CA" sz="1600"/>
              <a:t>            &lt;role-name&gt;Administrator&lt;/role-name&gt;</a:t>
            </a:r>
          </a:p>
          <a:p>
            <a:pPr marL="0" indent="0">
              <a:buNone/>
            </a:pPr>
            <a:r>
              <a:rPr lang="en-CA" sz="1600"/>
              <a:t>        &lt;/auth-constraint&gt;</a:t>
            </a:r>
          </a:p>
          <a:p>
            <a:pPr marL="0" indent="0">
              <a:buNone/>
            </a:pPr>
            <a:r>
              <a:rPr lang="en-CA" sz="1600"/>
              <a:t>    &lt;/security-constraint&gt;</a:t>
            </a:r>
          </a:p>
        </p:txBody>
      </p:sp>
      <p:sp>
        <p:nvSpPr>
          <p:cNvPr id="6" name="Slide Number Placeholder 5">
            <a:extLst>
              <a:ext uri="{FF2B5EF4-FFF2-40B4-BE49-F238E27FC236}">
                <a16:creationId xmlns:a16="http://schemas.microsoft.com/office/drawing/2014/main" id="{71C3FD65-787C-8540-B0E5-72E951A6693F}"/>
              </a:ext>
            </a:extLst>
          </p:cNvPr>
          <p:cNvSpPr>
            <a:spLocks noGrp="1"/>
          </p:cNvSpPr>
          <p:nvPr>
            <p:ph type="sldNum" sz="quarter" idx="12"/>
          </p:nvPr>
        </p:nvSpPr>
        <p:spPr/>
        <p:txBody>
          <a:bodyPr/>
          <a:lstStyle/>
          <a:p>
            <a:fld id="{05B6615A-C4AF-FD40-96E4-845CAFB92F0E}" type="slidenum">
              <a:rPr lang="en-US" altLang="en-US" smtClean="0"/>
              <a:t>160</a:t>
            </a:fld>
            <a:endParaRPr lang="en-US" altLang="en-US"/>
          </a:p>
        </p:txBody>
      </p:sp>
    </p:spTree>
    <p:extLst>
      <p:ext uri="{BB962C8B-B14F-4D97-AF65-F5344CB8AC3E}">
        <p14:creationId xmlns:p14="http://schemas.microsoft.com/office/powerpoint/2010/main" val="1776407480"/>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284D86D-DCD5-904A-AC60-040711BC949E}"/>
              </a:ext>
            </a:extLst>
          </p:cNvPr>
          <p:cNvSpPr>
            <a:spLocks noGrp="1"/>
          </p:cNvSpPr>
          <p:nvPr>
            <p:ph type="title"/>
          </p:nvPr>
        </p:nvSpPr>
        <p:spPr/>
        <p:txBody>
          <a:bodyPr/>
          <a:lstStyle/>
          <a:p>
            <a:r>
              <a:rPr lang="en-US"/>
              <a:t>RESTful API resources constraints</a:t>
            </a:r>
          </a:p>
        </p:txBody>
      </p:sp>
      <p:sp>
        <p:nvSpPr>
          <p:cNvPr id="3" name="Content Placeholder 2">
            <a:extLst>
              <a:ext uri="{FF2B5EF4-FFF2-40B4-BE49-F238E27FC236}">
                <a16:creationId xmlns:a16="http://schemas.microsoft.com/office/drawing/2014/main" id="{5BC7CC83-143C-634D-9C2B-FD8E1E72056F}"/>
              </a:ext>
            </a:extLst>
          </p:cNvPr>
          <p:cNvSpPr>
            <a:spLocks noGrp="1"/>
          </p:cNvSpPr>
          <p:nvPr>
            <p:ph idx="1"/>
          </p:nvPr>
        </p:nvSpPr>
        <p:spPr/>
        <p:txBody>
          <a:bodyPr/>
          <a:lstStyle/>
          <a:p>
            <a:r>
              <a:rPr lang="en-US"/>
              <a:t>In EntityFacadeREST.java, use</a:t>
            </a:r>
          </a:p>
          <a:p>
            <a:endParaRPr lang="en-US"/>
          </a:p>
          <a:p>
            <a:r>
              <a:rPr lang="en-US"/>
              <a:t>@DeclareRoles({"Admin","Regular"})</a:t>
            </a:r>
          </a:p>
          <a:p>
            <a:pPr lvl="1"/>
            <a:r>
              <a:rPr lang="en-US"/>
              <a:t>On the root resource to declare the roles that apply</a:t>
            </a:r>
          </a:p>
          <a:p>
            <a:endParaRPr lang="en-US"/>
          </a:p>
          <a:p>
            <a:r>
              <a:rPr lang="en-US"/>
              <a:t>@RolesAllowed(“Admin”)</a:t>
            </a:r>
          </a:p>
          <a:p>
            <a:pPr lvl="1"/>
            <a:r>
              <a:rPr lang="en-US"/>
              <a:t>On the method for the path to be protected</a:t>
            </a:r>
          </a:p>
        </p:txBody>
      </p:sp>
      <p:sp>
        <p:nvSpPr>
          <p:cNvPr id="4" name="Date Placeholder 3">
            <a:extLst>
              <a:ext uri="{FF2B5EF4-FFF2-40B4-BE49-F238E27FC236}">
                <a16:creationId xmlns:a16="http://schemas.microsoft.com/office/drawing/2014/main" id="{CFADAF84-28B3-2144-877C-6D0C30A2DBF8}"/>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3A1EEFA8-82A0-FE41-BC64-7E03F692F3F8}"/>
              </a:ext>
            </a:extLst>
          </p:cNvPr>
          <p:cNvSpPr>
            <a:spLocks noGrp="1"/>
          </p:cNvSpPr>
          <p:nvPr>
            <p:ph type="sldNum" sz="quarter" idx="12"/>
          </p:nvPr>
        </p:nvSpPr>
        <p:spPr/>
        <p:txBody>
          <a:bodyPr/>
          <a:lstStyle/>
          <a:p>
            <a:fld id="{05B6615A-C4AF-FD40-96E4-845CAFB92F0E}" type="slidenum">
              <a:rPr lang="en-US" altLang="en-US" smtClean="0"/>
              <a:t>161</a:t>
            </a:fld>
            <a:endParaRPr lang="en-US" altLang="en-US"/>
          </a:p>
        </p:txBody>
      </p:sp>
    </p:spTree>
    <p:extLst>
      <p:ext uri="{BB962C8B-B14F-4D97-AF65-F5344CB8AC3E}">
        <p14:creationId xmlns:p14="http://schemas.microsoft.com/office/powerpoint/2010/main" val="3069059817"/>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441997C-93AD-AD45-BCD4-B7763B68F2E1}"/>
              </a:ext>
            </a:extLst>
          </p:cNvPr>
          <p:cNvSpPr>
            <a:spLocks noGrp="1"/>
          </p:cNvSpPr>
          <p:nvPr>
            <p:ph type="title"/>
          </p:nvPr>
        </p:nvSpPr>
        <p:spPr/>
        <p:txBody>
          <a:bodyPr/>
          <a:lstStyle/>
          <a:p>
            <a:r>
              <a:rPr lang="en-US"/>
              <a:t>Turn on Protection for Faces Pages</a:t>
            </a:r>
          </a:p>
        </p:txBody>
      </p:sp>
      <p:sp>
        <p:nvSpPr>
          <p:cNvPr id="3" name="Content Placeholder 2">
            <a:extLst>
              <a:ext uri="{FF2B5EF4-FFF2-40B4-BE49-F238E27FC236}">
                <a16:creationId xmlns:a16="http://schemas.microsoft.com/office/drawing/2014/main" id="{7474131F-656E-3D48-B48A-1BFCF9B1DB5A}"/>
              </a:ext>
            </a:extLst>
          </p:cNvPr>
          <p:cNvSpPr>
            <a:spLocks noGrp="1"/>
          </p:cNvSpPr>
          <p:nvPr>
            <p:ph idx="1"/>
          </p:nvPr>
        </p:nvSpPr>
        <p:spPr>
          <a:xfrm>
            <a:off x="467780" y="1287166"/>
            <a:ext cx="8229600" cy="5094161"/>
          </a:xfrm>
        </p:spPr>
        <p:txBody>
          <a:bodyPr/>
          <a:lstStyle/>
          <a:p>
            <a:r>
              <a:rPr lang="en-US"/>
              <a:t>Arrange for users to exist, with userid, password, group</a:t>
            </a:r>
          </a:p>
          <a:p>
            <a:pPr lvl="1"/>
            <a:r>
              <a:rPr lang="en-US"/>
              <a:t>File realm in glassfish: users added manually</a:t>
            </a:r>
          </a:p>
          <a:p>
            <a:pPr lvl="1"/>
            <a:r>
              <a:rPr lang="en-US"/>
              <a:t>Database table: users can be added dynamically</a:t>
            </a:r>
          </a:p>
          <a:p>
            <a:endParaRPr lang="en-US"/>
          </a:p>
          <a:p>
            <a:r>
              <a:rPr lang="en-US"/>
              <a:t>Turn on Authentication with an annotation in a Java file (often a servlet file, but for our purposes we’ll use ApplicationConfig as a convenient class name):</a:t>
            </a:r>
          </a:p>
          <a:p>
            <a:pPr marL="0" indent="0">
              <a:buNone/>
            </a:pPr>
            <a:r>
              <a:rPr lang="en-US">
                <a:latin typeface="Courier New" panose="02070309020205020404" pitchFamily="49" charset="0"/>
                <a:cs typeface="Courier New" panose="02070309020205020404" pitchFamily="49" charset="0"/>
              </a:rPr>
              <a:t>@BasicAuthenticationMechanismDefinition</a:t>
            </a: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@ApplicationScoped</a:t>
            </a: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@Named</a:t>
            </a:r>
          </a:p>
          <a:p>
            <a:pPr marL="0" indent="0">
              <a:buNone/>
            </a:pPr>
            <a:r>
              <a:rPr lang="en-US">
                <a:latin typeface="Courier New" panose="02070309020205020404" pitchFamily="49" charset="0"/>
                <a:cs typeface="Courier New" panose="02070309020205020404" pitchFamily="49" charset="0"/>
              </a:rPr>
              <a:t>public class ApplicationConfig {  }</a:t>
            </a:r>
          </a:p>
          <a:p>
            <a:endParaRPr lang="en-US"/>
          </a:p>
          <a:p>
            <a:r>
              <a:rPr lang="en-US"/>
              <a:t>Specify which resources are protected, and which roles are allowed to access those resources (in web.xml)</a:t>
            </a:r>
          </a:p>
        </p:txBody>
      </p:sp>
      <p:sp>
        <p:nvSpPr>
          <p:cNvPr id="4" name="Date Placeholder 3">
            <a:extLst>
              <a:ext uri="{FF2B5EF4-FFF2-40B4-BE49-F238E27FC236}">
                <a16:creationId xmlns:a16="http://schemas.microsoft.com/office/drawing/2014/main" id="{357A5A93-4609-FC46-82BB-6F20FF35C3ED}"/>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B539C1ED-2B19-FE4F-9F8A-7D78D5F794DE}"/>
              </a:ext>
            </a:extLst>
          </p:cNvPr>
          <p:cNvSpPr>
            <a:spLocks noGrp="1"/>
          </p:cNvSpPr>
          <p:nvPr>
            <p:ph type="sldNum" sz="quarter" idx="12"/>
          </p:nvPr>
        </p:nvSpPr>
        <p:spPr/>
        <p:txBody>
          <a:bodyPr/>
          <a:lstStyle/>
          <a:p>
            <a:fld id="{05B6615A-C4AF-FD40-96E4-845CAFB92F0E}" type="slidenum">
              <a:rPr lang="en-US" altLang="en-US" smtClean="0"/>
              <a:t>162</a:t>
            </a:fld>
            <a:endParaRPr lang="en-US" altLang="en-US"/>
          </a:p>
        </p:txBody>
      </p:sp>
    </p:spTree>
    <p:extLst>
      <p:ext uri="{BB962C8B-B14F-4D97-AF65-F5344CB8AC3E}">
        <p14:creationId xmlns:p14="http://schemas.microsoft.com/office/powerpoint/2010/main" val="1685855964"/>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441997C-93AD-AD45-BCD4-B7763B68F2E1}"/>
              </a:ext>
            </a:extLst>
          </p:cNvPr>
          <p:cNvSpPr>
            <a:spLocks noGrp="1"/>
          </p:cNvSpPr>
          <p:nvPr>
            <p:ph type="title"/>
          </p:nvPr>
        </p:nvSpPr>
        <p:spPr>
          <a:xfrm>
            <a:off x="467780" y="384637"/>
            <a:ext cx="7199312" cy="938212"/>
          </a:xfrm>
        </p:spPr>
        <p:txBody>
          <a:bodyPr/>
          <a:lstStyle/>
          <a:p>
            <a:r>
              <a:rPr lang="en-US"/>
              <a:t>Turn on protection for RESTful API resources</a:t>
            </a:r>
          </a:p>
        </p:txBody>
      </p:sp>
      <p:sp>
        <p:nvSpPr>
          <p:cNvPr id="3" name="Content Placeholder 2">
            <a:extLst>
              <a:ext uri="{FF2B5EF4-FFF2-40B4-BE49-F238E27FC236}">
                <a16:creationId xmlns:a16="http://schemas.microsoft.com/office/drawing/2014/main" id="{7474131F-656E-3D48-B48A-1BFCF9B1DB5A}"/>
              </a:ext>
            </a:extLst>
          </p:cNvPr>
          <p:cNvSpPr>
            <a:spLocks noGrp="1"/>
          </p:cNvSpPr>
          <p:nvPr>
            <p:ph idx="1"/>
          </p:nvPr>
        </p:nvSpPr>
        <p:spPr>
          <a:xfrm>
            <a:off x="467780" y="1287166"/>
            <a:ext cx="8229600" cy="5094161"/>
          </a:xfrm>
        </p:spPr>
        <p:txBody>
          <a:bodyPr/>
          <a:lstStyle/>
          <a:p>
            <a:r>
              <a:rPr lang="en-US"/>
              <a:t>Arrange for users to exist, with userid, password, group</a:t>
            </a:r>
          </a:p>
          <a:p>
            <a:pPr lvl="1"/>
            <a:r>
              <a:rPr lang="en-US"/>
              <a:t>File realm in glassfish: users added manually</a:t>
            </a:r>
          </a:p>
          <a:p>
            <a:pPr lvl="1"/>
            <a:r>
              <a:rPr lang="en-US"/>
              <a:t>Database table: users can be added dynamically</a:t>
            </a:r>
          </a:p>
          <a:p>
            <a:endParaRPr lang="en-US"/>
          </a:p>
          <a:p>
            <a:r>
              <a:rPr lang="en-US"/>
              <a:t>Turn on Authentication with an annotation in ApplicationConfig.java extending Application</a:t>
            </a:r>
          </a:p>
          <a:p>
            <a:pPr marL="0" indent="0">
              <a:buNone/>
            </a:pPr>
            <a:r>
              <a:rPr lang="en-US">
                <a:latin typeface="Courier New" panose="02070309020205020404" pitchFamily="49" charset="0"/>
                <a:cs typeface="Courier New" panose="02070309020205020404" pitchFamily="49" charset="0"/>
              </a:rPr>
              <a:t>@BasicAuthenticationMechanismDefinition</a:t>
            </a: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@ApplicationScoped</a:t>
            </a: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@Named</a:t>
            </a:r>
          </a:p>
          <a:p>
            <a:pPr marL="0" indent="0">
              <a:buNone/>
            </a:pPr>
            <a:r>
              <a:rPr lang="en-US">
                <a:latin typeface="Courier New" panose="02070309020205020404" pitchFamily="49" charset="0"/>
                <a:cs typeface="Courier New" panose="02070309020205020404" pitchFamily="49" charset="0"/>
              </a:rPr>
              <a:t>public class ApplicationConfig extends Application{…  }</a:t>
            </a:r>
            <a:endParaRPr lang="en-US"/>
          </a:p>
          <a:p>
            <a:r>
              <a:rPr lang="en-US"/>
              <a:t>Specify which resources are protected, and which roles are allowed to access those resources </a:t>
            </a:r>
            <a:r>
              <a:rPr lang="en-US">
                <a:latin typeface="Courier New" panose="02070309020205020404" pitchFamily="49" charset="0"/>
                <a:cs typeface="Courier New" panose="02070309020205020404" pitchFamily="49" charset="0"/>
              </a:rPr>
              <a:t>(@DeclareRoles, @RolesAllowed </a:t>
            </a:r>
            <a:r>
              <a:rPr lang="en-US">
                <a:cs typeface="Courier New" panose="02070309020205020404" pitchFamily="49" charset="0"/>
              </a:rPr>
              <a:t>in</a:t>
            </a:r>
            <a:r>
              <a:rPr lang="en-US">
                <a:latin typeface="Courier New" panose="02070309020205020404" pitchFamily="49" charset="0"/>
                <a:cs typeface="Courier New" panose="02070309020205020404" pitchFamily="49" charset="0"/>
              </a:rPr>
              <a:t> EntityFacadeRest.java</a:t>
            </a:r>
            <a:r>
              <a:rPr lang="en-US"/>
              <a:t>)</a:t>
            </a:r>
          </a:p>
        </p:txBody>
      </p:sp>
      <p:sp>
        <p:nvSpPr>
          <p:cNvPr id="4" name="Date Placeholder 3">
            <a:extLst>
              <a:ext uri="{FF2B5EF4-FFF2-40B4-BE49-F238E27FC236}">
                <a16:creationId xmlns:a16="http://schemas.microsoft.com/office/drawing/2014/main" id="{357A5A93-4609-FC46-82BB-6F20FF35C3ED}"/>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B539C1ED-2B19-FE4F-9F8A-7D78D5F794DE}"/>
              </a:ext>
            </a:extLst>
          </p:cNvPr>
          <p:cNvSpPr>
            <a:spLocks noGrp="1"/>
          </p:cNvSpPr>
          <p:nvPr>
            <p:ph type="sldNum" sz="quarter" idx="12"/>
          </p:nvPr>
        </p:nvSpPr>
        <p:spPr/>
        <p:txBody>
          <a:bodyPr/>
          <a:lstStyle/>
          <a:p>
            <a:fld id="{05B6615A-C4AF-FD40-96E4-845CAFB92F0E}" type="slidenum">
              <a:rPr lang="en-US" altLang="en-US" smtClean="0"/>
              <a:t>163</a:t>
            </a:fld>
            <a:endParaRPr lang="en-US" altLang="en-US"/>
          </a:p>
        </p:txBody>
      </p:sp>
    </p:spTree>
    <p:extLst>
      <p:ext uri="{BB962C8B-B14F-4D97-AF65-F5344CB8AC3E}">
        <p14:creationId xmlns:p14="http://schemas.microsoft.com/office/powerpoint/2010/main" val="1704427030"/>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2607AD2-F5A7-A040-9DB1-D95B439BD186}"/>
              </a:ext>
            </a:extLst>
          </p:cNvPr>
          <p:cNvSpPr>
            <a:spLocks noGrp="1"/>
          </p:cNvSpPr>
          <p:nvPr>
            <p:ph type="title"/>
          </p:nvPr>
        </p:nvSpPr>
        <p:spPr/>
        <p:txBody>
          <a:bodyPr/>
          <a:lstStyle/>
          <a:p>
            <a:r>
              <a:rPr lang="en-US"/>
              <a:t>Turn on authentication in one file</a:t>
            </a:r>
          </a:p>
        </p:txBody>
      </p:sp>
      <p:sp>
        <p:nvSpPr>
          <p:cNvPr id="3" name="Content Placeholder 2">
            <a:extLst>
              <a:ext uri="{FF2B5EF4-FFF2-40B4-BE49-F238E27FC236}">
                <a16:creationId xmlns:a16="http://schemas.microsoft.com/office/drawing/2014/main" id="{72DABEB0-16B6-B24A-80D5-A20580352408}"/>
              </a:ext>
            </a:extLst>
          </p:cNvPr>
          <p:cNvSpPr>
            <a:spLocks noGrp="1"/>
          </p:cNvSpPr>
          <p:nvPr>
            <p:ph idx="1"/>
          </p:nvPr>
        </p:nvSpPr>
        <p:spPr/>
        <p:txBody>
          <a:bodyPr/>
          <a:lstStyle/>
          <a:p>
            <a:r>
              <a:rPr lang="en-US"/>
              <a:t>For RESTful API we use the authentication annotation in ApplicationConfig.Java:</a:t>
            </a:r>
          </a:p>
          <a:p>
            <a:pPr marL="344487" lvl="1" indent="0">
              <a:buNone/>
            </a:pPr>
            <a:r>
              <a:rPr lang="en-US">
                <a:latin typeface="Courier New" panose="02070309020205020404" pitchFamily="49" charset="0"/>
                <a:cs typeface="Courier New" panose="02070309020205020404" pitchFamily="49" charset="0"/>
              </a:rPr>
              <a:t>public class ApplicationConfig extends Application {</a:t>
            </a:r>
          </a:p>
          <a:p>
            <a:r>
              <a:rPr lang="en-US">
                <a:cs typeface="Courier New" panose="02070309020205020404" pitchFamily="49" charset="0"/>
              </a:rPr>
              <a:t>For JSF Pages, use use the authentication annotation in a servlet source file, OR  an ApplicationConfig file</a:t>
            </a:r>
          </a:p>
          <a:p>
            <a:r>
              <a:rPr lang="en-US">
                <a:cs typeface="Courier New" panose="02070309020205020404" pitchFamily="49" charset="0"/>
              </a:rPr>
              <a:t>Turning on authentication for both at the same time</a:t>
            </a:r>
          </a:p>
          <a:p>
            <a:pPr lvl="1"/>
            <a:r>
              <a:rPr lang="en-US">
                <a:cs typeface="Courier New" panose="02070309020205020404" pitchFamily="49" charset="0"/>
              </a:rPr>
              <a:t>Use the RESTful API ApplicationConfig (which extends Application)</a:t>
            </a:r>
          </a:p>
          <a:p>
            <a:pPr lvl="2"/>
            <a:r>
              <a:rPr lang="en-US" err="1">
                <a:cs typeface="Courier New" panose="02070309020205020404" pitchFamily="49" charset="0"/>
              </a:rPr>
              <a:t>web.xml to define the security constraints for Java Server Faces</a:t>
            </a:r>
          </a:p>
          <a:p>
            <a:pPr lvl="2"/>
            <a:r>
              <a:rPr lang="en-US">
                <a:cs typeface="Courier New" panose="02070309020205020404" pitchFamily="49" charset="0"/>
              </a:rPr>
              <a:t>Annotations in EntityFacadeREST for RESTful resources</a:t>
            </a:r>
          </a:p>
        </p:txBody>
      </p:sp>
      <p:sp>
        <p:nvSpPr>
          <p:cNvPr id="4" name="Date Placeholder 3">
            <a:extLst>
              <a:ext uri="{FF2B5EF4-FFF2-40B4-BE49-F238E27FC236}">
                <a16:creationId xmlns:a16="http://schemas.microsoft.com/office/drawing/2014/main" id="{EBB3F05C-7541-4946-B36E-A5E9E0BF8E9A}"/>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8477BADA-5F73-0846-8D9D-7A4AAC31E0D0}"/>
              </a:ext>
            </a:extLst>
          </p:cNvPr>
          <p:cNvSpPr>
            <a:spLocks noGrp="1"/>
          </p:cNvSpPr>
          <p:nvPr>
            <p:ph type="sldNum" sz="quarter" idx="12"/>
          </p:nvPr>
        </p:nvSpPr>
        <p:spPr/>
        <p:txBody>
          <a:bodyPr/>
          <a:lstStyle/>
          <a:p>
            <a:fld id="{05B6615A-C4AF-FD40-96E4-845CAFB92F0E}" type="slidenum">
              <a:rPr lang="en-US" altLang="en-US" smtClean="0"/>
              <a:t>164</a:t>
            </a:fld>
            <a:endParaRPr lang="en-US" altLang="en-US"/>
          </a:p>
        </p:txBody>
      </p:sp>
    </p:spTree>
    <p:extLst>
      <p:ext uri="{BB962C8B-B14F-4D97-AF65-F5344CB8AC3E}">
        <p14:creationId xmlns:p14="http://schemas.microsoft.com/office/powerpoint/2010/main" val="3569221100"/>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549D366-68D7-BB4D-821E-0424650D2E93}"/>
              </a:ext>
            </a:extLst>
          </p:cNvPr>
          <p:cNvSpPr>
            <a:spLocks noGrp="1"/>
          </p:cNvSpPr>
          <p:nvPr>
            <p:ph type="title"/>
          </p:nvPr>
        </p:nvSpPr>
        <p:spPr>
          <a:xfrm>
            <a:off x="468312" y="115888"/>
            <a:ext cx="7488063" cy="938212"/>
          </a:xfrm>
        </p:spPr>
        <p:txBody>
          <a:bodyPr/>
          <a:lstStyle/>
          <a:p>
            <a:r>
              <a:rPr lang="en-US"/>
              <a:t>Declarative Security for address-book</a:t>
            </a:r>
          </a:p>
        </p:txBody>
      </p:sp>
      <p:sp>
        <p:nvSpPr>
          <p:cNvPr id="3" name="Content Placeholder 2">
            <a:extLst>
              <a:ext uri="{FF2B5EF4-FFF2-40B4-BE49-F238E27FC236}">
                <a16:creationId xmlns:a16="http://schemas.microsoft.com/office/drawing/2014/main" id="{5680029A-990B-E14D-8959-DA04FDAAA78F}"/>
              </a:ext>
            </a:extLst>
          </p:cNvPr>
          <p:cNvSpPr>
            <a:spLocks noGrp="1"/>
          </p:cNvSpPr>
          <p:nvPr>
            <p:ph idx="1"/>
          </p:nvPr>
        </p:nvSpPr>
        <p:spPr/>
        <p:txBody>
          <a:bodyPr/>
          <a:lstStyle/>
          <a:p>
            <a:r>
              <a:rPr lang="en-CA" b="1"/>
              <a:t>Declarative: </a:t>
            </a:r>
            <a:r>
              <a:rPr lang="en-CA"/>
              <a:t>important programming paradigm where the programmer describes the solution, and “the system” figures out how to realize the solution</a:t>
            </a:r>
          </a:p>
          <a:p>
            <a:r>
              <a:rPr lang="en-CA"/>
              <a:t>Solution in our case is that the system will block users from </a:t>
            </a:r>
            <a:r>
              <a:rPr lang="en-CA" b="1"/>
              <a:t>a set of URLs</a:t>
            </a:r>
            <a:r>
              <a:rPr lang="en-CA"/>
              <a:t> in our app unless they are </a:t>
            </a:r>
            <a:r>
              <a:rPr lang="en-CA" b="1"/>
              <a:t>authenticated</a:t>
            </a:r>
            <a:r>
              <a:rPr lang="en-CA"/>
              <a:t> to have an </a:t>
            </a:r>
            <a:r>
              <a:rPr lang="en-CA" b="1"/>
              <a:t>adequate role</a:t>
            </a:r>
          </a:p>
          <a:p>
            <a:endParaRPr lang="en-CA" b="1"/>
          </a:p>
          <a:p>
            <a:r>
              <a:rPr lang="en-CA"/>
              <a:t>declare JUST these things to add authentication to address-book:</a:t>
            </a:r>
          </a:p>
          <a:p>
            <a:pPr lvl="1"/>
            <a:r>
              <a:rPr lang="en-CA"/>
              <a:t>What URLS of the app are protected, what Roles are required for those URLS (that’s it! – no implementation). Security Constraint</a:t>
            </a:r>
          </a:p>
          <a:p>
            <a:pPr lvl="1"/>
            <a:r>
              <a:rPr lang="en-CA"/>
              <a:t>Where are passwords stored  (DatabaseIdentityStore or file realm) </a:t>
            </a:r>
          </a:p>
          <a:p>
            <a:pPr lvl="1"/>
            <a:r>
              <a:rPr lang="en-CA"/>
              <a:t>Where are usernames stored (DatabaseIdentityStore or file realm)</a:t>
            </a:r>
          </a:p>
          <a:p>
            <a:pPr lvl="1"/>
            <a:r>
              <a:rPr lang="en-CA"/>
              <a:t>Where are groupnames stored (DatabaseIdentityStore or file realm)</a:t>
            </a:r>
          </a:p>
          <a:p>
            <a:endParaRPr lang="en-US"/>
          </a:p>
        </p:txBody>
      </p:sp>
      <p:sp>
        <p:nvSpPr>
          <p:cNvPr id="4" name="Date Placeholder 3">
            <a:extLst>
              <a:ext uri="{FF2B5EF4-FFF2-40B4-BE49-F238E27FC236}">
                <a16:creationId xmlns:a16="http://schemas.microsoft.com/office/drawing/2014/main" id="{F038E30E-4AAF-8F44-B020-CEAD5DA1F111}"/>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5C816D1A-F0FC-2944-98EE-7DC928C8E2E0}"/>
              </a:ext>
            </a:extLst>
          </p:cNvPr>
          <p:cNvSpPr>
            <a:spLocks noGrp="1"/>
          </p:cNvSpPr>
          <p:nvPr>
            <p:ph type="sldNum" sz="quarter" idx="12"/>
          </p:nvPr>
        </p:nvSpPr>
        <p:spPr/>
        <p:txBody>
          <a:bodyPr/>
          <a:lstStyle/>
          <a:p>
            <a:fld id="{05B6615A-C4AF-FD40-96E4-845CAFB92F0E}" type="slidenum">
              <a:rPr lang="en-US" altLang="en-US" smtClean="0"/>
              <a:t>165</a:t>
            </a:fld>
            <a:endParaRPr lang="en-US" altLang="en-US"/>
          </a:p>
        </p:txBody>
      </p:sp>
    </p:spTree>
    <p:extLst>
      <p:ext uri="{BB962C8B-B14F-4D97-AF65-F5344CB8AC3E}">
        <p14:creationId xmlns:p14="http://schemas.microsoft.com/office/powerpoint/2010/main" val="985699302"/>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DA10864-F788-014F-80F5-FF4A7BAA2EC2}"/>
              </a:ext>
            </a:extLst>
          </p:cNvPr>
          <p:cNvSpPr>
            <a:spLocks noGrp="1"/>
          </p:cNvSpPr>
          <p:nvPr>
            <p:ph type="title"/>
          </p:nvPr>
        </p:nvSpPr>
        <p:spPr/>
        <p:txBody>
          <a:bodyPr/>
          <a:lstStyle/>
          <a:p>
            <a:r>
              <a:rPr lang="en-US"/>
              <a:t>Basic Auth Address-book</a:t>
            </a:r>
          </a:p>
        </p:txBody>
      </p:sp>
      <p:sp>
        <p:nvSpPr>
          <p:cNvPr id="3" name="Content Placeholder 2">
            <a:extLst>
              <a:ext uri="{FF2B5EF4-FFF2-40B4-BE49-F238E27FC236}">
                <a16:creationId xmlns:a16="http://schemas.microsoft.com/office/drawing/2014/main" id="{C92CD97B-367F-1047-B67E-CE8CDB323609}"/>
              </a:ext>
            </a:extLst>
          </p:cNvPr>
          <p:cNvSpPr>
            <a:spLocks noGrp="1"/>
          </p:cNvSpPr>
          <p:nvPr>
            <p:ph idx="1"/>
          </p:nvPr>
        </p:nvSpPr>
        <p:spPr/>
        <p:txBody>
          <a:bodyPr/>
          <a:lstStyle/>
          <a:p>
            <a:r>
              <a:rPr lang="en-US"/>
              <a:t>Basic Authentication for address-book application using file realm</a:t>
            </a:r>
          </a:p>
          <a:p>
            <a:endParaRPr lang="en-US"/>
          </a:p>
          <a:p>
            <a:pPr marL="457200" indent="-457200">
              <a:buFont typeface="+mj-lt"/>
              <a:buAutoNum type="arabicPeriod"/>
            </a:pPr>
            <a:r>
              <a:rPr lang="en-US"/>
              <a:t>Turn on authentication</a:t>
            </a:r>
          </a:p>
          <a:p>
            <a:pPr marL="457200" indent="-457200">
              <a:buFont typeface="+mj-lt"/>
              <a:buAutoNum type="arabicPeriod"/>
            </a:pPr>
            <a:endParaRPr lang="en-US"/>
          </a:p>
          <a:p>
            <a:pPr marL="806450" lvl="1" indent="-457200"/>
            <a:r>
              <a:rPr lang="en-US"/>
              <a:t>OLD way (in web.xml)</a:t>
            </a:r>
          </a:p>
          <a:p>
            <a:pPr marL="349250" lvl="1" indent="0">
              <a:buNone/>
            </a:pPr>
            <a:r>
              <a:rPr lang="en-US">
                <a:latin typeface="Courier New" panose="02070309020205020404" pitchFamily="49" charset="0"/>
                <a:cs typeface="Courier New" panose="02070309020205020404" pitchFamily="49" charset="0"/>
              </a:rPr>
              <a:t>&lt;login-config&gt;</a:t>
            </a:r>
          </a:p>
          <a:p>
            <a:pPr marL="349250" lvl="1" indent="0">
              <a:buNone/>
            </a:pPr>
            <a:r>
              <a:rPr lang="en-US">
                <a:latin typeface="Courier New" panose="02070309020205020404" pitchFamily="49" charset="0"/>
                <a:cs typeface="Courier New" panose="02070309020205020404" pitchFamily="49" charset="0"/>
              </a:rPr>
              <a:t>        &lt;auth-method&gt;BASIC&lt;/auth-method&gt;</a:t>
            </a:r>
          </a:p>
          <a:p>
            <a:pPr marL="349250" lvl="1" indent="0">
              <a:buNone/>
            </a:pPr>
            <a:r>
              <a:rPr lang="en-US">
                <a:latin typeface="Courier New" panose="02070309020205020404" pitchFamily="49" charset="0"/>
                <a:cs typeface="Courier New" panose="02070309020205020404" pitchFamily="49" charset="0"/>
              </a:rPr>
              <a:t>&lt;/login-config&gt;</a:t>
            </a:r>
          </a:p>
          <a:p>
            <a:pPr marL="349250" lvl="1" indent="0">
              <a:buNone/>
            </a:pPr>
            <a:endParaRPr lang="en-US">
              <a:latin typeface="Courier New" panose="02070309020205020404" pitchFamily="49" charset="0"/>
              <a:cs typeface="Courier New" panose="02070309020205020404" pitchFamily="49" charset="0"/>
            </a:endParaRPr>
          </a:p>
          <a:p>
            <a:pPr marL="349250" lvl="1" indent="0">
              <a:buNone/>
            </a:pPr>
            <a:endParaRPr lang="en-US">
              <a:latin typeface="Courier New" panose="02070309020205020404" pitchFamily="49" charset="0"/>
              <a:cs typeface="Courier New" panose="02070309020205020404" pitchFamily="49" charset="0"/>
            </a:endParaRPr>
          </a:p>
          <a:p>
            <a:pPr lvl="1"/>
            <a:r>
              <a:rPr lang="en-US"/>
              <a:t>NEW way (annotation in a Java file, like </a:t>
            </a:r>
            <a:r>
              <a:rPr lang="en-US" err="1">
                <a:latin typeface="Courier New" panose="02070309020205020404" pitchFamily="49" charset="0"/>
                <a:cs typeface="Courier New" panose="02070309020205020404" pitchFamily="49" charset="0"/>
              </a:rPr>
              <a:t>ApplicationConfig.java</a:t>
            </a:r>
            <a:r>
              <a:rPr lang="en-US">
                <a:cs typeface="Courier New" panose="02070309020205020404" pitchFamily="49" charset="0"/>
              </a:rPr>
              <a:t>)</a:t>
            </a:r>
            <a:endParaRPr lang="en-US">
              <a:latin typeface="Courier New" panose="02070309020205020404" pitchFamily="49" charset="0"/>
              <a:cs typeface="Courier New" panose="02070309020205020404" pitchFamily="49" charset="0"/>
            </a:endParaRPr>
          </a:p>
          <a:p>
            <a:pPr marL="344487" lvl="1" indent="0">
              <a:buNone/>
            </a:pPr>
            <a:r>
              <a:rPr lang="en-US">
                <a:latin typeface="Courier New" panose="02070309020205020404" pitchFamily="49" charset="0"/>
                <a:cs typeface="Courier New" panose="02070309020205020404" pitchFamily="49" charset="0"/>
              </a:rPr>
              <a:t>@Basic</a:t>
            </a:r>
            <a:r>
              <a:rPr lang="en-CA" err="1">
                <a:latin typeface="Courier New" panose="02070309020205020404" pitchFamily="49" charset="0"/>
                <a:cs typeface="Courier New" panose="02070309020205020404" pitchFamily="49" charset="0"/>
              </a:rPr>
              <a:t>AuthenticationMechanismDefinition</a:t>
            </a:r>
            <a:endParaRPr lang="en-CA">
              <a:latin typeface="Courier New" panose="02070309020205020404" pitchFamily="49" charset="0"/>
              <a:cs typeface="Courier New" panose="02070309020205020404" pitchFamily="49" charset="0"/>
            </a:endParaRPr>
          </a:p>
          <a:p>
            <a:pPr marL="344487" lvl="1" indent="0">
              <a:buNone/>
            </a:pPr>
            <a:endParaRPr lang="en-US">
              <a:latin typeface="Courier New" panose="02070309020205020404" pitchFamily="49" charset="0"/>
              <a:cs typeface="Courier New" panose="02070309020205020404" pitchFamily="49" charset="0"/>
            </a:endParaRPr>
          </a:p>
          <a:p>
            <a:pPr lvl="1"/>
            <a:endParaRPr lang="en-US"/>
          </a:p>
        </p:txBody>
      </p:sp>
      <p:sp>
        <p:nvSpPr>
          <p:cNvPr id="4" name="Date Placeholder 3">
            <a:extLst>
              <a:ext uri="{FF2B5EF4-FFF2-40B4-BE49-F238E27FC236}">
                <a16:creationId xmlns:a16="http://schemas.microsoft.com/office/drawing/2014/main" id="{F585220B-D830-8F49-A107-48B327EF82A0}"/>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9BC19EF0-D9A2-7B42-AB99-B417E268E211}"/>
              </a:ext>
            </a:extLst>
          </p:cNvPr>
          <p:cNvSpPr>
            <a:spLocks noGrp="1"/>
          </p:cNvSpPr>
          <p:nvPr>
            <p:ph type="sldNum" sz="quarter" idx="12"/>
          </p:nvPr>
        </p:nvSpPr>
        <p:spPr/>
        <p:txBody>
          <a:bodyPr/>
          <a:lstStyle/>
          <a:p>
            <a:fld id="{05B6615A-C4AF-FD40-96E4-845CAFB92F0E}" type="slidenum">
              <a:rPr lang="en-US" altLang="en-US" smtClean="0"/>
              <a:t>166</a:t>
            </a:fld>
            <a:endParaRPr lang="en-US" altLang="en-US"/>
          </a:p>
        </p:txBody>
      </p:sp>
    </p:spTree>
    <p:extLst>
      <p:ext uri="{BB962C8B-B14F-4D97-AF65-F5344CB8AC3E}">
        <p14:creationId xmlns:p14="http://schemas.microsoft.com/office/powerpoint/2010/main" val="1177336135"/>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1D524FE-D901-0445-AB8C-226F05E63F8A}"/>
              </a:ext>
            </a:extLst>
          </p:cNvPr>
          <p:cNvSpPr>
            <a:spLocks noGrp="1"/>
          </p:cNvSpPr>
          <p:nvPr>
            <p:ph type="title"/>
          </p:nvPr>
        </p:nvSpPr>
        <p:spPr/>
        <p:txBody>
          <a:bodyPr/>
          <a:lstStyle/>
          <a:p>
            <a:r>
              <a:rPr lang="en-US"/>
              <a:t>Basic Auth Address-book (cont’d)</a:t>
            </a:r>
          </a:p>
        </p:txBody>
      </p:sp>
      <p:sp>
        <p:nvSpPr>
          <p:cNvPr id="3" name="Content Placeholder 2">
            <a:extLst>
              <a:ext uri="{FF2B5EF4-FFF2-40B4-BE49-F238E27FC236}">
                <a16:creationId xmlns:a16="http://schemas.microsoft.com/office/drawing/2014/main" id="{D5E0AE24-455D-B04C-A915-E323254C920D}"/>
              </a:ext>
            </a:extLst>
          </p:cNvPr>
          <p:cNvSpPr>
            <a:spLocks noGrp="1"/>
          </p:cNvSpPr>
          <p:nvPr>
            <p:ph idx="1"/>
          </p:nvPr>
        </p:nvSpPr>
        <p:spPr/>
        <p:txBody>
          <a:bodyPr/>
          <a:lstStyle/>
          <a:p>
            <a:pPr marL="457200" indent="-457200">
              <a:buFont typeface="+mj-lt"/>
              <a:buAutoNum type="arabicPeriod" startAt="2"/>
            </a:pPr>
            <a:r>
              <a:rPr lang="en-US"/>
              <a:t>Specify Security Constraints in web.xml (NEW way is same as OLD way)</a:t>
            </a:r>
          </a:p>
          <a:p>
            <a:pPr marL="457200" indent="-457200">
              <a:buFont typeface="+mj-lt"/>
              <a:buAutoNum type="arabicPeriod" startAt="2"/>
            </a:pPr>
            <a:endParaRPr lang="en-US"/>
          </a:p>
          <a:p>
            <a:pPr marL="0" indent="0">
              <a:buNone/>
            </a:pPr>
            <a:r>
              <a:rPr lang="en-US" sz="1400">
                <a:latin typeface="Courier New" panose="02070309020205020404" pitchFamily="49" charset="0"/>
                <a:cs typeface="Courier New" panose="02070309020205020404" pitchFamily="49" charset="0"/>
              </a:rPr>
              <a:t>    &lt;security-constraint&gt;</a:t>
            </a:r>
          </a:p>
          <a:p>
            <a:pPr marL="0" indent="0">
              <a:buNone/>
            </a:pPr>
            <a:r>
              <a:rPr lang="en-US" sz="1400">
                <a:latin typeface="Courier New" panose="02070309020205020404" pitchFamily="49" charset="0"/>
                <a:cs typeface="Courier New" panose="02070309020205020404" pitchFamily="49" charset="0"/>
              </a:rPr>
              <a:t>        &lt;display-name&gt;Constraint2&lt;/display-name&gt;</a:t>
            </a:r>
          </a:p>
          <a:p>
            <a:pPr marL="0" indent="0">
              <a:buNone/>
            </a:pPr>
            <a:r>
              <a:rPr lang="en-US" sz="1400">
                <a:latin typeface="Courier New" panose="02070309020205020404" pitchFamily="49" charset="0"/>
                <a:cs typeface="Courier New" panose="02070309020205020404" pitchFamily="49" charset="0"/>
              </a:rPr>
              <a:t>        &lt;web-resource-collection&gt;</a:t>
            </a:r>
          </a:p>
          <a:p>
            <a:pPr marL="0" indent="0">
              <a:buNone/>
            </a:pPr>
            <a:r>
              <a:rPr lang="en-US" sz="1400">
                <a:latin typeface="Courier New" panose="02070309020205020404" pitchFamily="49" charset="0"/>
                <a:cs typeface="Courier New" panose="02070309020205020404" pitchFamily="49" charset="0"/>
              </a:rPr>
              <a:t>            &lt;web-resource-name&gt;Administration Area&lt;/web-resource-name&gt;</a:t>
            </a:r>
          </a:p>
          <a:p>
            <a:pPr marL="0" indent="0">
              <a:buNone/>
            </a:pPr>
            <a:r>
              <a:rPr lang="en-US" sz="1400">
                <a:latin typeface="Courier New" panose="02070309020205020404" pitchFamily="49" charset="0"/>
                <a:cs typeface="Courier New" panose="02070309020205020404" pitchFamily="49" charset="0"/>
              </a:rPr>
              <a:t>            &lt;description&gt;Accessible to admin users only&lt;/description&gt;</a:t>
            </a:r>
          </a:p>
          <a:p>
            <a:pPr marL="0" indent="0">
              <a:buNone/>
            </a:pPr>
            <a:r>
              <a:rPr lang="en-US" sz="1400">
                <a:latin typeface="Courier New" panose="02070309020205020404" pitchFamily="49" charset="0"/>
                <a:cs typeface="Courier New" panose="02070309020205020404" pitchFamily="49" charset="0"/>
              </a:rPr>
              <a:t>            &lt;url-pattern&gt;/dev/*&lt;/url-pattern&gt;</a:t>
            </a:r>
          </a:p>
          <a:p>
            <a:pPr marL="0" indent="0">
              <a:buNone/>
            </a:pPr>
            <a:r>
              <a:rPr lang="en-US" sz="1400">
                <a:latin typeface="Courier New" panose="02070309020205020404" pitchFamily="49" charset="0"/>
                <a:cs typeface="Courier New" panose="02070309020205020404" pitchFamily="49" charset="0"/>
              </a:rPr>
              <a:t>        &lt;/web-resource-collection&gt;</a:t>
            </a:r>
          </a:p>
          <a:p>
            <a:pPr marL="0" indent="0">
              <a:buNone/>
            </a:pPr>
            <a:r>
              <a:rPr lang="en-US" sz="1400">
                <a:latin typeface="Courier New" panose="02070309020205020404" pitchFamily="49" charset="0"/>
                <a:cs typeface="Courier New" panose="02070309020205020404" pitchFamily="49" charset="0"/>
              </a:rPr>
              <a:t>        &lt;auth-constraint&gt;</a:t>
            </a:r>
          </a:p>
          <a:p>
            <a:pPr marL="0" indent="0">
              <a:buNone/>
            </a:pPr>
            <a:r>
              <a:rPr lang="en-US" sz="1400">
                <a:latin typeface="Courier New" panose="02070309020205020404" pitchFamily="49" charset="0"/>
                <a:cs typeface="Courier New" panose="02070309020205020404" pitchFamily="49" charset="0"/>
              </a:rPr>
              <a:t>            &lt;description&gt;Admin Area&lt;/description&gt;</a:t>
            </a:r>
          </a:p>
          <a:p>
            <a:pPr marL="0" indent="0">
              <a:buNone/>
            </a:pPr>
            <a:r>
              <a:rPr lang="en-US" sz="1400">
                <a:latin typeface="Courier New" panose="02070309020205020404" pitchFamily="49" charset="0"/>
                <a:cs typeface="Courier New" panose="02070309020205020404" pitchFamily="49" charset="0"/>
              </a:rPr>
              <a:t>            &lt;role-name&gt;Devel&lt;/role-name&gt;</a:t>
            </a:r>
          </a:p>
          <a:p>
            <a:pPr marL="0" indent="0">
              <a:buNone/>
            </a:pPr>
            <a:r>
              <a:rPr lang="en-US" sz="1400">
                <a:latin typeface="Courier New" panose="02070309020205020404" pitchFamily="49" charset="0"/>
                <a:cs typeface="Courier New" panose="02070309020205020404" pitchFamily="49" charset="0"/>
              </a:rPr>
              <a:t>            &lt;role-name&gt;Admin&lt;/role-name&gt;</a:t>
            </a:r>
          </a:p>
          <a:p>
            <a:pPr marL="0" indent="0">
              <a:buNone/>
            </a:pPr>
            <a:r>
              <a:rPr lang="en-US" sz="1400">
                <a:latin typeface="Courier New" panose="02070309020205020404" pitchFamily="49" charset="0"/>
                <a:cs typeface="Courier New" panose="02070309020205020404" pitchFamily="49" charset="0"/>
              </a:rPr>
              <a:t>        &lt;/auth-constraint&gt;</a:t>
            </a:r>
          </a:p>
          <a:p>
            <a:pPr marL="0" indent="0">
              <a:buNone/>
            </a:pPr>
            <a:r>
              <a:rPr lang="en-US" sz="1400">
                <a:latin typeface="Courier New" panose="02070309020205020404" pitchFamily="49" charset="0"/>
                <a:cs typeface="Courier New" panose="02070309020205020404" pitchFamily="49" charset="0"/>
              </a:rPr>
              <a:t>    &lt;/security-constraint&gt;</a:t>
            </a:r>
          </a:p>
        </p:txBody>
      </p:sp>
      <p:sp>
        <p:nvSpPr>
          <p:cNvPr id="4" name="Date Placeholder 3">
            <a:extLst>
              <a:ext uri="{FF2B5EF4-FFF2-40B4-BE49-F238E27FC236}">
                <a16:creationId xmlns:a16="http://schemas.microsoft.com/office/drawing/2014/main" id="{3BFB52B3-2925-F447-9477-1FC5BE4B948D}"/>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4E80C064-E6EC-5143-90CC-C39B93BFF88B}"/>
              </a:ext>
            </a:extLst>
          </p:cNvPr>
          <p:cNvSpPr>
            <a:spLocks noGrp="1"/>
          </p:cNvSpPr>
          <p:nvPr>
            <p:ph type="sldNum" sz="quarter" idx="12"/>
          </p:nvPr>
        </p:nvSpPr>
        <p:spPr/>
        <p:txBody>
          <a:bodyPr/>
          <a:lstStyle/>
          <a:p>
            <a:fld id="{05B6615A-C4AF-FD40-96E4-845CAFB92F0E}" type="slidenum">
              <a:rPr lang="en-US" altLang="en-US" smtClean="0"/>
              <a:t>167</a:t>
            </a:fld>
            <a:endParaRPr lang="en-US" altLang="en-US"/>
          </a:p>
        </p:txBody>
      </p:sp>
    </p:spTree>
    <p:extLst>
      <p:ext uri="{BB962C8B-B14F-4D97-AF65-F5344CB8AC3E}">
        <p14:creationId xmlns:p14="http://schemas.microsoft.com/office/powerpoint/2010/main" val="3409632675"/>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1D524FE-D901-0445-AB8C-226F05E63F8A}"/>
              </a:ext>
            </a:extLst>
          </p:cNvPr>
          <p:cNvSpPr>
            <a:spLocks noGrp="1"/>
          </p:cNvSpPr>
          <p:nvPr>
            <p:ph type="title"/>
          </p:nvPr>
        </p:nvSpPr>
        <p:spPr/>
        <p:txBody>
          <a:bodyPr/>
          <a:lstStyle/>
          <a:p>
            <a:r>
              <a:rPr lang="en-US"/>
              <a:t>Basic Auth Address-book (cont’d)</a:t>
            </a:r>
          </a:p>
        </p:txBody>
      </p:sp>
      <p:sp>
        <p:nvSpPr>
          <p:cNvPr id="3" name="Content Placeholder 2">
            <a:extLst>
              <a:ext uri="{FF2B5EF4-FFF2-40B4-BE49-F238E27FC236}">
                <a16:creationId xmlns:a16="http://schemas.microsoft.com/office/drawing/2014/main" id="{D5E0AE24-455D-B04C-A915-E323254C920D}"/>
              </a:ext>
            </a:extLst>
          </p:cNvPr>
          <p:cNvSpPr>
            <a:spLocks noGrp="1"/>
          </p:cNvSpPr>
          <p:nvPr>
            <p:ph idx="1"/>
          </p:nvPr>
        </p:nvSpPr>
        <p:spPr>
          <a:xfrm>
            <a:off x="397024" y="1196752"/>
            <a:ext cx="8229600" cy="4718050"/>
          </a:xfrm>
        </p:spPr>
        <p:txBody>
          <a:bodyPr/>
          <a:lstStyle/>
          <a:p>
            <a:pPr marL="457200" indent="-457200">
              <a:buFont typeface="+mj-lt"/>
              <a:buAutoNum type="arabicPeriod" startAt="3"/>
            </a:pPr>
            <a:r>
              <a:rPr lang="en-US"/>
              <a:t>Arrange for users to exist with usernames, passwords, and groups</a:t>
            </a:r>
          </a:p>
          <a:p>
            <a:pPr marL="0" indent="0">
              <a:buNone/>
            </a:pPr>
            <a:r>
              <a:rPr lang="en-US"/>
              <a:t>One option is to use the file realm:</a:t>
            </a:r>
          </a:p>
        </p:txBody>
      </p:sp>
      <p:sp>
        <p:nvSpPr>
          <p:cNvPr id="4" name="Date Placeholder 3">
            <a:extLst>
              <a:ext uri="{FF2B5EF4-FFF2-40B4-BE49-F238E27FC236}">
                <a16:creationId xmlns:a16="http://schemas.microsoft.com/office/drawing/2014/main" id="{3BFB52B3-2925-F447-9477-1FC5BE4B948D}"/>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4E80C064-E6EC-5143-90CC-C39B93BFF88B}"/>
              </a:ext>
            </a:extLst>
          </p:cNvPr>
          <p:cNvSpPr>
            <a:spLocks noGrp="1"/>
          </p:cNvSpPr>
          <p:nvPr>
            <p:ph type="sldNum" sz="quarter" idx="12"/>
          </p:nvPr>
        </p:nvSpPr>
        <p:spPr/>
        <p:txBody>
          <a:bodyPr/>
          <a:lstStyle/>
          <a:p>
            <a:fld id="{05B6615A-C4AF-FD40-96E4-845CAFB92F0E}" type="slidenum">
              <a:rPr lang="en-US" altLang="en-US" smtClean="0"/>
              <a:t>168</a:t>
            </a:fld>
            <a:endParaRPr lang="en-US" altLang="en-US"/>
          </a:p>
        </p:txBody>
      </p:sp>
      <p:pic>
        <p:nvPicPr>
          <p:cNvPr id="7" name="Picture 6">
            <a:extLst>
              <a:ext uri="{FF2B5EF4-FFF2-40B4-BE49-F238E27FC236}">
                <a16:creationId xmlns:a16="http://schemas.microsoft.com/office/drawing/2014/main" id="{2037EC3D-68CD-7445-8D05-4EF44228A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21106"/>
            <a:ext cx="6552728" cy="4568594"/>
          </a:xfrm>
          <a:prstGeom prst="rect">
            <a:avLst/>
          </a:prstGeom>
        </p:spPr>
      </p:pic>
      <p:cxnSp>
        <p:nvCxnSpPr>
          <p:cNvPr id="9" name="Straight Arrow Connector 8">
            <a:extLst>
              <a:ext uri="{FF2B5EF4-FFF2-40B4-BE49-F238E27FC236}">
                <a16:creationId xmlns:a16="http://schemas.microsoft.com/office/drawing/2014/main" id="{F706AE0E-F995-AE45-8628-ED02C6AF9198}"/>
              </a:ext>
            </a:extLst>
          </p:cNvPr>
          <p:cNvCxnSpPr/>
          <p:nvPr/>
        </p:nvCxnSpPr>
        <p:spPr bwMode="auto">
          <a:xfrm flipH="1" flipV="1">
            <a:off x="2771800" y="3356992"/>
            <a:ext cx="1234480" cy="2016224"/>
          </a:xfrm>
          <a:prstGeom prst="straightConnector1">
            <a:avLst/>
          </a:prstGeom>
          <a:noFill/>
          <a:ln w="1905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6FE80E16-FDA4-CA4E-815F-CB782DDE261F}"/>
              </a:ext>
            </a:extLst>
          </p:cNvPr>
          <p:cNvCxnSpPr/>
          <p:nvPr/>
        </p:nvCxnSpPr>
        <p:spPr bwMode="auto">
          <a:xfrm flipH="1">
            <a:off x="1763688" y="4869160"/>
            <a:ext cx="1728192" cy="1296144"/>
          </a:xfrm>
          <a:prstGeom prst="straightConnector1">
            <a:avLst/>
          </a:prstGeom>
          <a:no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721460119"/>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DA10864-F788-014F-80F5-FF4A7BAA2EC2}"/>
              </a:ext>
            </a:extLst>
          </p:cNvPr>
          <p:cNvSpPr>
            <a:spLocks noGrp="1"/>
          </p:cNvSpPr>
          <p:nvPr>
            <p:ph type="title"/>
          </p:nvPr>
        </p:nvSpPr>
        <p:spPr>
          <a:xfrm>
            <a:off x="457200" y="0"/>
            <a:ext cx="7199312" cy="938212"/>
          </a:xfrm>
        </p:spPr>
        <p:txBody>
          <a:bodyPr/>
          <a:lstStyle/>
          <a:p>
            <a:r>
              <a:rPr lang="en-US"/>
              <a:t>Basic Auth from database</a:t>
            </a:r>
          </a:p>
        </p:txBody>
      </p:sp>
      <p:sp>
        <p:nvSpPr>
          <p:cNvPr id="3" name="Content Placeholder 2">
            <a:extLst>
              <a:ext uri="{FF2B5EF4-FFF2-40B4-BE49-F238E27FC236}">
                <a16:creationId xmlns:a16="http://schemas.microsoft.com/office/drawing/2014/main" id="{C92CD97B-367F-1047-B67E-CE8CDB323609}"/>
              </a:ext>
            </a:extLst>
          </p:cNvPr>
          <p:cNvSpPr>
            <a:spLocks noGrp="1"/>
          </p:cNvSpPr>
          <p:nvPr>
            <p:ph idx="1"/>
          </p:nvPr>
        </p:nvSpPr>
        <p:spPr>
          <a:xfrm>
            <a:off x="323528" y="1236268"/>
            <a:ext cx="8229600" cy="5012132"/>
          </a:xfrm>
        </p:spPr>
        <p:txBody>
          <a:bodyPr/>
          <a:lstStyle/>
          <a:p>
            <a:r>
              <a:rPr lang="en-US"/>
              <a:t>Basic Authentication for address-book application using a database table</a:t>
            </a:r>
          </a:p>
          <a:p>
            <a:r>
              <a:rPr lang="en-US"/>
              <a:t>Use a @DatabaseIdentityStoreDefinition</a:t>
            </a:r>
            <a:endParaRPr lang="en-US"/>
          </a:p>
          <a:p>
            <a:pPr marL="344487" lvl="1" indent="0">
              <a:buNone/>
            </a:pPr>
            <a:r>
              <a:rPr lang="en-US" sz="1200">
                <a:latin typeface="Courier New" panose="02070309020205020404" pitchFamily="49" charset="0"/>
                <a:cs typeface="Courier New" panose="02070309020205020404" pitchFamily="49" charset="0"/>
              </a:rPr>
              <a:t>@DatabaseIdentityStoreDefinition(</a:t>
            </a:r>
          </a:p>
          <a:p>
            <a:pPr marL="344487" lvl="1" indent="0">
              <a:buNone/>
            </a:pPr>
            <a:r>
              <a:rPr lang="en-US" sz="1200">
                <a:latin typeface="Courier New" panose="02070309020205020404" pitchFamily="49" charset="0"/>
                <a:cs typeface="Courier New" panose="02070309020205020404" pitchFamily="49" charset="0"/>
              </a:rPr>
              <a:t>   dataSourceLookup = "${'java:comp/DefaultDataSource'}",</a:t>
            </a:r>
          </a:p>
          <a:p>
            <a:pPr marL="344487" lvl="1" indent="0">
              <a:buNone/>
            </a:pPr>
            <a:r>
              <a:rPr lang="en-US" sz="1200">
                <a:latin typeface="Courier New" panose="02070309020205020404" pitchFamily="49" charset="0"/>
                <a:cs typeface="Courier New" panose="02070309020205020404" pitchFamily="49" charset="0"/>
              </a:rPr>
              <a:t>   callerQuery = "#{'select password from app.appuser where userid = ?'}",</a:t>
            </a:r>
          </a:p>
          <a:p>
            <a:pPr marL="344487" lvl="1" indent="0">
              <a:buNone/>
            </a:pPr>
            <a:r>
              <a:rPr lang="en-US" sz="1200">
                <a:latin typeface="Courier New" panose="02070309020205020404" pitchFamily="49" charset="0"/>
                <a:cs typeface="Courier New" panose="02070309020205020404" pitchFamily="49" charset="0"/>
              </a:rPr>
              <a:t>   groupsQuery = "select groupname from app.appuser where userid = ?",</a:t>
            </a:r>
          </a:p>
          <a:p>
            <a:pPr marL="344487" lvl="1" indent="0">
              <a:buNone/>
            </a:pPr>
            <a:r>
              <a:rPr lang="en-US" sz="1200">
                <a:latin typeface="Courier New" panose="02070309020205020404" pitchFamily="49" charset="0"/>
                <a:cs typeface="Courier New" panose="02070309020205020404" pitchFamily="49" charset="0"/>
              </a:rPr>
              <a:t>   hashAlgorithm = PasswordHash.class,</a:t>
            </a:r>
          </a:p>
          <a:p>
            <a:pPr marL="344487" lvl="1" indent="0">
              <a:buNone/>
            </a:pPr>
            <a:r>
              <a:rPr lang="en-US" sz="1200">
                <a:latin typeface="Courier New" panose="02070309020205020404" pitchFamily="49" charset="0"/>
                <a:cs typeface="Courier New" panose="02070309020205020404" pitchFamily="49" charset="0"/>
              </a:rPr>
              <a:t>   priority = 10</a:t>
            </a:r>
          </a:p>
          <a:p>
            <a:pPr marL="344487" lvl="1" indent="0">
              <a:buNone/>
            </a:pPr>
            <a:r>
              <a:rPr lang="en-US" sz="1200">
                <a:latin typeface="Courier New" panose="02070309020205020404" pitchFamily="49" charset="0"/>
                <a:cs typeface="Courier New" panose="02070309020205020404" pitchFamily="49" charset="0"/>
              </a:rPr>
              <a:t>)</a:t>
            </a:r>
          </a:p>
          <a:p>
            <a:pPr marL="0" indent="0">
              <a:buNone/>
            </a:pPr>
            <a:endParaRPr lang="en-US"/>
          </a:p>
          <a:p>
            <a:r>
              <a:rPr lang="en-US"/>
              <a:t>To use this @DatabaseIdentityStoreDefinition , we need a table called </a:t>
            </a:r>
            <a:r>
              <a:rPr lang="en-US" err="1">
                <a:latin typeface="Courier New" panose="02070309020205020404" pitchFamily="49" charset="0"/>
                <a:cs typeface="Courier New" panose="02070309020205020404" pitchFamily="49" charset="0"/>
              </a:rPr>
              <a:t>appuser</a:t>
            </a:r>
            <a:r>
              <a:rPr lang="en-US"/>
              <a:t> with fields </a:t>
            </a:r>
            <a:r>
              <a:rPr lang="en-US" err="1">
                <a:latin typeface="Courier New" panose="02070309020205020404" pitchFamily="49" charset="0"/>
                <a:cs typeface="Courier New" panose="02070309020205020404" pitchFamily="49" charset="0"/>
              </a:rPr>
              <a:t>userid</a:t>
            </a:r>
            <a:r>
              <a:rPr lang="en-US"/>
              <a:t>, </a:t>
            </a:r>
            <a:r>
              <a:rPr lang="en-US">
                <a:latin typeface="Courier New" panose="02070309020205020404" pitchFamily="49" charset="0"/>
                <a:cs typeface="Courier New" panose="02070309020205020404" pitchFamily="49" charset="0"/>
              </a:rPr>
              <a:t>password</a:t>
            </a:r>
            <a:r>
              <a:rPr lang="en-US"/>
              <a:t>, </a:t>
            </a:r>
            <a:r>
              <a:rPr lang="en-US" err="1">
                <a:latin typeface="Courier New" panose="02070309020205020404" pitchFamily="49" charset="0"/>
                <a:cs typeface="Courier New" panose="02070309020205020404" pitchFamily="49" charset="0"/>
              </a:rPr>
              <a:t>groupname</a:t>
            </a:r>
            <a:endParaRPr lang="en-US">
              <a:latin typeface="Courier New" panose="02070309020205020404" pitchFamily="49" charset="0"/>
              <a:cs typeface="Courier New" panose="02070309020205020404" pitchFamily="49" charset="0"/>
            </a:endParaRPr>
          </a:p>
          <a:p>
            <a:r>
              <a:rPr lang="en-US">
                <a:cs typeface="Courier New" panose="02070309020205020404" pitchFamily="49" charset="0"/>
              </a:rPr>
              <a:t>We can make an application, similar to the address-book application, that manages appusers (this is Lab4)</a:t>
            </a:r>
          </a:p>
          <a:p>
            <a:pPr lvl="1"/>
            <a:r>
              <a:rPr lang="en-US">
                <a:cs typeface="Courier New" panose="02070309020205020404" pitchFamily="49" charset="0"/>
              </a:rPr>
              <a:t>Clone the address-book application and in the process, change the Entity to AppUser with those needed fields</a:t>
            </a:r>
          </a:p>
          <a:p>
            <a:pPr marL="0" indent="0">
              <a:buNone/>
            </a:pPr>
            <a:endParaRPr lang="en-US"/>
          </a:p>
          <a:p>
            <a:pPr marL="457200" indent="-457200">
              <a:buFont typeface="+mj-lt"/>
              <a:buAutoNum type="arabicPeriod"/>
            </a:pPr>
            <a:endParaRPr lang="en-US">
              <a:latin typeface="Courier New" panose="02070309020205020404" pitchFamily="49" charset="0"/>
              <a:cs typeface="Courier New" panose="02070309020205020404" pitchFamily="49" charset="0"/>
            </a:endParaRPr>
          </a:p>
          <a:p>
            <a:pPr lvl="1"/>
            <a:endParaRPr lang="en-US"/>
          </a:p>
        </p:txBody>
      </p:sp>
      <p:sp>
        <p:nvSpPr>
          <p:cNvPr id="4" name="Date Placeholder 3">
            <a:extLst>
              <a:ext uri="{FF2B5EF4-FFF2-40B4-BE49-F238E27FC236}">
                <a16:creationId xmlns:a16="http://schemas.microsoft.com/office/drawing/2014/main" id="{F585220B-D830-8F49-A107-48B327EF82A0}"/>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9BC19EF0-D9A2-7B42-AB99-B417E268E211}"/>
              </a:ext>
            </a:extLst>
          </p:cNvPr>
          <p:cNvSpPr>
            <a:spLocks noGrp="1"/>
          </p:cNvSpPr>
          <p:nvPr>
            <p:ph type="sldNum" sz="quarter" idx="12"/>
          </p:nvPr>
        </p:nvSpPr>
        <p:spPr/>
        <p:txBody>
          <a:bodyPr/>
          <a:lstStyle/>
          <a:p>
            <a:fld id="{05B6615A-C4AF-FD40-96E4-845CAFB92F0E}" type="slidenum">
              <a:rPr lang="en-US" altLang="en-US" smtClean="0"/>
              <a:t>169</a:t>
            </a:fld>
            <a:endParaRPr lang="en-US" altLang="en-US"/>
          </a:p>
        </p:txBody>
      </p:sp>
    </p:spTree>
    <p:extLst>
      <p:ext uri="{BB962C8B-B14F-4D97-AF65-F5344CB8AC3E}">
        <p14:creationId xmlns:p14="http://schemas.microsoft.com/office/powerpoint/2010/main" val="2544210057"/>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Excessive Help</a:t>
            </a:r>
          </a:p>
        </p:txBody>
      </p:sp>
      <p:sp>
        <p:nvSpPr>
          <p:cNvPr id="3" name="Content Placeholder 2"/>
          <p:cNvSpPr>
            <a:spLocks noGrp="1"/>
          </p:cNvSpPr>
          <p:nvPr>
            <p:ph idx="1"/>
          </p:nvPr>
        </p:nvSpPr>
        <p:spPr/>
        <p:txBody>
          <a:bodyPr/>
          <a:lstStyle/>
          <a:p>
            <a:r>
              <a:rPr lang="en-US"/>
              <a:t>Beware of receiving excessive help</a:t>
            </a:r>
          </a:p>
          <a:p>
            <a:r>
              <a:rPr lang="en-US"/>
              <a:t>Getting the right amount of help when it’s needed is important</a:t>
            </a:r>
          </a:p>
          <a:p>
            <a:r>
              <a:rPr lang="en-US"/>
              <a:t>It’s just as important to not get too much help</a:t>
            </a:r>
          </a:p>
          <a:p>
            <a:r>
              <a:rPr lang="en-US"/>
              <a:t>Do it yourself: reading documentation, figuring out how to apply what you read, and solving apparent inconsistencies/problems</a:t>
            </a:r>
          </a:p>
        </p:txBody>
      </p:sp>
    </p:spTree>
    <p:extLst>
      <p:ext uri="{BB962C8B-B14F-4D97-AF65-F5344CB8AC3E}">
        <p14:creationId xmlns:p14="http://schemas.microsoft.com/office/powerpoint/2010/main" val="1214330027"/>
      </p:ext>
    </p:extLst>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317BB8F-2A42-8348-A09B-922F66D17F7B}"/>
              </a:ext>
            </a:extLst>
          </p:cNvPr>
          <p:cNvSpPr>
            <a:spLocks noGrp="1"/>
          </p:cNvSpPr>
          <p:nvPr>
            <p:ph type="title"/>
          </p:nvPr>
        </p:nvSpPr>
        <p:spPr/>
        <p:txBody>
          <a:bodyPr/>
          <a:lstStyle/>
          <a:p>
            <a:r>
              <a:rPr lang="en-US"/>
              <a:t>Code to create a password hash</a:t>
            </a:r>
          </a:p>
        </p:txBody>
      </p:sp>
      <p:sp>
        <p:nvSpPr>
          <p:cNvPr id="3" name="Content Placeholder 2">
            <a:extLst>
              <a:ext uri="{FF2B5EF4-FFF2-40B4-BE49-F238E27FC236}">
                <a16:creationId xmlns:a16="http://schemas.microsoft.com/office/drawing/2014/main" id="{D0782662-51D1-4B46-BDFA-43C3006D602F}"/>
              </a:ext>
            </a:extLst>
          </p:cNvPr>
          <p:cNvSpPr>
            <a:spLocks noGrp="1"/>
          </p:cNvSpPr>
          <p:nvPr>
            <p:ph idx="1"/>
          </p:nvPr>
        </p:nvSpPr>
        <p:spPr/>
        <p:txBody>
          <a:bodyPr/>
          <a:lstStyle/>
          <a:p>
            <a:pPr marL="0" indent="0">
              <a:buNone/>
            </a:pPr>
            <a:r>
              <a:rPr lang="en-US" sz="1200"/>
              <a:t>        </a:t>
            </a:r>
          </a:p>
          <a:p>
            <a:r>
              <a:rPr lang="en-US" sz="1800"/>
              <a:t>Notice that the Database Identity Store will use a PasswordHash class to compare the User’s password attempt to the stored password entry for that user</a:t>
            </a:r>
          </a:p>
          <a:p>
            <a:pPr marL="0" indent="0">
              <a:buNone/>
            </a:pPr>
            <a:endParaRPr lang="en-US" sz="1200"/>
          </a:p>
          <a:p>
            <a:r>
              <a:rPr lang="en-US" sz="1800"/>
              <a:t>Here is code that will create password entries that can be checked with the default PasswordHash class</a:t>
            </a:r>
          </a:p>
          <a:p>
            <a:pPr marL="0" indent="0">
              <a:buNone/>
            </a:pPr>
            <a:endParaRPr lang="en-US" sz="1200"/>
          </a:p>
          <a:p>
            <a:pPr marL="0" indent="0">
              <a:buNone/>
            </a:pPr>
            <a:endParaRPr lang="en-US" sz="1200"/>
          </a:p>
          <a:p>
            <a:pPr marL="0" indent="0">
              <a:buNone/>
            </a:pPr>
            <a:r>
              <a:rPr lang="en-US" sz="1200"/>
              <a:t>        //set password entry</a:t>
            </a:r>
          </a:p>
          <a:p>
            <a:pPr marL="0" indent="0">
              <a:buNone/>
            </a:pPr>
            <a:r>
              <a:rPr lang="en-US" sz="1200"/>
              <a:t>        // initialize a PasswordHash object which will generate password hashes</a:t>
            </a:r>
          </a:p>
          <a:p>
            <a:pPr marL="0" indent="0">
              <a:buNone/>
            </a:pPr>
            <a:r>
              <a:rPr lang="en-US" sz="1200"/>
              <a:t>       Instance&lt;? extends PasswordHash&gt; instance = CDI.current().select(Pbkdf2PasswordHash.class);</a:t>
            </a:r>
          </a:p>
          <a:p>
            <a:pPr marL="0" indent="0">
              <a:buNone/>
            </a:pPr>
            <a:r>
              <a:rPr lang="en-US" sz="1200"/>
              <a:t>       PasswordHash passwordHash = instance.get();</a:t>
            </a:r>
          </a:p>
          <a:p>
            <a:pPr marL="0" indent="0">
              <a:buNone/>
            </a:pPr>
            <a:r>
              <a:rPr lang="en-US" sz="1200"/>
              <a:t>       passwordHash.initialize(new HashMap&lt;String,String&gt;());  // todo: are the defaults good enough?</a:t>
            </a:r>
          </a:p>
          <a:p>
            <a:pPr marL="0" indent="0">
              <a:buNone/>
            </a:pPr>
            <a:r>
              <a:rPr lang="en-US" sz="1200"/>
              <a:t>       // now we can generate a password entry for a given password</a:t>
            </a:r>
          </a:p>
          <a:p>
            <a:pPr marL="0" indent="0">
              <a:buNone/>
            </a:pPr>
            <a:r>
              <a:rPr lang="en-US" sz="1200"/>
              <a:t>       String passwordEntry = current.getPassword(); //the user has chosen a password</a:t>
            </a:r>
          </a:p>
          <a:p>
            <a:pPr marL="0" indent="0">
              <a:buNone/>
            </a:pPr>
            <a:r>
              <a:rPr lang="en-US" sz="1200"/>
              <a:t>       passwordEntry = passwordHash.generate(passwordEntry.toCharArray());</a:t>
            </a:r>
          </a:p>
        </p:txBody>
      </p:sp>
      <p:sp>
        <p:nvSpPr>
          <p:cNvPr id="4" name="Date Placeholder 3">
            <a:extLst>
              <a:ext uri="{FF2B5EF4-FFF2-40B4-BE49-F238E27FC236}">
                <a16:creationId xmlns:a16="http://schemas.microsoft.com/office/drawing/2014/main" id="{5B805941-E76D-7246-93D5-55ED249CB611}"/>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10782DD4-AC9F-7B40-9838-BD16CFA6742A}"/>
              </a:ext>
            </a:extLst>
          </p:cNvPr>
          <p:cNvSpPr>
            <a:spLocks noGrp="1"/>
          </p:cNvSpPr>
          <p:nvPr>
            <p:ph type="sldNum" sz="quarter" idx="12"/>
          </p:nvPr>
        </p:nvSpPr>
        <p:spPr/>
        <p:txBody>
          <a:bodyPr/>
          <a:lstStyle/>
          <a:p>
            <a:fld id="{05B6615A-C4AF-FD40-96E4-845CAFB92F0E}" type="slidenum">
              <a:rPr lang="en-US" altLang="en-US" smtClean="0"/>
              <a:t>170</a:t>
            </a:fld>
            <a:endParaRPr lang="en-US" altLang="en-US"/>
          </a:p>
        </p:txBody>
      </p:sp>
    </p:spTree>
    <p:extLst>
      <p:ext uri="{BB962C8B-B14F-4D97-AF65-F5344CB8AC3E}">
        <p14:creationId xmlns:p14="http://schemas.microsoft.com/office/powerpoint/2010/main" val="3288186818"/>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7CC76351-2157-F043-B3E0-9D6C1328549E}"/>
              </a:ext>
            </a:extLst>
          </p:cNvPr>
          <p:cNvSpPr>
            <a:spLocks noGrp="1"/>
          </p:cNvSpPr>
          <p:nvPr>
            <p:ph type="title"/>
          </p:nvPr>
        </p:nvSpPr>
        <p:spPr/>
        <p:txBody>
          <a:bodyPr/>
          <a:lstStyle/>
          <a:p>
            <a:r>
              <a:rPr lang="en-US"/>
              <a:t>Password checking </a:t>
            </a:r>
          </a:p>
        </p:txBody>
      </p:sp>
      <p:sp>
        <p:nvSpPr>
          <p:cNvPr id="3" name="Content Placeholder 2">
            <a:extLst>
              <a:ext uri="{FF2B5EF4-FFF2-40B4-BE49-F238E27FC236}">
                <a16:creationId xmlns:a16="http://schemas.microsoft.com/office/drawing/2014/main" id="{1AB33040-D2A5-4940-95D7-6AC9EB5083B2}"/>
              </a:ext>
            </a:extLst>
          </p:cNvPr>
          <p:cNvSpPr>
            <a:spLocks noGrp="1"/>
          </p:cNvSpPr>
          <p:nvPr>
            <p:ph idx="1"/>
          </p:nvPr>
        </p:nvSpPr>
        <p:spPr>
          <a:xfrm>
            <a:off x="457200" y="1294212"/>
            <a:ext cx="8229600" cy="4954188"/>
          </a:xfrm>
        </p:spPr>
        <p:txBody>
          <a:bodyPr/>
          <a:lstStyle/>
          <a:p>
            <a:r>
              <a:rPr lang="en-US"/>
              <a:t>User creates an account with a new password, the PasswordHash implementation will</a:t>
            </a:r>
          </a:p>
          <a:p>
            <a:pPr lvl="1">
              <a:buFont typeface="+mj-lt"/>
              <a:buAutoNum type="arabicPeriod"/>
            </a:pPr>
            <a:r>
              <a:rPr lang="en-US"/>
              <a:t>generate a random salt value</a:t>
            </a:r>
          </a:p>
          <a:p>
            <a:pPr lvl="1">
              <a:buFont typeface="+mj-lt"/>
              <a:buAutoNum type="arabicPeriod"/>
            </a:pPr>
            <a:r>
              <a:rPr lang="en-US"/>
              <a:t>Add the salt value to the password</a:t>
            </a:r>
          </a:p>
          <a:p>
            <a:pPr lvl="1">
              <a:buFont typeface="+mj-lt"/>
              <a:buAutoNum type="arabicPeriod"/>
            </a:pPr>
            <a:r>
              <a:rPr lang="en-US"/>
              <a:t>Hash the salted password to get the hashed value</a:t>
            </a:r>
          </a:p>
          <a:p>
            <a:pPr lvl="1">
              <a:buFont typeface="+mj-lt"/>
              <a:buAutoNum type="arabicPeriod"/>
            </a:pPr>
            <a:r>
              <a:rPr lang="en-US"/>
              <a:t>Store the password entry as </a:t>
            </a:r>
            <a:r>
              <a:rPr lang="en-US" err="1">
                <a:latin typeface="Courier New" panose="02070309020205020404" pitchFamily="49" charset="0"/>
                <a:cs typeface="Courier New" panose="02070309020205020404" pitchFamily="49" charset="0"/>
              </a:rPr>
              <a:t>algorithm:salt:hash</a:t>
            </a:r>
            <a:endParaRPr lang="en-US">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Later on…</a:t>
            </a:r>
          </a:p>
          <a:p>
            <a:r>
              <a:rPr lang="en-US">
                <a:cs typeface="Courier New" panose="02070309020205020404" pitchFamily="49" charset="0"/>
              </a:rPr>
              <a:t>User enters their claimed password to authenticate</a:t>
            </a:r>
          </a:p>
          <a:p>
            <a:pPr lvl="1"/>
            <a:r>
              <a:rPr lang="en-US">
                <a:cs typeface="Courier New" panose="02070309020205020404" pitchFamily="49" charset="0"/>
              </a:rPr>
              <a:t>Retrieve the </a:t>
            </a:r>
            <a:r>
              <a:rPr lang="en-US" err="1">
                <a:latin typeface="Courier New" panose="02070309020205020404" pitchFamily="49" charset="0"/>
                <a:cs typeface="Courier New" panose="02070309020205020404" pitchFamily="49" charset="0"/>
              </a:rPr>
              <a:t>algorithm:salt:hash</a:t>
            </a:r>
            <a:r>
              <a:rPr lang="en-US">
                <a:cs typeface="Courier New" panose="02070309020205020404" pitchFamily="49" charset="0"/>
              </a:rPr>
              <a:t> for that user from the database</a:t>
            </a:r>
          </a:p>
          <a:p>
            <a:pPr lvl="1"/>
            <a:r>
              <a:rPr lang="en-US">
                <a:cs typeface="Courier New" panose="02070309020205020404" pitchFamily="49" charset="0"/>
              </a:rPr>
              <a:t>Add the salt to the claimed password</a:t>
            </a:r>
          </a:p>
          <a:p>
            <a:pPr lvl="1"/>
            <a:r>
              <a:rPr lang="en-US">
                <a:cs typeface="Courier New" panose="02070309020205020404" pitchFamily="49" charset="0"/>
              </a:rPr>
              <a:t>Hash the salted claimed password with the algorithm to get claimed_hash</a:t>
            </a:r>
            <a:endParaRPr lang="en-US">
              <a:cs typeface="Courier New" panose="02070309020205020404" pitchFamily="49" charset="0"/>
            </a:endParaRPr>
          </a:p>
          <a:p>
            <a:pPr lvl="1"/>
            <a:r>
              <a:rPr lang="en-US">
                <a:cs typeface="Courier New" panose="02070309020205020404" pitchFamily="49" charset="0"/>
              </a:rPr>
              <a:t>Compare claimed_hash to hash and if they are the same, the claimed password is the same as the stored password</a:t>
            </a:r>
          </a:p>
        </p:txBody>
      </p:sp>
      <p:sp>
        <p:nvSpPr>
          <p:cNvPr id="4" name="Date Placeholder 3">
            <a:extLst>
              <a:ext uri="{FF2B5EF4-FFF2-40B4-BE49-F238E27FC236}">
                <a16:creationId xmlns:a16="http://schemas.microsoft.com/office/drawing/2014/main" id="{C4E02A59-E18E-2A47-9EF5-90493FC7EF10}"/>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C47AB1EE-65AE-4846-9444-6B12EA14C538}"/>
              </a:ext>
            </a:extLst>
          </p:cNvPr>
          <p:cNvSpPr>
            <a:spLocks noGrp="1"/>
          </p:cNvSpPr>
          <p:nvPr>
            <p:ph type="sldNum" sz="quarter" idx="12"/>
          </p:nvPr>
        </p:nvSpPr>
        <p:spPr/>
        <p:txBody>
          <a:bodyPr/>
          <a:lstStyle/>
          <a:p>
            <a:fld id="{05B6615A-C4AF-FD40-96E4-845CAFB92F0E}" type="slidenum">
              <a:rPr lang="en-US" altLang="en-US" smtClean="0"/>
              <a:t>171</a:t>
            </a:fld>
            <a:endParaRPr lang="en-US" altLang="en-US"/>
          </a:p>
        </p:txBody>
      </p:sp>
    </p:spTree>
    <p:extLst>
      <p:ext uri="{BB962C8B-B14F-4D97-AF65-F5344CB8AC3E}">
        <p14:creationId xmlns:p14="http://schemas.microsoft.com/office/powerpoint/2010/main" val="1677908780"/>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B600DC8-440D-F34C-AF90-CBEABFC0C9EA}"/>
              </a:ext>
            </a:extLst>
          </p:cNvPr>
          <p:cNvSpPr>
            <a:spLocks noGrp="1"/>
          </p:cNvSpPr>
          <p:nvPr>
            <p:ph type="title"/>
          </p:nvPr>
        </p:nvSpPr>
        <p:spPr/>
        <p:txBody>
          <a:bodyPr/>
          <a:lstStyle/>
          <a:p>
            <a:r>
              <a:rPr lang="en-US"/>
              <a:t>Password Checking</a:t>
            </a:r>
          </a:p>
        </p:txBody>
      </p:sp>
      <p:sp>
        <p:nvSpPr>
          <p:cNvPr id="5" name="Slide Number Placeholder 4">
            <a:extLst>
              <a:ext uri="{FF2B5EF4-FFF2-40B4-BE49-F238E27FC236}">
                <a16:creationId xmlns:a16="http://schemas.microsoft.com/office/drawing/2014/main" id="{D71A51E5-6BCA-FE48-8689-B2D7A30CBEA4}"/>
              </a:ext>
            </a:extLst>
          </p:cNvPr>
          <p:cNvSpPr>
            <a:spLocks noGrp="1"/>
          </p:cNvSpPr>
          <p:nvPr>
            <p:ph type="sldNum" sz="quarter" idx="12"/>
          </p:nvPr>
        </p:nvSpPr>
        <p:spPr/>
        <p:txBody>
          <a:bodyPr/>
          <a:lstStyle/>
          <a:p>
            <a:fld id="{05B6615A-C4AF-FD40-96E4-845CAFB92F0E}" type="slidenum">
              <a:rPr lang="en-US" altLang="en-US" smtClean="0"/>
              <a:t>172</a:t>
            </a:fld>
            <a:endParaRPr lang="en-US" altLang="en-US"/>
          </a:p>
        </p:txBody>
      </p:sp>
      <p:sp>
        <p:nvSpPr>
          <p:cNvPr id="6" name="Rectangle 5">
            <a:extLst>
              <a:ext uri="{FF2B5EF4-FFF2-40B4-BE49-F238E27FC236}">
                <a16:creationId xmlns:a16="http://schemas.microsoft.com/office/drawing/2014/main" id="{A2AC4C58-E09A-5E4E-A164-DF082149DD67}"/>
              </a:ext>
            </a:extLst>
          </p:cNvPr>
          <p:cNvSpPr/>
          <p:nvPr/>
        </p:nvSpPr>
        <p:spPr bwMode="auto">
          <a:xfrm>
            <a:off x="863250" y="1564135"/>
            <a:ext cx="2628629"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7" name="TextBox 6">
            <a:extLst>
              <a:ext uri="{FF2B5EF4-FFF2-40B4-BE49-F238E27FC236}">
                <a16:creationId xmlns:a16="http://schemas.microsoft.com/office/drawing/2014/main" id="{24E7A91B-6FD9-924B-AD82-2F1C8DF515C1}"/>
              </a:ext>
            </a:extLst>
          </p:cNvPr>
          <p:cNvSpPr txBox="1"/>
          <p:nvPr/>
        </p:nvSpPr>
        <p:spPr>
          <a:xfrm>
            <a:off x="971600" y="1637013"/>
            <a:ext cx="2159566" cy="646331"/>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algn="l"/>
            <a:r>
              <a:rPr lang="en-US"/>
              <a:t>Admin enters</a:t>
            </a:r>
          </a:p>
          <a:p>
            <a:pPr algn="l"/>
            <a:r>
              <a:rPr lang="en-US"/>
              <a:t>Cleartext password</a:t>
            </a:r>
          </a:p>
        </p:txBody>
      </p:sp>
      <p:sp>
        <p:nvSpPr>
          <p:cNvPr id="8" name="Rectangle 7">
            <a:extLst>
              <a:ext uri="{FF2B5EF4-FFF2-40B4-BE49-F238E27FC236}">
                <a16:creationId xmlns:a16="http://schemas.microsoft.com/office/drawing/2014/main" id="{3954C149-2F94-D24F-A334-A511601230EC}"/>
              </a:ext>
            </a:extLst>
          </p:cNvPr>
          <p:cNvSpPr/>
          <p:nvPr/>
        </p:nvSpPr>
        <p:spPr bwMode="auto">
          <a:xfrm>
            <a:off x="892115" y="2636912"/>
            <a:ext cx="2628628"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9" name="TextBox 8">
            <a:extLst>
              <a:ext uri="{FF2B5EF4-FFF2-40B4-BE49-F238E27FC236}">
                <a16:creationId xmlns:a16="http://schemas.microsoft.com/office/drawing/2014/main" id="{C99C3A5E-D7A6-FD4A-BEB0-BE2E1F31C978}"/>
              </a:ext>
            </a:extLst>
          </p:cNvPr>
          <p:cNvSpPr txBox="1"/>
          <p:nvPr/>
        </p:nvSpPr>
        <p:spPr>
          <a:xfrm>
            <a:off x="1054956" y="2664916"/>
            <a:ext cx="1992853" cy="646331"/>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algn="l"/>
            <a:r>
              <a:rPr lang="en-US"/>
              <a:t>Generate random</a:t>
            </a:r>
          </a:p>
          <a:p>
            <a:pPr algn="l"/>
            <a:r>
              <a:rPr lang="en-US"/>
              <a:t> salt</a:t>
            </a:r>
          </a:p>
        </p:txBody>
      </p:sp>
      <p:sp>
        <p:nvSpPr>
          <p:cNvPr id="10" name="Rectangle 9">
            <a:extLst>
              <a:ext uri="{FF2B5EF4-FFF2-40B4-BE49-F238E27FC236}">
                <a16:creationId xmlns:a16="http://schemas.microsoft.com/office/drawing/2014/main" id="{AC7AAF4B-0FD3-994F-A616-757F918BD034}"/>
              </a:ext>
            </a:extLst>
          </p:cNvPr>
          <p:cNvSpPr/>
          <p:nvPr/>
        </p:nvSpPr>
        <p:spPr bwMode="auto">
          <a:xfrm>
            <a:off x="892115" y="3615219"/>
            <a:ext cx="2628627"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11" name="TextBox 10">
            <a:extLst>
              <a:ext uri="{FF2B5EF4-FFF2-40B4-BE49-F238E27FC236}">
                <a16:creationId xmlns:a16="http://schemas.microsoft.com/office/drawing/2014/main" id="{13F649C1-4960-8147-96BB-C1670218E9C5}"/>
              </a:ext>
            </a:extLst>
          </p:cNvPr>
          <p:cNvSpPr txBox="1"/>
          <p:nvPr/>
        </p:nvSpPr>
        <p:spPr>
          <a:xfrm>
            <a:off x="920361" y="3898385"/>
            <a:ext cx="2326279" cy="369332"/>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t>Add salt to password</a:t>
            </a:r>
          </a:p>
        </p:txBody>
      </p:sp>
      <p:sp>
        <p:nvSpPr>
          <p:cNvPr id="12" name="Rectangle 11">
            <a:extLst>
              <a:ext uri="{FF2B5EF4-FFF2-40B4-BE49-F238E27FC236}">
                <a16:creationId xmlns:a16="http://schemas.microsoft.com/office/drawing/2014/main" id="{D80CEF48-9EF5-5F42-B046-F60E92FF83FA}"/>
              </a:ext>
            </a:extLst>
          </p:cNvPr>
          <p:cNvSpPr/>
          <p:nvPr/>
        </p:nvSpPr>
        <p:spPr bwMode="auto">
          <a:xfrm>
            <a:off x="892115" y="4569681"/>
            <a:ext cx="2628627"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13" name="TextBox 12">
            <a:extLst>
              <a:ext uri="{FF2B5EF4-FFF2-40B4-BE49-F238E27FC236}">
                <a16:creationId xmlns:a16="http://schemas.microsoft.com/office/drawing/2014/main" id="{3C328FDD-F98D-684B-B993-12025E4EA105}"/>
              </a:ext>
            </a:extLst>
          </p:cNvPr>
          <p:cNvSpPr txBox="1"/>
          <p:nvPr/>
        </p:nvSpPr>
        <p:spPr>
          <a:xfrm>
            <a:off x="835947" y="4897894"/>
            <a:ext cx="2390463" cy="369332"/>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t>Apply Hash Algorithm</a:t>
            </a:r>
          </a:p>
        </p:txBody>
      </p:sp>
      <p:sp>
        <p:nvSpPr>
          <p:cNvPr id="14" name="Rectangle 13">
            <a:extLst>
              <a:ext uri="{FF2B5EF4-FFF2-40B4-BE49-F238E27FC236}">
                <a16:creationId xmlns:a16="http://schemas.microsoft.com/office/drawing/2014/main" id="{B07377D1-1383-8B4C-ADC3-D2ECE1D186C7}"/>
              </a:ext>
            </a:extLst>
          </p:cNvPr>
          <p:cNvSpPr/>
          <p:nvPr/>
        </p:nvSpPr>
        <p:spPr bwMode="auto">
          <a:xfrm>
            <a:off x="894661" y="5581583"/>
            <a:ext cx="2628627"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15" name="TextBox 14">
            <a:extLst>
              <a:ext uri="{FF2B5EF4-FFF2-40B4-BE49-F238E27FC236}">
                <a16:creationId xmlns:a16="http://schemas.microsoft.com/office/drawing/2014/main" id="{CEC9067F-4F5D-A949-83CD-E989AA2DC2E8}"/>
              </a:ext>
            </a:extLst>
          </p:cNvPr>
          <p:cNvSpPr txBox="1"/>
          <p:nvPr/>
        </p:nvSpPr>
        <p:spPr>
          <a:xfrm>
            <a:off x="989898" y="5642943"/>
            <a:ext cx="2146742" cy="646331"/>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algn="l"/>
            <a:r>
              <a:rPr lang="en-US"/>
              <a:t>Store entry</a:t>
            </a:r>
          </a:p>
          <a:p>
            <a:pPr algn="l"/>
            <a:r>
              <a:rPr lang="en-US" err="1"/>
              <a:t>Algorithm:salt:hash</a:t>
            </a:r>
            <a:endParaRPr lang="en-US"/>
          </a:p>
        </p:txBody>
      </p:sp>
      <p:sp>
        <p:nvSpPr>
          <p:cNvPr id="16" name="Rectangle 15">
            <a:extLst>
              <a:ext uri="{FF2B5EF4-FFF2-40B4-BE49-F238E27FC236}">
                <a16:creationId xmlns:a16="http://schemas.microsoft.com/office/drawing/2014/main" id="{F256456A-7B33-CC4A-AB53-1231056CCDC6}"/>
              </a:ext>
            </a:extLst>
          </p:cNvPr>
          <p:cNvSpPr/>
          <p:nvPr/>
        </p:nvSpPr>
        <p:spPr bwMode="auto">
          <a:xfrm>
            <a:off x="5148064" y="1573245"/>
            <a:ext cx="2628627"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17" name="TextBox 16">
            <a:extLst>
              <a:ext uri="{FF2B5EF4-FFF2-40B4-BE49-F238E27FC236}">
                <a16:creationId xmlns:a16="http://schemas.microsoft.com/office/drawing/2014/main" id="{BD3D4548-1AB5-1747-985D-51F9906719EE}"/>
              </a:ext>
            </a:extLst>
          </p:cNvPr>
          <p:cNvSpPr txBox="1"/>
          <p:nvPr/>
        </p:nvSpPr>
        <p:spPr>
          <a:xfrm>
            <a:off x="5166803" y="1688328"/>
            <a:ext cx="2609888" cy="646331"/>
          </a:xfrm>
          <a:prstGeom prst="rect">
            <a:avLst/>
          </a:prstGeom>
          <a:noFill/>
        </p:spPr>
        <p:txBody>
          <a:bodyPr wrap="squar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algn="l"/>
            <a:r>
              <a:rPr lang="en-US"/>
              <a:t>User enters password candidate</a:t>
            </a:r>
          </a:p>
        </p:txBody>
      </p:sp>
      <p:sp>
        <p:nvSpPr>
          <p:cNvPr id="18" name="Rectangle 17">
            <a:extLst>
              <a:ext uri="{FF2B5EF4-FFF2-40B4-BE49-F238E27FC236}">
                <a16:creationId xmlns:a16="http://schemas.microsoft.com/office/drawing/2014/main" id="{42D20A1A-169C-A74F-B1B7-992747795FB9}"/>
              </a:ext>
            </a:extLst>
          </p:cNvPr>
          <p:cNvSpPr/>
          <p:nvPr/>
        </p:nvSpPr>
        <p:spPr bwMode="auto">
          <a:xfrm>
            <a:off x="5168936" y="2636912"/>
            <a:ext cx="2628628"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19" name="TextBox 18">
            <a:extLst>
              <a:ext uri="{FF2B5EF4-FFF2-40B4-BE49-F238E27FC236}">
                <a16:creationId xmlns:a16="http://schemas.microsoft.com/office/drawing/2014/main" id="{E9953EC2-A835-B240-AB42-D61228D4024B}"/>
              </a:ext>
            </a:extLst>
          </p:cNvPr>
          <p:cNvSpPr txBox="1"/>
          <p:nvPr/>
        </p:nvSpPr>
        <p:spPr>
          <a:xfrm>
            <a:off x="5305648" y="2803415"/>
            <a:ext cx="2313455" cy="369332"/>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t>Retrieve random salt</a:t>
            </a:r>
          </a:p>
        </p:txBody>
      </p:sp>
      <p:sp>
        <p:nvSpPr>
          <p:cNvPr id="20" name="Rectangle 19">
            <a:extLst>
              <a:ext uri="{FF2B5EF4-FFF2-40B4-BE49-F238E27FC236}">
                <a16:creationId xmlns:a16="http://schemas.microsoft.com/office/drawing/2014/main" id="{6E1627E2-1948-0A44-A7C8-925EBFA252E8}"/>
              </a:ext>
            </a:extLst>
          </p:cNvPr>
          <p:cNvSpPr/>
          <p:nvPr/>
        </p:nvSpPr>
        <p:spPr bwMode="auto">
          <a:xfrm>
            <a:off x="5166802" y="3607948"/>
            <a:ext cx="2628627"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21" name="TextBox 20">
            <a:extLst>
              <a:ext uri="{FF2B5EF4-FFF2-40B4-BE49-F238E27FC236}">
                <a16:creationId xmlns:a16="http://schemas.microsoft.com/office/drawing/2014/main" id="{F6C770A1-CB64-5A4E-9A78-2B52C1D3CAB7}"/>
              </a:ext>
            </a:extLst>
          </p:cNvPr>
          <p:cNvSpPr txBox="1"/>
          <p:nvPr/>
        </p:nvSpPr>
        <p:spPr>
          <a:xfrm>
            <a:off x="5259629" y="3813691"/>
            <a:ext cx="2339103" cy="369332"/>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t>Add salt to candidate</a:t>
            </a:r>
          </a:p>
        </p:txBody>
      </p:sp>
      <p:sp>
        <p:nvSpPr>
          <p:cNvPr id="22" name="Rectangle 21">
            <a:extLst>
              <a:ext uri="{FF2B5EF4-FFF2-40B4-BE49-F238E27FC236}">
                <a16:creationId xmlns:a16="http://schemas.microsoft.com/office/drawing/2014/main" id="{FCA18577-8582-A145-9A97-9BCCE5375AEE}"/>
              </a:ext>
            </a:extLst>
          </p:cNvPr>
          <p:cNvSpPr/>
          <p:nvPr/>
        </p:nvSpPr>
        <p:spPr bwMode="auto">
          <a:xfrm>
            <a:off x="5166568" y="4569681"/>
            <a:ext cx="2628627"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23" name="TextBox 22">
            <a:extLst>
              <a:ext uri="{FF2B5EF4-FFF2-40B4-BE49-F238E27FC236}">
                <a16:creationId xmlns:a16="http://schemas.microsoft.com/office/drawing/2014/main" id="{47897C12-352B-0F48-AA45-22417679ECD1}"/>
              </a:ext>
            </a:extLst>
          </p:cNvPr>
          <p:cNvSpPr txBox="1"/>
          <p:nvPr/>
        </p:nvSpPr>
        <p:spPr>
          <a:xfrm>
            <a:off x="5223064" y="4740903"/>
            <a:ext cx="2390463" cy="369332"/>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t>Apply Hash Algorithm</a:t>
            </a:r>
          </a:p>
        </p:txBody>
      </p:sp>
      <p:sp>
        <p:nvSpPr>
          <p:cNvPr id="24" name="Rectangle 23">
            <a:extLst>
              <a:ext uri="{FF2B5EF4-FFF2-40B4-BE49-F238E27FC236}">
                <a16:creationId xmlns:a16="http://schemas.microsoft.com/office/drawing/2014/main" id="{E9410AEC-0246-B948-B765-621FBE74B9C2}"/>
              </a:ext>
            </a:extLst>
          </p:cNvPr>
          <p:cNvSpPr/>
          <p:nvPr/>
        </p:nvSpPr>
        <p:spPr bwMode="auto">
          <a:xfrm>
            <a:off x="5182531" y="5531414"/>
            <a:ext cx="2628627" cy="7920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pPr marL="0" marR="0" indent="0" algn="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2"/>
              </a:solidFill>
              <a:effectLst/>
              <a:latin typeface="Arial"/>
            </a:endParaRPr>
          </a:p>
        </p:txBody>
      </p:sp>
      <p:sp>
        <p:nvSpPr>
          <p:cNvPr id="25" name="TextBox 24">
            <a:extLst>
              <a:ext uri="{FF2B5EF4-FFF2-40B4-BE49-F238E27FC236}">
                <a16:creationId xmlns:a16="http://schemas.microsoft.com/office/drawing/2014/main" id="{3673EA85-75EA-3544-ABFF-C5B18C8C26DD}"/>
              </a:ext>
            </a:extLst>
          </p:cNvPr>
          <p:cNvSpPr txBox="1"/>
          <p:nvPr/>
        </p:nvSpPr>
        <p:spPr>
          <a:xfrm>
            <a:off x="5252377" y="5642651"/>
            <a:ext cx="2287091" cy="646331"/>
          </a:xfrm>
          <a:prstGeom prst="rect">
            <a:avLst/>
          </a:prstGeom>
          <a:noFill/>
        </p:spPr>
        <p:txBody>
          <a:bodyPr wrap="squar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t>Compare candidate hash to stored hash</a:t>
            </a:r>
          </a:p>
        </p:txBody>
      </p:sp>
      <p:cxnSp>
        <p:nvCxnSpPr>
          <p:cNvPr id="27" name="Straight Arrow Connector 26">
            <a:extLst>
              <a:ext uri="{FF2B5EF4-FFF2-40B4-BE49-F238E27FC236}">
                <a16:creationId xmlns:a16="http://schemas.microsoft.com/office/drawing/2014/main" id="{FC7AA718-7978-724F-B004-A3F0D5C58813}"/>
              </a:ext>
            </a:extLst>
          </p:cNvPr>
          <p:cNvCxnSpPr>
            <a:stCxn id="6" idx="2"/>
            <a:endCxn id="8" idx="0"/>
          </p:cNvCxnSpPr>
          <p:nvPr/>
        </p:nvCxnSpPr>
        <p:spPr bwMode="auto">
          <a:xfrm>
            <a:off x="2177565" y="2356223"/>
            <a:ext cx="28864" cy="280689"/>
          </a:xfrm>
          <a:prstGeom prst="straightConnector1">
            <a:avLst/>
          </a:prstGeom>
          <a:noFill/>
          <a:ln w="254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1ACC51AA-E506-7147-9BDF-31CDD03E9AC4}"/>
              </a:ext>
            </a:extLst>
          </p:cNvPr>
          <p:cNvCxnSpPr>
            <a:endCxn id="10" idx="0"/>
          </p:cNvCxnSpPr>
          <p:nvPr/>
        </p:nvCxnSpPr>
        <p:spPr bwMode="auto">
          <a:xfrm>
            <a:off x="2148700" y="3402893"/>
            <a:ext cx="57729" cy="212326"/>
          </a:xfrm>
          <a:prstGeom prst="straightConnector1">
            <a:avLst/>
          </a:prstGeom>
          <a:noFill/>
          <a:ln w="2540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0BC3F556-0A04-0049-AE69-1A586779DE8E}"/>
              </a:ext>
            </a:extLst>
          </p:cNvPr>
          <p:cNvCxnSpPr>
            <a:endCxn id="12" idx="0"/>
          </p:cNvCxnSpPr>
          <p:nvPr/>
        </p:nvCxnSpPr>
        <p:spPr bwMode="auto">
          <a:xfrm>
            <a:off x="2163132" y="4376870"/>
            <a:ext cx="43297" cy="192811"/>
          </a:xfrm>
          <a:prstGeom prst="straightConnector1">
            <a:avLst/>
          </a:prstGeom>
          <a:noFill/>
          <a:ln w="25400" cap="flat" cmpd="sng" algn="ctr">
            <a:solidFill>
              <a:schemeClr val="tx1"/>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FFD872CE-DEDD-6B41-8974-6CA7EB7974ED}"/>
              </a:ext>
            </a:extLst>
          </p:cNvPr>
          <p:cNvCxnSpPr>
            <a:endCxn id="14" idx="0"/>
          </p:cNvCxnSpPr>
          <p:nvPr/>
        </p:nvCxnSpPr>
        <p:spPr bwMode="auto">
          <a:xfrm>
            <a:off x="2152866" y="5346695"/>
            <a:ext cx="56109" cy="234888"/>
          </a:xfrm>
          <a:prstGeom prst="straightConnector1">
            <a:avLst/>
          </a:prstGeom>
          <a:noFill/>
          <a:ln w="25400" cap="flat" cmpd="sng" algn="ctr">
            <a:solidFill>
              <a:schemeClr val="tx1"/>
            </a:solidFill>
            <a:prstDash val="solid"/>
            <a:round/>
            <a:headEnd type="none" w="med" len="med"/>
            <a:tailEnd type="triangle"/>
          </a:ln>
          <a:effectLst/>
        </p:spPr>
      </p:cxnSp>
      <p:sp>
        <p:nvSpPr>
          <p:cNvPr id="34" name="TextBox 33">
            <a:extLst>
              <a:ext uri="{FF2B5EF4-FFF2-40B4-BE49-F238E27FC236}">
                <a16:creationId xmlns:a16="http://schemas.microsoft.com/office/drawing/2014/main" id="{38740ECE-8D6A-B34C-A1B7-F8E0F104A50F}"/>
              </a:ext>
            </a:extLst>
          </p:cNvPr>
          <p:cNvSpPr txBox="1"/>
          <p:nvPr/>
        </p:nvSpPr>
        <p:spPr>
          <a:xfrm>
            <a:off x="1106309" y="1213105"/>
            <a:ext cx="1954382" cy="369332"/>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t>Account Creation</a:t>
            </a:r>
          </a:p>
        </p:txBody>
      </p:sp>
      <p:sp>
        <p:nvSpPr>
          <p:cNvPr id="35" name="TextBox 34">
            <a:extLst>
              <a:ext uri="{FF2B5EF4-FFF2-40B4-BE49-F238E27FC236}">
                <a16:creationId xmlns:a16="http://schemas.microsoft.com/office/drawing/2014/main" id="{12F629F0-908B-9140-9F0D-D8505B94041D}"/>
              </a:ext>
            </a:extLst>
          </p:cNvPr>
          <p:cNvSpPr txBox="1"/>
          <p:nvPr/>
        </p:nvSpPr>
        <p:spPr>
          <a:xfrm>
            <a:off x="5652123" y="1220603"/>
            <a:ext cx="1300357" cy="369332"/>
          </a:xfrm>
          <a:prstGeom prst="rect">
            <a:avLst/>
          </a:prstGeom>
          <a:noFill/>
        </p:spPr>
        <p:txBody>
          <a:bodyPr wrap="none" rtlCol="0">
            <a:spAutoFit/>
          </a:bodyPr>
          <a:lstStyle>
            <a:defPPr>
              <a:defRPr lang="en-US"/>
            </a:defPPr>
            <a:lvl1pPr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1pPr>
            <a:lvl2pPr marL="4572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2pPr>
            <a:lvl3pPr marL="9144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3pPr>
            <a:lvl4pPr marL="13716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4pPr>
            <a:lvl5pPr marL="1828800" algn="r" rtl="0" fontAlgn="base">
              <a:spcBef>
                <a:spcPct val="0"/>
              </a:spcBef>
              <a:spcAft>
                <a:spcPct val="0"/>
              </a:spcAft>
              <a:defRPr kern="1200">
                <a:solidFill>
                  <a:schemeClr val="tx2"/>
                </a:solidFill>
                <a:latin typeface="Arial" pitchFamily="34" charset="0"/>
                <a:ea typeface="ＭＳ Ｐゴシック" panose="020b0600070205080204" pitchFamily="34" charset="-128"/>
                <a:cs typeface="+mn-cs"/>
              </a:defRPr>
            </a:lvl5pPr>
            <a:lvl6pPr marL="22860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6pPr>
            <a:lvl7pPr marL="27432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7pPr>
            <a:lvl8pPr marL="32004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8pPr>
            <a:lvl9pPr marL="3657600" algn="l" defTabSz="914400" rtl="0" eaLnBrk="1" latinLnBrk="0" hangingPunct="1">
              <a:defRPr kern="1200">
                <a:solidFill>
                  <a:schemeClr val="tx2"/>
                </a:solidFill>
                <a:latin typeface="Arial" pitchFamily="34" charset="0"/>
                <a:ea typeface="ＭＳ Ｐゴシック" panose="020b0600070205080204" pitchFamily="34" charset="-128"/>
                <a:cs typeface="+mn-cs"/>
              </a:defRPr>
            </a:lvl9pPr>
          </a:lstStyle>
          <a:p>
            <a:r>
              <a:rPr lang="en-US"/>
              <a:t>User Login</a:t>
            </a:r>
          </a:p>
        </p:txBody>
      </p:sp>
      <p:cxnSp>
        <p:nvCxnSpPr>
          <p:cNvPr id="36" name="Straight Arrow Connector 35">
            <a:extLst>
              <a:ext uri="{FF2B5EF4-FFF2-40B4-BE49-F238E27FC236}">
                <a16:creationId xmlns:a16="http://schemas.microsoft.com/office/drawing/2014/main" id="{8CD08866-8688-BE4A-890F-76E2878DED5A}"/>
              </a:ext>
            </a:extLst>
          </p:cNvPr>
          <p:cNvCxnSpPr/>
          <p:nvPr/>
        </p:nvCxnSpPr>
        <p:spPr bwMode="auto">
          <a:xfrm>
            <a:off x="6389431" y="2371599"/>
            <a:ext cx="28864" cy="280689"/>
          </a:xfrm>
          <a:prstGeom prst="straightConnector1">
            <a:avLst/>
          </a:prstGeom>
          <a:noFill/>
          <a:ln w="25400"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AAC7BEC5-7544-7047-8FD9-DA301DEA54C0}"/>
              </a:ext>
            </a:extLst>
          </p:cNvPr>
          <p:cNvCxnSpPr>
            <a:endCxn id="20" idx="0"/>
          </p:cNvCxnSpPr>
          <p:nvPr/>
        </p:nvCxnSpPr>
        <p:spPr bwMode="auto">
          <a:xfrm>
            <a:off x="6438208" y="3411660"/>
            <a:ext cx="42908" cy="196288"/>
          </a:xfrm>
          <a:prstGeom prst="straightConnector1">
            <a:avLst/>
          </a:prstGeom>
          <a:noFill/>
          <a:ln w="25400"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32F2464C-E027-CC41-8C31-E03A0531DB02}"/>
              </a:ext>
            </a:extLst>
          </p:cNvPr>
          <p:cNvCxnSpPr>
            <a:endCxn id="22" idx="0"/>
          </p:cNvCxnSpPr>
          <p:nvPr/>
        </p:nvCxnSpPr>
        <p:spPr bwMode="auto">
          <a:xfrm>
            <a:off x="6438208" y="4394816"/>
            <a:ext cx="42674" cy="174865"/>
          </a:xfrm>
          <a:prstGeom prst="straightConnector1">
            <a:avLst/>
          </a:prstGeom>
          <a:noFill/>
          <a:ln w="25400"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8F849CB0-8AEF-EA4E-9CB2-2B24FBED21A9}"/>
              </a:ext>
            </a:extLst>
          </p:cNvPr>
          <p:cNvCxnSpPr>
            <a:endCxn id="24" idx="0"/>
          </p:cNvCxnSpPr>
          <p:nvPr/>
        </p:nvCxnSpPr>
        <p:spPr bwMode="auto">
          <a:xfrm>
            <a:off x="6442883" y="5377095"/>
            <a:ext cx="53962" cy="154319"/>
          </a:xfrm>
          <a:prstGeom prst="straightConnector1">
            <a:avLst/>
          </a:prstGeom>
          <a:noFill/>
          <a:ln w="25400"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24ABEF98-0E44-8A4F-A146-C1B26762CF0F}"/>
              </a:ext>
            </a:extLst>
          </p:cNvPr>
          <p:cNvCxnSpPr>
            <a:endCxn id="24" idx="1"/>
          </p:cNvCxnSpPr>
          <p:nvPr/>
        </p:nvCxnSpPr>
        <p:spPr bwMode="auto">
          <a:xfrm flipV="1">
            <a:off x="3707904" y="5927458"/>
            <a:ext cx="1474627" cy="50170"/>
          </a:xfrm>
          <a:prstGeom prst="straightConnector1">
            <a:avLst/>
          </a:prstGeom>
          <a:noFill/>
          <a:ln w="25400" cap="flat" cmpd="sng" algn="ctr">
            <a:solidFill>
              <a:schemeClr val="tx1"/>
            </a:solidFill>
            <a:prstDash val="solid"/>
            <a:round/>
            <a:headEnd type="triangle"/>
            <a:tailEnd type="none"/>
          </a:ln>
          <a:effectLst/>
        </p:spPr>
      </p:cxnSp>
    </p:spTree>
    <p:extLst>
      <p:ext uri="{BB962C8B-B14F-4D97-AF65-F5344CB8AC3E}">
        <p14:creationId xmlns:p14="http://schemas.microsoft.com/office/powerpoint/2010/main" val="2581403498"/>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6BCFE96-B696-AF48-8772-EFAB6D7A172D}"/>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26F383C2-EC57-D445-AFB1-BB67C1FF86ED}"/>
              </a:ext>
            </a:extLst>
          </p:cNvPr>
          <p:cNvSpPr>
            <a:spLocks noGrp="1"/>
          </p:cNvSpPr>
          <p:nvPr>
            <p:ph idx="1"/>
          </p:nvPr>
        </p:nvSpPr>
        <p:spPr/>
        <p:txBody>
          <a:bodyPr/>
          <a:lstStyle/>
          <a:p>
            <a:r>
              <a:rPr lang="en-US"/>
              <a:t>To protect Faces pages</a:t>
            </a:r>
          </a:p>
          <a:p>
            <a:pPr lvl="1"/>
            <a:r>
              <a:rPr lang="en-US"/>
              <a:t>Annotations in some named application-scoped bean (the one used for RESTful API below, will work)</a:t>
            </a:r>
          </a:p>
          <a:p>
            <a:pPr lvl="2"/>
            <a:r>
              <a:rPr lang="en-US"/>
              <a:t>Turn on Authentication</a:t>
            </a:r>
          </a:p>
          <a:p>
            <a:pPr lvl="2"/>
            <a:r>
              <a:rPr lang="en-US"/>
              <a:t>Specify the DatabaseIdentityStoreDefinition</a:t>
            </a:r>
            <a:endParaRPr lang="en-US"/>
          </a:p>
          <a:p>
            <a:pPr lvl="1"/>
            <a:r>
              <a:rPr lang="en-US"/>
              <a:t>Security Constraints go in web.xml</a:t>
            </a:r>
            <a:endParaRPr lang="en-US"/>
          </a:p>
          <a:p>
            <a:pPr lvl="2"/>
            <a:r>
              <a:rPr lang="en-US"/>
              <a:t>Specify the resource as a URL pattern</a:t>
            </a:r>
          </a:p>
          <a:p>
            <a:pPr lvl="2"/>
            <a:r>
              <a:rPr lang="en-US"/>
              <a:t>Specify the roles allowed to access that resource</a:t>
            </a:r>
          </a:p>
          <a:p>
            <a:r>
              <a:rPr lang="en-US"/>
              <a:t>To protect RESTful API resources</a:t>
            </a:r>
          </a:p>
          <a:p>
            <a:pPr lvl="1"/>
            <a:r>
              <a:rPr lang="en-US"/>
              <a:t>Annotations in </a:t>
            </a:r>
            <a:r>
              <a:rPr lang="en-US" sz="1400" err="1">
                <a:latin typeface="Courier New" panose="02070309020205020404" pitchFamily="49" charset="0"/>
                <a:cs typeface="Courier New" panose="02070309020205020404" pitchFamily="49" charset="0"/>
              </a:rPr>
              <a:t>ApplicationConfig exends javax.ws.rs.core.Application</a:t>
            </a:r>
            <a:endParaRPr lang="en-US" sz="1200">
              <a:latin typeface="Courier New" panose="02070309020205020404" pitchFamily="49" charset="0"/>
              <a:cs typeface="Courier New" panose="02070309020205020404" pitchFamily="49" charset="0"/>
            </a:endParaRPr>
          </a:p>
          <a:p>
            <a:pPr lvl="2"/>
            <a:r>
              <a:rPr lang="en-US"/>
              <a:t>Turn on Authentication</a:t>
            </a:r>
          </a:p>
          <a:p>
            <a:pPr lvl="2"/>
            <a:r>
              <a:rPr lang="en-US"/>
              <a:t>Specify the DatabaseIdentityStoreDefinition</a:t>
            </a:r>
            <a:endParaRPr lang="en-US"/>
          </a:p>
          <a:p>
            <a:pPr lvl="1"/>
            <a:r>
              <a:rPr lang="en-US"/>
              <a:t>Security Constraints go in EntityFacadeRest.java</a:t>
            </a:r>
            <a:endParaRPr lang="en-US"/>
          </a:p>
          <a:p>
            <a:pPr lvl="2"/>
            <a:r>
              <a:rPr lang="en-US"/>
              <a:t>Specify @RolesAllowed(“…”) as an annotation on each resource</a:t>
            </a:r>
          </a:p>
          <a:p>
            <a:pPr lvl="1"/>
            <a:endParaRPr lang="en-US">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F52271EB-A635-1C4C-8310-5186148E7689}"/>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466EA308-8A73-2441-A6F6-5478DCCE2E94}"/>
              </a:ext>
            </a:extLst>
          </p:cNvPr>
          <p:cNvSpPr>
            <a:spLocks noGrp="1"/>
          </p:cNvSpPr>
          <p:nvPr>
            <p:ph type="sldNum" sz="quarter" idx="12"/>
          </p:nvPr>
        </p:nvSpPr>
        <p:spPr/>
        <p:txBody>
          <a:bodyPr/>
          <a:lstStyle/>
          <a:p>
            <a:fld id="{05B6615A-C4AF-FD40-96E4-845CAFB92F0E}" type="slidenum">
              <a:rPr lang="en-US" altLang="en-US" smtClean="0"/>
              <a:t>173</a:t>
            </a:fld>
            <a:endParaRPr lang="en-US" altLang="en-US"/>
          </a:p>
        </p:txBody>
      </p:sp>
    </p:spTree>
    <p:extLst>
      <p:ext uri="{BB962C8B-B14F-4D97-AF65-F5344CB8AC3E}">
        <p14:creationId xmlns:p14="http://schemas.microsoft.com/office/powerpoint/2010/main" val="2682105989"/>
      </p:ext>
    </p:extLst>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1E914EF2-9003-3547-BD93-46D1B9E78922}"/>
              </a:ext>
            </a:extLst>
          </p:cNvPr>
          <p:cNvSpPr>
            <a:spLocks noGrp="1"/>
          </p:cNvSpPr>
          <p:nvPr>
            <p:ph type="title"/>
          </p:nvPr>
        </p:nvSpPr>
        <p:spPr/>
        <p:txBody>
          <a:bodyPr/>
          <a:lstStyle/>
          <a:p>
            <a:r>
              <a:rPr lang="en-US"/>
              <a:t>Summary again in table form</a:t>
            </a:r>
          </a:p>
        </p:txBody>
      </p:sp>
      <p:graphicFrame>
        <p:nvGraphicFramePr>
          <p:cNvPr id="6" name="Content Placeholder 5">
            <a:extLst>
              <a:ext uri="{FF2B5EF4-FFF2-40B4-BE49-F238E27FC236}">
                <a16:creationId xmlns:a16="http://schemas.microsoft.com/office/drawing/2014/main" id="{A9876F2E-F420-2A4F-B19B-33182C4E8438}"/>
              </a:ext>
            </a:extLst>
          </p:cNvPr>
          <p:cNvGraphicFramePr>
            <a:graphicFrameLocks noGrp="1"/>
          </p:cNvGraphicFramePr>
          <p:nvPr>
            <p:ph idx="1"/>
            <p:extLst>
              <p:ext uri="{D42A27DB-BD31-4B8C-83A1-F6EECF244321}">
                <p14:modId xmlns:p14="http://schemas.microsoft.com/office/powerpoint/2010/main" val="8325842"/>
              </p:ext>
            </p:extLst>
          </p:nvPr>
        </p:nvGraphicFramePr>
        <p:xfrm>
          <a:off x="468313" y="1340768"/>
          <a:ext cx="8218486" cy="4907631"/>
        </p:xfrm>
        <a:graphic>
          <a:graphicData uri="http://schemas.openxmlformats.org/drawingml/2006/table">
            <a:tbl>
              <a:tblPr firstRow="1" firstCol="1" bandRow="1">
                <a:tableStyleId>{5C22544A-7EE6-4342-B048-85BDC9FD1C3A}</a:tableStyleId>
              </a:tblPr>
              <a:tblGrid>
                <a:gridCol w="1223367">
                  <a:extLst>
                    <a:ext uri="{9D8B030D-6E8A-4147-A177-3AD203B41FA5}">
                      <a16:colId xmlns:a16="http://schemas.microsoft.com/office/drawing/2014/main" val="3990461650"/>
                    </a:ext>
                  </a:extLst>
                </a:gridCol>
                <a:gridCol w="3540423">
                  <a:extLst>
                    <a:ext uri="{9D8B030D-6E8A-4147-A177-3AD203B41FA5}">
                      <a16:colId xmlns:a16="http://schemas.microsoft.com/office/drawing/2014/main" val="3415368390"/>
                    </a:ext>
                  </a:extLst>
                </a:gridCol>
                <a:gridCol w="3454696">
                  <a:extLst>
                    <a:ext uri="{9D8B030D-6E8A-4147-A177-3AD203B41FA5}">
                      <a16:colId xmlns:a16="http://schemas.microsoft.com/office/drawing/2014/main" val="1472025343"/>
                    </a:ext>
                  </a:extLst>
                </a:gridCol>
              </a:tblGrid>
              <a:tr h="204632">
                <a:tc>
                  <a:txBody>
                    <a:bodyPr vert="horz" wrap="square"/>
                    <a:lstStyle/>
                    <a:p>
                      <a:r>
                        <a:rPr lang="en-US" sz="1200">
                          <a:effectLst/>
                        </a:rPr>
                        <a:t> </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a:effectLst/>
                        </a:rPr>
                        <a:t>JSF Pages</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a:effectLst/>
                        </a:rPr>
                        <a:t>RESTful API</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9573604"/>
                  </a:ext>
                </a:extLst>
              </a:tr>
              <a:tr h="420594">
                <a:tc>
                  <a:txBody>
                    <a:bodyPr vert="horz" wrap="square"/>
                    <a:lstStyle/>
                    <a:p>
                      <a:r>
                        <a:rPr lang="en-US" sz="1200">
                          <a:effectLst/>
                        </a:rPr>
                        <a:t>Users, Groups</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a:effectLst/>
                        </a:rPr>
                        <a:t>File realm or </a:t>
                      </a:r>
                      <a:endParaRPr lang="en-CA" sz="1200">
                        <a:effectLst/>
                      </a:endParaRPr>
                    </a:p>
                    <a:p>
                      <a:r>
                        <a:rPr lang="en-US" sz="1200">
                          <a:effectLst/>
                        </a:rPr>
                        <a:t>@DatabaseIdentityStoreDefinition</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a:effectLst/>
                        </a:rPr>
                        <a:t>File realm or</a:t>
                      </a:r>
                      <a:endParaRPr lang="en-CA" sz="1200">
                        <a:effectLst/>
                      </a:endParaRPr>
                    </a:p>
                    <a:p>
                      <a:r>
                        <a:rPr lang="en-US" sz="1200">
                          <a:effectLst/>
                        </a:rPr>
                        <a:t>@DatabaseIdentityStoreDefinition</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0458630"/>
                  </a:ext>
                </a:extLst>
              </a:tr>
              <a:tr h="1019620">
                <a:tc>
                  <a:txBody>
                    <a:bodyPr vert="horz" wrap="square"/>
                    <a:lstStyle/>
                    <a:p>
                      <a:r>
                        <a:rPr lang="en-US" sz="1200">
                          <a:effectLst/>
                        </a:rPr>
                        <a:t>Role Mapping</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a:effectLst/>
                        </a:rPr>
                        <a:t>Default Group-&gt;Role or</a:t>
                      </a:r>
                      <a:endParaRPr lang="en-CA" sz="1200">
                        <a:effectLst/>
                      </a:endParaRPr>
                    </a:p>
                    <a:p>
                      <a:r>
                        <a:rPr lang="en-US" sz="1200">
                          <a:effectLst/>
                        </a:rPr>
                        <a:t>web.xml</a:t>
                      </a:r>
                      <a:endParaRPr lang="en-CA" sz="1200">
                        <a:effectLst/>
                      </a:endParaRPr>
                    </a:p>
                    <a:p>
                      <a:r>
                        <a:rPr lang="en-US" sz="1200">
                          <a:effectLst/>
                        </a:rPr>
                        <a:t>(in this course we tend to use the default group-&gt;role mapping, so every group is a role)</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a:effectLst/>
                        </a:rPr>
                        <a:t>Default Group-&gt;Role or</a:t>
                      </a:r>
                      <a:endParaRPr lang="en-CA" sz="1200">
                        <a:effectLst/>
                      </a:endParaRPr>
                    </a:p>
                    <a:p>
                      <a:r>
                        <a:rPr lang="en-US" sz="1200">
                          <a:effectLst/>
                        </a:rPr>
                        <a:t>web.xml</a:t>
                      </a:r>
                      <a:endParaRPr lang="en-CA" sz="1200">
                        <a:effectLst/>
                      </a:endParaRPr>
                    </a:p>
                    <a:p>
                      <a:r>
                        <a:rPr lang="en-US" sz="1200">
                          <a:effectLst/>
                        </a:rPr>
                        <a:t>(in this course we tend to use the default group-&gt;role mapping, so every group is a role)</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4603495"/>
                  </a:ext>
                </a:extLst>
              </a:tr>
              <a:tr h="2243165">
                <a:tc>
                  <a:txBody>
                    <a:bodyPr vert="horz" wrap="square"/>
                    <a:lstStyle/>
                    <a:p>
                      <a:r>
                        <a:rPr lang="en-US" sz="1200">
                          <a:effectLst/>
                        </a:rPr>
                        <a:t>Turn Authentication On</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err="1">
                          <a:effectLst/>
                        </a:rPr>
                        <a:t>web.xml </a:t>
                      </a:r>
                      <a:endParaRPr lang="en-CA" sz="1200">
                        <a:effectLst/>
                      </a:endParaRPr>
                    </a:p>
                    <a:p>
                      <a:r>
                        <a:rPr lang="en-US" sz="1200">
                          <a:effectLst/>
                        </a:rPr>
                        <a:t>OR</a:t>
                      </a:r>
                      <a:endParaRPr lang="en-CA" sz="1200">
                        <a:effectLst/>
                      </a:endParaRPr>
                    </a:p>
                    <a:p>
                      <a:r>
                        <a:rPr lang="en-US" sz="1200">
                          <a:effectLst/>
                        </a:rPr>
                        <a:t>@BasicAuthenticationMechanismDefinition on a configuration class with  @ApplicationScoped @Named </a:t>
                      </a:r>
                      <a:endParaRPr lang="en-CA" sz="1200">
                        <a:effectLst/>
                      </a:endParaRPr>
                    </a:p>
                    <a:p>
                      <a:r>
                        <a:rPr lang="en-US" sz="1200">
                          <a:effectLst/>
                        </a:rPr>
                        <a:t>(an application-scoped Named bean)</a:t>
                      </a:r>
                      <a:endParaRPr lang="en-CA" sz="1200">
                        <a:effectLst/>
                      </a:endParaRPr>
                    </a:p>
                    <a:p>
                      <a:r>
                        <a:rPr lang="en-US" sz="1200">
                          <a:effectLst/>
                        </a:rPr>
                        <a:t>OR</a:t>
                      </a:r>
                      <a:endParaRPr lang="en-CA" sz="1200">
                        <a:effectLst/>
                      </a:endParaRPr>
                    </a:p>
                    <a:p>
                      <a:r>
                        <a:rPr lang="en-US" sz="1200">
                          <a:effectLst/>
                        </a:rPr>
                        <a:t>@FormAuthenticationMechanismDefinition on a configuration class with</a:t>
                      </a:r>
                    </a:p>
                    <a:p>
                      <a:r>
                        <a:rPr lang="en-US" sz="1200">
                          <a:effectLst/>
                        </a:rPr>
                        <a:t>@ApplicationScoped  @Named </a:t>
                      </a:r>
                      <a:endParaRPr lang="en-CA" sz="1200">
                        <a:effectLst/>
                      </a:endParaRPr>
                    </a:p>
                    <a:p>
                      <a:r>
                        <a:rPr lang="en-US" sz="1200">
                          <a:effectLst/>
                        </a:rPr>
                        <a:t>(an application-scoped Named bean)</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a:effectLst/>
                        </a:rPr>
                        <a:t>@BasicAuthenticationMechanismDefinition on an @ApplicationScoped configuration class in the app that extends javax.ws.rs.core.Application</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0105409"/>
                  </a:ext>
                </a:extLst>
              </a:tr>
              <a:tr h="1019620">
                <a:tc>
                  <a:txBody>
                    <a:bodyPr vert="horz" wrap="square"/>
                    <a:lstStyle/>
                    <a:p>
                      <a:r>
                        <a:rPr lang="en-US" sz="1200">
                          <a:effectLst/>
                        </a:rPr>
                        <a:t>Protect Resources</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a:effectLst/>
                        </a:rPr>
                        <a:t>web.xml security constraint with a URL pattern</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vert="horz" wrap="square"/>
                    <a:lstStyle/>
                    <a:p>
                      <a:r>
                        <a:rPr lang="en-US" sz="1200">
                          <a:effectLst/>
                        </a:rPr>
                        <a:t>@DeclareRoles (at the top)</a:t>
                      </a:r>
                      <a:endParaRPr lang="en-CA" sz="1200">
                        <a:effectLst/>
                      </a:endParaRPr>
                    </a:p>
                    <a:p>
                      <a:r>
                        <a:rPr lang="en-US" sz="1200">
                          <a:effectLst/>
                        </a:rPr>
                        <a:t>@RolesAllowed on method </a:t>
                      </a:r>
                      <a:endParaRPr lang="en-CA" sz="1200">
                        <a:effectLst/>
                      </a:endParaRPr>
                    </a:p>
                    <a:p>
                      <a:r>
                        <a:rPr lang="en-US" sz="1200">
                          <a:effectLst/>
                        </a:rPr>
                        <a:t>In a class with a @PATH annotation</a:t>
                      </a:r>
                      <a:endParaRPr lang="en-CA" sz="1200">
                        <a:effectLst/>
                      </a:endParaRPr>
                    </a:p>
                    <a:p>
                      <a:r>
                        <a:rPr lang="en-US" sz="1200">
                          <a:effectLst/>
                        </a:rPr>
                        <a:t>For us, that is EntityFacadeREST.java</a:t>
                      </a:r>
                      <a:endParaRPr lang="en-CA" sz="1200">
                        <a:effectLst/>
                      </a:endParaRPr>
                    </a:p>
                    <a:p>
                      <a:r>
                        <a:rPr lang="en-US" sz="1200">
                          <a:effectLst/>
                        </a:rPr>
                        <a:t>(for example, SpriteFacadeREST.java)</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6240701"/>
                  </a:ext>
                </a:extLst>
              </a:tr>
            </a:tbl>
          </a:graphicData>
        </a:graphic>
      </p:graphicFrame>
      <p:sp>
        <p:nvSpPr>
          <p:cNvPr id="4" name="Date Placeholder 3">
            <a:extLst>
              <a:ext uri="{FF2B5EF4-FFF2-40B4-BE49-F238E27FC236}">
                <a16:creationId xmlns:a16="http://schemas.microsoft.com/office/drawing/2014/main" id="{611CC308-6BD4-434E-A2A7-0394661C8984}"/>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5F976B99-BF74-5247-8021-897B2F8F75F1}"/>
              </a:ext>
            </a:extLst>
          </p:cNvPr>
          <p:cNvSpPr>
            <a:spLocks noGrp="1"/>
          </p:cNvSpPr>
          <p:nvPr>
            <p:ph type="sldNum" sz="quarter" idx="12"/>
          </p:nvPr>
        </p:nvSpPr>
        <p:spPr/>
        <p:txBody>
          <a:bodyPr/>
          <a:lstStyle/>
          <a:p>
            <a:fld id="{05B6615A-C4AF-FD40-96E4-845CAFB92F0E}" type="slidenum">
              <a:rPr lang="en-US" altLang="en-US" smtClean="0"/>
              <a:t>174</a:t>
            </a:fld>
            <a:endParaRPr lang="en-US" altLang="en-US"/>
          </a:p>
        </p:txBody>
      </p:sp>
    </p:spTree>
    <p:extLst>
      <p:ext uri="{BB962C8B-B14F-4D97-AF65-F5344CB8AC3E}">
        <p14:creationId xmlns:p14="http://schemas.microsoft.com/office/powerpoint/2010/main" val="3684935866"/>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1" name="Rectangle 5">
            <a:extLst>
              <a:ext uri="{FF2B5EF4-FFF2-40B4-BE49-F238E27FC236}">
                <a16:creationId xmlns:a16="http://schemas.microsoft.com/office/drawing/2014/main" id="{40AE0DFF-B17F-2D43-B531-C2A8AD2BF24D}"/>
              </a:ext>
            </a:extLst>
          </p:cNvPr>
          <p:cNvSpPr>
            <a:spLocks noGrp="1" noChangeArrowheads="1"/>
          </p:cNvSpPr>
          <p:nvPr>
            <p:ph type="ctrTitle"/>
          </p:nvPr>
        </p:nvSpPr>
        <p:spPr>
          <a:xfrm>
            <a:off x="323850" y="620713"/>
            <a:ext cx="7208838" cy="1449387"/>
          </a:xfrm>
        </p:spPr>
        <p:txBody>
          <a:bodyPr/>
          <a:lstStyle/>
          <a:p>
            <a:pPr eaLnBrk="1" hangingPunct="1"/>
            <a:r>
              <a:rPr lang="en-US" altLang="en-US">
                <a:ea typeface="ＭＳ Ｐゴシック" panose="020b0600070205080204" pitchFamily="34" charset="-128"/>
              </a:rPr>
              <a:t>Web Enterprise Application</a:t>
            </a:r>
            <a:br>
              <a:rPr lang="en-US" altLang="en-US">
                <a:ea typeface="ＭＳ Ｐゴシック" panose="020b0600070205080204" pitchFamily="34" charset="-128"/>
              </a:rPr>
            </a:br>
            <a:r>
              <a:rPr lang="en-US" altLang="en-US">
                <a:ea typeface="ＭＳ Ｐゴシック" panose="020b0600070205080204" pitchFamily="34" charset="-128"/>
              </a:rPr>
              <a:t>Programming</a:t>
            </a:r>
          </a:p>
        </p:txBody>
      </p:sp>
      <p:sp>
        <p:nvSpPr>
          <p:cNvPr id="15362" name="Rectangle 6">
            <a:extLst>
              <a:ext uri="{FF2B5EF4-FFF2-40B4-BE49-F238E27FC236}">
                <a16:creationId xmlns:a16="http://schemas.microsoft.com/office/drawing/2014/main" id="{F69B9FE3-565F-4F42-90F3-B6E96D8DFC2A}"/>
              </a:ext>
            </a:extLst>
          </p:cNvPr>
          <p:cNvSpPr>
            <a:spLocks noGrp="1" noChangeArrowheads="1"/>
          </p:cNvSpPr>
          <p:nvPr>
            <p:ph type="subTitle" idx="1"/>
          </p:nvPr>
        </p:nvSpPr>
        <p:spPr/>
        <p:txBody>
          <a:bodyPr/>
          <a:lstStyle/>
          <a:p>
            <a:pPr algn="l" eaLnBrk="1" hangingPunct="1"/>
            <a:r>
              <a:rPr lang="en-US" altLang="en-US" b="1">
                <a:ea typeface="ＭＳ Ｐゴシック" panose="020b0600070205080204" pitchFamily="34" charset="-128"/>
              </a:rPr>
              <a:t>React Front End for the RESTful API</a:t>
            </a:r>
            <a:endParaRPr lang="en-US" altLang="en-US">
              <a:ea typeface="ＭＳ Ｐゴシック" panose="020b0600070205080204" pitchFamily="34" charset="-128"/>
            </a:endParaRPr>
          </a:p>
        </p:txBody>
      </p:sp>
    </p:spTree>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CFAABC0-DB81-4844-88EB-991BAC1774AC}"/>
              </a:ext>
            </a:extLst>
          </p:cNvPr>
          <p:cNvSpPr>
            <a:spLocks noGrp="1"/>
          </p:cNvSpPr>
          <p:nvPr>
            <p:ph type="title"/>
          </p:nvPr>
        </p:nvSpPr>
        <p:spPr/>
        <p:txBody>
          <a:bodyPr/>
          <a:lstStyle/>
          <a:p>
            <a:r>
              <a:rPr lang="en-US"/>
              <a:t>Lab 5</a:t>
            </a:r>
          </a:p>
        </p:txBody>
      </p:sp>
      <p:sp>
        <p:nvSpPr>
          <p:cNvPr id="3" name="Content Placeholder 2">
            <a:extLst>
              <a:ext uri="{FF2B5EF4-FFF2-40B4-BE49-F238E27FC236}">
                <a16:creationId xmlns:a16="http://schemas.microsoft.com/office/drawing/2014/main" id="{12194AB8-2173-FE48-A23E-43FA667C027E}"/>
              </a:ext>
            </a:extLst>
          </p:cNvPr>
          <p:cNvSpPr>
            <a:spLocks noGrp="1"/>
          </p:cNvSpPr>
          <p:nvPr>
            <p:ph idx="1"/>
          </p:nvPr>
        </p:nvSpPr>
        <p:spPr/>
        <p:txBody>
          <a:bodyPr/>
          <a:lstStyle/>
          <a:p>
            <a:r>
              <a:rPr lang="en-US"/>
              <a:t>Lab 5 will be posted soon.  </a:t>
            </a:r>
          </a:p>
          <a:p>
            <a:r>
              <a:rPr lang="en-US"/>
              <a:t>Lab 5: implement a React page to display the First and Last names of the list of Contacts</a:t>
            </a:r>
          </a:p>
          <a:p>
            <a:r>
              <a:rPr lang="en-US"/>
              <a:t>All of the information required to do Lab 5 is in this slide deck</a:t>
            </a:r>
          </a:p>
          <a:p>
            <a:endParaRPr lang="en-US"/>
          </a:p>
        </p:txBody>
      </p:sp>
      <p:sp>
        <p:nvSpPr>
          <p:cNvPr id="4" name="Date Placeholder 3">
            <a:extLst>
              <a:ext uri="{FF2B5EF4-FFF2-40B4-BE49-F238E27FC236}">
                <a16:creationId xmlns:a16="http://schemas.microsoft.com/office/drawing/2014/main" id="{41BCCC04-853A-B340-A344-864ABFE7FDA9}"/>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78C31AE7-EDE2-934F-AB53-726F7A914DA4}"/>
              </a:ext>
            </a:extLst>
          </p:cNvPr>
          <p:cNvSpPr>
            <a:spLocks noGrp="1"/>
          </p:cNvSpPr>
          <p:nvPr>
            <p:ph type="sldNum" sz="quarter" idx="12"/>
          </p:nvPr>
        </p:nvSpPr>
        <p:spPr/>
        <p:txBody>
          <a:bodyPr/>
          <a:lstStyle/>
          <a:p>
            <a:fld id="{05B6615A-C4AF-FD40-96E4-845CAFB92F0E}" type="slidenum">
              <a:rPr lang="en-US" altLang="en-US" smtClean="0"/>
              <a:t>176</a:t>
            </a:fld>
            <a:endParaRPr lang="en-US" altLang="en-US"/>
          </a:p>
        </p:txBody>
      </p:sp>
    </p:spTree>
    <p:extLst>
      <p:ext uri="{BB962C8B-B14F-4D97-AF65-F5344CB8AC3E}">
        <p14:creationId xmlns:p14="http://schemas.microsoft.com/office/powerpoint/2010/main" val="1023499950"/>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CFB2E33-5FED-C64E-B984-81D71A117449}"/>
              </a:ext>
            </a:extLst>
          </p:cNvPr>
          <p:cNvSpPr>
            <a:spLocks noGrp="1"/>
          </p:cNvSpPr>
          <p:nvPr>
            <p:ph type="title"/>
          </p:nvPr>
        </p:nvSpPr>
        <p:spPr/>
        <p:txBody>
          <a:bodyPr/>
          <a:lstStyle/>
          <a:p>
            <a:r>
              <a:rPr lang="en-US"/>
              <a:t>CST8218 React Strategy</a:t>
            </a:r>
          </a:p>
        </p:txBody>
      </p:sp>
      <p:sp>
        <p:nvSpPr>
          <p:cNvPr id="3" name="Content Placeholder 2">
            <a:extLst>
              <a:ext uri="{FF2B5EF4-FFF2-40B4-BE49-F238E27FC236}">
                <a16:creationId xmlns:a16="http://schemas.microsoft.com/office/drawing/2014/main" id="{3FD31036-0EE1-4849-9E53-F16EAA912F32}"/>
              </a:ext>
            </a:extLst>
          </p:cNvPr>
          <p:cNvSpPr>
            <a:spLocks noGrp="1"/>
          </p:cNvSpPr>
          <p:nvPr>
            <p:ph idx="1"/>
          </p:nvPr>
        </p:nvSpPr>
        <p:spPr/>
        <p:txBody>
          <a:bodyPr/>
          <a:lstStyle/>
          <a:p>
            <a:r>
              <a:rPr lang="en-US"/>
              <a:t>Follow in the footsteps of LuisPa -- https://dev.to/luispa/lets-try-react-without-nodejs-3a7</a:t>
            </a:r>
          </a:p>
          <a:p>
            <a:r>
              <a:rPr lang="en-US"/>
              <a:t>Create an html page that references the ReactJS and React-dom libraries from the internet</a:t>
            </a:r>
          </a:p>
          <a:p>
            <a:r>
              <a:rPr lang="en-US"/>
              <a:t>Also reference Babel https://babeljs.io which is a Javascript compiler that translates next-gen Javascript (JSX and React) into browser-compatible Javascript</a:t>
            </a:r>
            <a:endParaRPr lang="en-US"/>
          </a:p>
          <a:p>
            <a:r>
              <a:rPr lang="en-US"/>
              <a:t>Can then put React code/components on the page using </a:t>
            </a:r>
          </a:p>
          <a:p>
            <a:pPr marL="0" indent="0">
              <a:buNone/>
            </a:pPr>
            <a:r>
              <a:rPr lang="en-US"/>
              <a:t>&lt;script type="text/babel"&gt;</a:t>
            </a:r>
          </a:p>
          <a:p>
            <a:pPr marL="0" indent="0">
              <a:buNone/>
            </a:pPr>
            <a:r>
              <a:rPr lang="en-US"/>
              <a:t>…react component here</a:t>
            </a:r>
          </a:p>
          <a:p>
            <a:pPr marL="0" indent="0">
              <a:buNone/>
            </a:pPr>
            <a:r>
              <a:rPr lang="en-US"/>
              <a:t>&lt;/script&gt;</a:t>
            </a:r>
          </a:p>
          <a:p>
            <a:pPr lvl="1"/>
            <a:endParaRPr lang="en-US"/>
          </a:p>
        </p:txBody>
      </p:sp>
      <p:sp>
        <p:nvSpPr>
          <p:cNvPr id="4" name="Date Placeholder 3">
            <a:extLst>
              <a:ext uri="{FF2B5EF4-FFF2-40B4-BE49-F238E27FC236}">
                <a16:creationId xmlns:a16="http://schemas.microsoft.com/office/drawing/2014/main" id="{7AB71E87-9A78-5644-AA17-416E5427724D}"/>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6" name="Slide Number Placeholder 5">
            <a:extLst>
              <a:ext uri="{FF2B5EF4-FFF2-40B4-BE49-F238E27FC236}">
                <a16:creationId xmlns:a16="http://schemas.microsoft.com/office/drawing/2014/main" id="{FDA4A9AB-6C67-0745-8B4E-B2EC7D65975C}"/>
              </a:ext>
            </a:extLst>
          </p:cNvPr>
          <p:cNvSpPr>
            <a:spLocks noGrp="1"/>
          </p:cNvSpPr>
          <p:nvPr>
            <p:ph type="sldNum" sz="quarter" idx="12"/>
          </p:nvPr>
        </p:nvSpPr>
        <p:spPr/>
        <p:txBody>
          <a:bodyPr/>
          <a:lstStyle/>
          <a:p>
            <a:fld id="{05B6615A-C4AF-FD40-96E4-845CAFB92F0E}" type="slidenum">
              <a:rPr lang="en-US" altLang="en-US" smtClean="0"/>
              <a:t>177</a:t>
            </a:fld>
            <a:endParaRPr lang="en-US" altLang="en-US"/>
          </a:p>
        </p:txBody>
      </p:sp>
    </p:spTree>
    <p:extLst>
      <p:ext uri="{BB962C8B-B14F-4D97-AF65-F5344CB8AC3E}">
        <p14:creationId xmlns:p14="http://schemas.microsoft.com/office/powerpoint/2010/main" val="3180714219"/>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CDBAC70-BDF3-DC48-8C85-19B0D08CDB2A}"/>
              </a:ext>
            </a:extLst>
          </p:cNvPr>
          <p:cNvSpPr>
            <a:spLocks noGrp="1"/>
          </p:cNvSpPr>
          <p:nvPr>
            <p:ph type="title"/>
          </p:nvPr>
        </p:nvSpPr>
        <p:spPr/>
        <p:txBody>
          <a:bodyPr/>
          <a:lstStyle/>
          <a:p>
            <a:r>
              <a:rPr lang="en-US"/>
              <a:t>ReactJS </a:t>
            </a:r>
            <a:r>
              <a:rPr lang="en-US" sz="1800"/>
              <a:t>(based on https://reactjs.org/tutorial/tutorial.html)</a:t>
            </a:r>
          </a:p>
        </p:txBody>
      </p:sp>
      <p:sp>
        <p:nvSpPr>
          <p:cNvPr id="3" name="Content Placeholder 2">
            <a:extLst>
              <a:ext uri="{FF2B5EF4-FFF2-40B4-BE49-F238E27FC236}">
                <a16:creationId xmlns:a16="http://schemas.microsoft.com/office/drawing/2014/main" id="{63498D71-B498-C24E-B1DD-E66ADC9CD720}"/>
              </a:ext>
            </a:extLst>
          </p:cNvPr>
          <p:cNvSpPr>
            <a:spLocks noGrp="1"/>
          </p:cNvSpPr>
          <p:nvPr>
            <p:ph idx="1"/>
          </p:nvPr>
        </p:nvSpPr>
        <p:spPr>
          <a:xfrm>
            <a:off x="457200" y="1233704"/>
            <a:ext cx="8229600" cy="5219632"/>
          </a:xfrm>
        </p:spPr>
        <p:txBody>
          <a:bodyPr/>
          <a:lstStyle/>
          <a:p>
            <a:r>
              <a:rPr lang="en-US"/>
              <a:t>Build User Interfaces for SPA with React Components</a:t>
            </a:r>
          </a:p>
          <a:p>
            <a:r>
              <a:rPr lang="en-US"/>
              <a:t>The type of React Component we will work with are subclasses of React.Component</a:t>
            </a:r>
            <a:endParaRPr lang="en-US"/>
          </a:p>
          <a:p>
            <a:pPr marL="0" indent="0">
              <a:buNone/>
            </a:pPr>
            <a:r>
              <a:rPr lang="en-US" sz="1600">
                <a:latin typeface="Courier New" panose="02070309020205020404" pitchFamily="49" charset="0"/>
                <a:cs typeface="Courier New" panose="02070309020205020404" pitchFamily="49" charset="0"/>
              </a:rPr>
              <a:t>class ShoppingList extends React.Component {</a:t>
            </a:r>
          </a:p>
          <a:p>
            <a:pPr marL="0" indent="0">
              <a:buNone/>
            </a:pPr>
            <a:r>
              <a:rPr lang="en-US" sz="1600">
                <a:latin typeface="Courier New" panose="02070309020205020404" pitchFamily="49" charset="0"/>
                <a:cs typeface="Courier New" panose="02070309020205020404" pitchFamily="49" charset="0"/>
              </a:rPr>
              <a:t>  render() {</a:t>
            </a:r>
          </a:p>
          <a:p>
            <a:pPr marL="0" indent="0">
              <a:buNone/>
            </a:pPr>
            <a:r>
              <a:rPr lang="en-US" sz="1600">
                <a:latin typeface="Courier New" panose="02070309020205020404" pitchFamily="49" charset="0"/>
                <a:cs typeface="Courier New" panose="02070309020205020404" pitchFamily="49" charset="0"/>
              </a:rPr>
              <a:t>    return ( </a:t>
            </a:r>
          </a:p>
          <a:p>
            <a:pPr marL="0" indent="0">
              <a:buNone/>
            </a:pPr>
            <a:r>
              <a:rPr lang="en-US" sz="1600">
                <a:latin typeface="Courier New" panose="02070309020205020404" pitchFamily="49" charset="0"/>
                <a:cs typeface="Courier New" panose="02070309020205020404" pitchFamily="49" charset="0"/>
              </a:rPr>
              <a:t>      &lt;div className="shopping-list"&gt;</a:t>
            </a:r>
          </a:p>
          <a:p>
            <a:pPr marL="0" indent="0">
              <a:buNone/>
            </a:pPr>
            <a:r>
              <a:rPr lang="en-US" sz="1600">
                <a:latin typeface="Courier New" panose="02070309020205020404" pitchFamily="49" charset="0"/>
                <a:cs typeface="Courier New" panose="02070309020205020404" pitchFamily="49" charset="0"/>
              </a:rPr>
              <a:t>        &lt;h1&gt;Shopping List for {this.props.name}&lt;/h1&gt;</a:t>
            </a:r>
          </a:p>
          <a:p>
            <a:pPr marL="0" indent="0">
              <a:buNone/>
            </a:pPr>
            <a:r>
              <a:rPr lang="en-US" sz="1600">
                <a:latin typeface="Courier New" panose="02070309020205020404" pitchFamily="49" charset="0"/>
                <a:cs typeface="Courier New" panose="02070309020205020404" pitchFamily="49" charset="0"/>
              </a:rPr>
              <a:t>          &lt;ul&gt;</a:t>
            </a:r>
          </a:p>
          <a:p>
            <a:pPr marL="0" indent="0">
              <a:buNone/>
            </a:pPr>
            <a:r>
              <a:rPr lang="en-US" sz="1600">
                <a:latin typeface="Courier New" panose="02070309020205020404" pitchFamily="49" charset="0"/>
                <a:cs typeface="Courier New" panose="02070309020205020404" pitchFamily="49" charset="0"/>
              </a:rPr>
              <a:t>            &lt;li&gt;Instagram&lt;/li&gt;</a:t>
            </a:r>
          </a:p>
          <a:p>
            <a:pPr marL="0" indent="0">
              <a:buNone/>
            </a:pPr>
            <a:r>
              <a:rPr lang="en-US" sz="1600">
                <a:latin typeface="Courier New" panose="02070309020205020404" pitchFamily="49" charset="0"/>
                <a:cs typeface="Courier New" panose="02070309020205020404" pitchFamily="49" charset="0"/>
              </a:rPr>
              <a:t>            &lt;li&gt;WhatsApp&lt;/li&gt;</a:t>
            </a:r>
          </a:p>
          <a:p>
            <a:pPr marL="0" indent="0">
              <a:buNone/>
            </a:pPr>
            <a:r>
              <a:rPr lang="en-US" sz="1600">
                <a:latin typeface="Courier New" panose="02070309020205020404" pitchFamily="49" charset="0"/>
                <a:cs typeface="Courier New" panose="02070309020205020404" pitchFamily="49" charset="0"/>
              </a:rPr>
              <a:t>            &lt;li&gt;Oculus&lt;/li&gt;</a:t>
            </a:r>
          </a:p>
          <a:p>
            <a:pPr marL="0" indent="0">
              <a:buNone/>
            </a:pPr>
            <a:r>
              <a:rPr lang="en-US" sz="1600">
                <a:latin typeface="Courier New" panose="02070309020205020404" pitchFamily="49" charset="0"/>
                <a:cs typeface="Courier New" panose="02070309020205020404" pitchFamily="49" charset="0"/>
              </a:rPr>
              <a:t>          &lt;/ul&gt;</a:t>
            </a:r>
          </a:p>
          <a:p>
            <a:pPr marL="0" indent="0">
              <a:buNone/>
            </a:pPr>
            <a:r>
              <a:rPr lang="en-US" sz="1600">
                <a:latin typeface="Courier New" panose="02070309020205020404" pitchFamily="49" charset="0"/>
                <a:cs typeface="Courier New" panose="02070309020205020404" pitchFamily="49" charset="0"/>
              </a:rPr>
              <a:t>      &lt;/div&gt;</a:t>
            </a:r>
          </a:p>
          <a:p>
            <a:pPr marL="0" indent="0">
              <a:buNone/>
            </a:pPr>
            <a:r>
              <a:rPr lang="en-US" sz="1600">
                <a:latin typeface="Courier New" panose="02070309020205020404" pitchFamily="49" charset="0"/>
                <a:cs typeface="Courier New" panose="02070309020205020404" pitchFamily="49" charset="0"/>
              </a:rPr>
              <a:t>    );</a:t>
            </a:r>
          </a:p>
          <a:p>
            <a:pPr marL="0" indent="0">
              <a:buNone/>
            </a:pPr>
            <a:r>
              <a:rPr lang="en-US" sz="1600">
                <a:latin typeface="Courier New" panose="02070309020205020404" pitchFamily="49" charset="0"/>
                <a:cs typeface="Courier New" panose="02070309020205020404" pitchFamily="49" charset="0"/>
              </a:rPr>
              <a:t>  }</a:t>
            </a:r>
          </a:p>
          <a:p>
            <a:pPr marL="0" indent="0">
              <a:buNone/>
            </a:pPr>
            <a:r>
              <a:rPr lang="en-US" sz="1600">
                <a:latin typeface="Courier New" panose="02070309020205020404" pitchFamily="49" charset="0"/>
                <a:cs typeface="Courier New" panose="02070309020205020404" pitchFamily="49" charset="0"/>
              </a:rPr>
              <a:t>} // Example usage: &lt;ShoppingList name="Mark" /&gt;</a:t>
            </a:r>
          </a:p>
        </p:txBody>
      </p:sp>
      <p:sp>
        <p:nvSpPr>
          <p:cNvPr id="5" name="Slide Number Placeholder 4">
            <a:extLst>
              <a:ext uri="{FF2B5EF4-FFF2-40B4-BE49-F238E27FC236}">
                <a16:creationId xmlns:a16="http://schemas.microsoft.com/office/drawing/2014/main" id="{5B21DD80-B93D-2841-841E-DDA29E13CF20}"/>
              </a:ext>
            </a:extLst>
          </p:cNvPr>
          <p:cNvSpPr>
            <a:spLocks noGrp="1"/>
          </p:cNvSpPr>
          <p:nvPr>
            <p:ph type="sldNum" sz="quarter" idx="12"/>
          </p:nvPr>
        </p:nvSpPr>
        <p:spPr/>
        <p:txBody>
          <a:bodyPr/>
          <a:lstStyle/>
          <a:p>
            <a:fld id="{05B6615A-C4AF-FD40-96E4-845CAFB92F0E}" type="slidenum">
              <a:rPr lang="en-US" altLang="en-US" smtClean="0"/>
              <a:t>178</a:t>
            </a:fld>
            <a:endParaRPr lang="en-US" altLang="en-US"/>
          </a:p>
        </p:txBody>
      </p:sp>
    </p:spTree>
    <p:extLst>
      <p:ext uri="{BB962C8B-B14F-4D97-AF65-F5344CB8AC3E}">
        <p14:creationId xmlns:p14="http://schemas.microsoft.com/office/powerpoint/2010/main" val="1110289664"/>
      </p:ext>
    </p:extLst>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9370056-A2FA-FC48-9149-308582E6F03D}"/>
              </a:ext>
            </a:extLst>
          </p:cNvPr>
          <p:cNvSpPr>
            <a:spLocks noGrp="1"/>
          </p:cNvSpPr>
          <p:nvPr>
            <p:ph type="title"/>
          </p:nvPr>
        </p:nvSpPr>
        <p:spPr/>
        <p:txBody>
          <a:bodyPr/>
          <a:lstStyle/>
          <a:p>
            <a:r>
              <a:rPr lang="en-US"/>
              <a:t>JSX</a:t>
            </a:r>
          </a:p>
        </p:txBody>
      </p:sp>
      <p:sp>
        <p:nvSpPr>
          <p:cNvPr id="3" name="Content Placeholder 2">
            <a:extLst>
              <a:ext uri="{FF2B5EF4-FFF2-40B4-BE49-F238E27FC236}">
                <a16:creationId xmlns:a16="http://schemas.microsoft.com/office/drawing/2014/main" id="{2BEBC9C1-F213-B141-B4F2-BC0A941A4AE4}"/>
              </a:ext>
            </a:extLst>
          </p:cNvPr>
          <p:cNvSpPr>
            <a:spLocks noGrp="1"/>
          </p:cNvSpPr>
          <p:nvPr>
            <p:ph idx="1"/>
          </p:nvPr>
        </p:nvSpPr>
        <p:spPr/>
        <p:txBody>
          <a:bodyPr/>
          <a:lstStyle/>
          <a:p>
            <a:r>
              <a:rPr lang="en-US"/>
              <a:t>The language inside the </a:t>
            </a:r>
            <a:r>
              <a:rPr lang="en-US">
                <a:latin typeface="Courier New" panose="02070309020205020404" pitchFamily="49" charset="0"/>
                <a:cs typeface="Courier New" panose="02070309020205020404" pitchFamily="49" charset="0"/>
              </a:rPr>
              <a:t>return()</a:t>
            </a:r>
            <a:r>
              <a:rPr lang="en-US">
                <a:cs typeface="Courier New" panose="02070309020205020404" pitchFamily="49" charset="0"/>
              </a:rPr>
              <a:t>on the previous slide is a React element expressed in the language JSX</a:t>
            </a:r>
          </a:p>
          <a:p>
            <a:r>
              <a:rPr lang="en-US"/>
              <a:t>The JSX on previous slide is syntactic sugar for the following Javascript code</a:t>
            </a:r>
          </a:p>
          <a:p>
            <a:endParaRPr lang="en-US"/>
          </a:p>
          <a:p>
            <a:pPr marL="0" indent="0">
              <a:buNone/>
            </a:pPr>
            <a:r>
              <a:rPr lang="en-US" sz="1400" err="1">
                <a:latin typeface="Courier New" panose="02070309020205020404" pitchFamily="49" charset="0"/>
                <a:cs typeface="Courier New" panose="02070309020205020404" pitchFamily="49" charset="0"/>
              </a:rPr>
              <a:t>React.createElement("div", {className: "shopping-list"},</a:t>
            </a:r>
          </a:p>
          <a:p>
            <a:pPr marL="0" indent="0">
              <a:buNone/>
            </a:pPr>
            <a:r>
              <a:rPr lang="en-US" sz="1400">
                <a:latin typeface="Courier New" panose="02070309020205020404" pitchFamily="49" charset="0"/>
                <a:cs typeface="Courier New" panose="02070309020205020404" pitchFamily="49" charset="0"/>
              </a:rPr>
              <a:t>  React.createElement("h1", null, "Shopping List for ", props.name),</a:t>
            </a:r>
          </a:p>
          <a:p>
            <a:pPr marL="0" indent="0">
              <a:buNone/>
            </a:pPr>
            <a:r>
              <a:rPr lang="en-US" sz="1400">
                <a:latin typeface="Courier New" panose="02070309020205020404" pitchFamily="49" charset="0"/>
                <a:cs typeface="Courier New" panose="02070309020205020404" pitchFamily="49" charset="0"/>
              </a:rPr>
              <a:t>  React.createElement("ul", null,</a:t>
            </a:r>
          </a:p>
          <a:p>
            <a:pPr marL="0" indent="0">
              <a:buNone/>
            </a:pPr>
            <a:r>
              <a:rPr lang="en-US" sz="1400">
                <a:latin typeface="Courier New" panose="02070309020205020404" pitchFamily="49" charset="0"/>
                <a:cs typeface="Courier New" panose="02070309020205020404" pitchFamily="49" charset="0"/>
              </a:rPr>
              <a:t>    React.createElement("li", null, "Instagram"),</a:t>
            </a:r>
          </a:p>
          <a:p>
            <a:pPr marL="0" indent="0">
              <a:buNone/>
            </a:pPr>
            <a:r>
              <a:rPr lang="en-US" sz="1400">
                <a:latin typeface="Courier New" panose="02070309020205020404" pitchFamily="49" charset="0"/>
                <a:cs typeface="Courier New" panose="02070309020205020404" pitchFamily="49" charset="0"/>
              </a:rPr>
              <a:t>    React.createElement("li", null, "WhatsApp"),</a:t>
            </a:r>
          </a:p>
          <a:p>
            <a:pPr marL="0" indent="0">
              <a:buNone/>
            </a:pPr>
            <a:r>
              <a:rPr lang="en-US" sz="1400">
                <a:latin typeface="Courier New" panose="02070309020205020404" pitchFamily="49" charset="0"/>
                <a:cs typeface="Courier New" panose="02070309020205020404" pitchFamily="49" charset="0"/>
              </a:rPr>
              <a:t>    React.createElement("li", null, "Oculus")</a:t>
            </a:r>
          </a:p>
          <a:p>
            <a:pPr marL="0" indent="0">
              <a:buNone/>
            </a:pPr>
            <a:r>
              <a:rPr lang="en-US" sz="1400">
                <a:latin typeface="Courier New" panose="02070309020205020404" pitchFamily="49" charset="0"/>
                <a:cs typeface="Courier New" panose="02070309020205020404" pitchFamily="49" charset="0"/>
              </a:rPr>
              <a:t>  )</a:t>
            </a:r>
          </a:p>
          <a:p>
            <a:pPr marL="0" indent="0">
              <a:buNone/>
            </a:pPr>
            <a:r>
              <a:rPr lang="en-US" sz="1400">
                <a:latin typeface="Courier New" panose="02070309020205020404" pitchFamily="49" charset="0"/>
                <a:cs typeface="Courier New" panose="02070309020205020404" pitchFamily="49" charset="0"/>
              </a:rPr>
              <a:t>);</a:t>
            </a:r>
          </a:p>
          <a:p>
            <a:r>
              <a:rPr lang="en-US">
                <a:cs typeface="Courier New" panose="02070309020205020404" pitchFamily="49" charset="0"/>
              </a:rPr>
              <a:t>Notice the Javascript expression </a:t>
            </a:r>
            <a:r>
              <a:rPr lang="en-US" err="1">
                <a:latin typeface="Courier New" panose="02070309020205020404" pitchFamily="49" charset="0"/>
                <a:cs typeface="Courier New" panose="02070309020205020404" pitchFamily="49" charset="0"/>
              </a:rPr>
              <a:t>props.name</a:t>
            </a:r>
            <a:r>
              <a:rPr lang="en-US">
                <a:cs typeface="Courier New" panose="02070309020205020404" pitchFamily="49" charset="0"/>
              </a:rPr>
              <a:t> was placed in braces as </a:t>
            </a:r>
            <a:r>
              <a:rPr lang="en-US">
                <a:latin typeface="Courier New" panose="02070309020205020404" pitchFamily="49" charset="0"/>
                <a:cs typeface="Courier New" panose="02070309020205020404" pitchFamily="49" charset="0"/>
              </a:rPr>
              <a:t>{this.props.name} </a:t>
            </a:r>
            <a:r>
              <a:rPr lang="en-US">
                <a:cs typeface="Courier New" panose="02070309020205020404" pitchFamily="49" charset="0"/>
              </a:rPr>
              <a:t>when it appeared in JSX</a:t>
            </a:r>
          </a:p>
        </p:txBody>
      </p:sp>
      <p:sp>
        <p:nvSpPr>
          <p:cNvPr id="4" name="Date Placeholder 3">
            <a:extLst>
              <a:ext uri="{FF2B5EF4-FFF2-40B4-BE49-F238E27FC236}">
                <a16:creationId xmlns:a16="http://schemas.microsoft.com/office/drawing/2014/main" id="{5409494B-C5C9-4F42-80AF-EF1E8FD63F6C}"/>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AAA0F1B3-88FB-BA47-A06B-9FB664C09997}"/>
              </a:ext>
            </a:extLst>
          </p:cNvPr>
          <p:cNvSpPr>
            <a:spLocks noGrp="1"/>
          </p:cNvSpPr>
          <p:nvPr>
            <p:ph type="sldNum" sz="quarter" idx="12"/>
          </p:nvPr>
        </p:nvSpPr>
        <p:spPr/>
        <p:txBody>
          <a:bodyPr/>
          <a:lstStyle/>
          <a:p>
            <a:fld id="{05B6615A-C4AF-FD40-96E4-845CAFB92F0E}" type="slidenum">
              <a:rPr lang="en-US" altLang="en-US" smtClean="0"/>
              <a:t>179</a:t>
            </a:fld>
            <a:endParaRPr lang="en-US" altLang="en-US"/>
          </a:p>
        </p:txBody>
      </p:sp>
    </p:spTree>
    <p:extLst>
      <p:ext uri="{BB962C8B-B14F-4D97-AF65-F5344CB8AC3E}">
        <p14:creationId xmlns:p14="http://schemas.microsoft.com/office/powerpoint/2010/main" val="2959163971"/>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Don’t take shortcuts in Labs</a:t>
            </a:r>
          </a:p>
        </p:txBody>
      </p:sp>
      <p:sp>
        <p:nvSpPr>
          <p:cNvPr id="3" name="Content Placeholder 2"/>
          <p:cNvSpPr>
            <a:spLocks noGrp="1"/>
          </p:cNvSpPr>
          <p:nvPr>
            <p:ph idx="1"/>
          </p:nvPr>
        </p:nvSpPr>
        <p:spPr/>
        <p:txBody>
          <a:bodyPr/>
          <a:lstStyle/>
          <a:p>
            <a:r>
              <a:rPr lang="en-US"/>
              <a:t>Like excessive help, shortcuts are bad</a:t>
            </a:r>
          </a:p>
          <a:p>
            <a:r>
              <a:rPr lang="en-US"/>
              <a:t>Suppose you are training for a marathon</a:t>
            </a:r>
          </a:p>
          <a:p>
            <a:pPr lvl="1"/>
            <a:r>
              <a:rPr lang="en-US"/>
              <a:t>your coach wants you to run a five kilometer training route</a:t>
            </a:r>
          </a:p>
          <a:p>
            <a:pPr lvl="1"/>
            <a:r>
              <a:rPr lang="en-US"/>
              <a:t>You feel overloaded and find a shortcut on the route to reduce it to one kilometer</a:t>
            </a:r>
          </a:p>
          <a:p>
            <a:pPr lvl="1"/>
            <a:r>
              <a:rPr lang="en-US"/>
              <a:t>You saved so much time doing it your way!</a:t>
            </a:r>
          </a:p>
          <a:p>
            <a:pPr lvl="1"/>
            <a:r>
              <a:rPr lang="en-US"/>
              <a:t>The short cut took so much less time and effort: where’s the problem?</a:t>
            </a:r>
          </a:p>
          <a:p>
            <a:pPr lvl="1"/>
            <a:endParaRPr lang="en-US"/>
          </a:p>
          <a:p>
            <a:pPr lvl="1"/>
            <a:endParaRPr lang="en-US"/>
          </a:p>
        </p:txBody>
      </p:sp>
    </p:spTree>
    <p:extLst>
      <p:ext uri="{BB962C8B-B14F-4D97-AF65-F5344CB8AC3E}">
        <p14:creationId xmlns:p14="http://schemas.microsoft.com/office/powerpoint/2010/main" val="818114143"/>
      </p:ext>
    </p:extLst>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F581BD0-07A4-D24E-B8D6-CB80ECA73527}"/>
              </a:ext>
            </a:extLst>
          </p:cNvPr>
          <p:cNvSpPr>
            <a:spLocks noGrp="1"/>
          </p:cNvSpPr>
          <p:nvPr>
            <p:ph type="title"/>
          </p:nvPr>
        </p:nvSpPr>
        <p:spPr/>
        <p:txBody>
          <a:bodyPr/>
          <a:lstStyle/>
          <a:p>
            <a:r>
              <a:rPr lang="en-US"/>
              <a:t>React Component Properties</a:t>
            </a:r>
          </a:p>
        </p:txBody>
      </p:sp>
      <p:sp>
        <p:nvSpPr>
          <p:cNvPr id="3" name="Content Placeholder 2">
            <a:extLst>
              <a:ext uri="{FF2B5EF4-FFF2-40B4-BE49-F238E27FC236}">
                <a16:creationId xmlns:a16="http://schemas.microsoft.com/office/drawing/2014/main" id="{6790DA95-5D7D-0640-AD52-9CE4632A8D0E}"/>
              </a:ext>
            </a:extLst>
          </p:cNvPr>
          <p:cNvSpPr>
            <a:spLocks noGrp="1"/>
          </p:cNvSpPr>
          <p:nvPr>
            <p:ph idx="1"/>
          </p:nvPr>
        </p:nvSpPr>
        <p:spPr/>
        <p:txBody>
          <a:bodyPr/>
          <a:lstStyle/>
          <a:p>
            <a:r>
              <a:rPr lang="en-US"/>
              <a:t>The attributes/properties of a Component are called </a:t>
            </a:r>
            <a:r>
              <a:rPr lang="en-US">
                <a:latin typeface="Courier New" panose="02070309020205020404" pitchFamily="49" charset="0"/>
                <a:cs typeface="Courier New" panose="02070309020205020404" pitchFamily="49" charset="0"/>
              </a:rPr>
              <a:t>props</a:t>
            </a:r>
          </a:p>
          <a:p>
            <a:r>
              <a:rPr lang="en-US"/>
              <a:t>On the previous slides we saw the </a:t>
            </a:r>
            <a:r>
              <a:rPr lang="en-US">
                <a:latin typeface="Courier New" panose="02070309020205020404" pitchFamily="49" charset="0"/>
                <a:cs typeface="Courier New" panose="02070309020205020404" pitchFamily="49" charset="0"/>
              </a:rPr>
              <a:t>name</a:t>
            </a:r>
            <a:r>
              <a:rPr lang="en-US">
                <a:cs typeface="Courier New" panose="02070309020205020404" pitchFamily="49" charset="0"/>
              </a:rPr>
              <a:t> prop being used for the </a:t>
            </a:r>
            <a:r>
              <a:rPr lang="en-US" err="1">
                <a:latin typeface="Courier New" panose="02070309020205020404" pitchFamily="49" charset="0"/>
                <a:cs typeface="Courier New" panose="02070309020205020404" pitchFamily="49" charset="0"/>
              </a:rPr>
              <a:t>ShoppingList</a:t>
            </a:r>
            <a:r>
              <a:rPr lang="en-US">
                <a:cs typeface="Courier New" panose="02070309020205020404" pitchFamily="49" charset="0"/>
              </a:rPr>
              <a:t> component:</a:t>
            </a:r>
          </a:p>
          <a:p>
            <a:pPr marL="0" indent="0">
              <a:buNone/>
            </a:pPr>
            <a:endParaRPr lang="en-US">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Example usage: &lt;ShoppingList name="Mark" /&gt;</a:t>
            </a:r>
          </a:p>
          <a:p>
            <a:pPr marL="0" indent="0">
              <a:buNone/>
            </a:pPr>
            <a:endParaRPr lang="en-US">
              <a:cs typeface="Courier New" panose="02070309020205020404" pitchFamily="49" charset="0"/>
            </a:endParaRPr>
          </a:p>
          <a:p>
            <a:r>
              <a:rPr lang="en-US">
                <a:cs typeface="Courier New" panose="02070309020205020404" pitchFamily="49" charset="0"/>
              </a:rPr>
              <a:t>Then inside the component the </a:t>
            </a:r>
            <a:r>
              <a:rPr lang="en-US">
                <a:latin typeface="Courier New" panose="02070309020205020404" pitchFamily="49" charset="0"/>
                <a:cs typeface="Courier New" panose="02070309020205020404" pitchFamily="49" charset="0"/>
              </a:rPr>
              <a:t>name</a:t>
            </a:r>
            <a:r>
              <a:rPr lang="en-US">
                <a:cs typeface="Courier New" panose="02070309020205020404" pitchFamily="49" charset="0"/>
              </a:rPr>
              <a:t> prop was referenced as</a:t>
            </a:r>
          </a:p>
          <a:p>
            <a:pPr lvl="1"/>
            <a:r>
              <a:rPr lang="en-US" err="1">
                <a:cs typeface="Courier New" panose="02070309020205020404" pitchFamily="49" charset="0"/>
              </a:rPr>
              <a:t>Javascript expression in JSX: </a:t>
            </a:r>
          </a:p>
          <a:p>
            <a:pPr marL="344487" lvl="1" indent="0">
              <a:buNone/>
            </a:pPr>
            <a:r>
              <a:rPr lang="en-US">
                <a:latin typeface="Courier New" panose="02070309020205020404" pitchFamily="49" charset="0"/>
                <a:cs typeface="Courier New" panose="02070309020205020404" pitchFamily="49" charset="0"/>
              </a:rPr>
              <a:t>       {this.props.name}</a:t>
            </a:r>
          </a:p>
          <a:p>
            <a:pPr lvl="1"/>
            <a:r>
              <a:rPr lang="en-US" err="1">
                <a:cs typeface="Courier New" panose="02070309020205020404" pitchFamily="49" charset="0"/>
              </a:rPr>
              <a:t>Javascript expression:</a:t>
            </a:r>
          </a:p>
          <a:p>
            <a:pPr marL="344487" lvl="1" indent="0">
              <a:buNone/>
            </a:pPr>
            <a:r>
              <a:rPr lang="en-US">
                <a:latin typeface="Courier New" panose="02070309020205020404" pitchFamily="49" charset="0"/>
                <a:cs typeface="Courier New" panose="02070309020205020404" pitchFamily="49" charset="0"/>
              </a:rPr>
              <a:t>       props.name</a:t>
            </a:r>
            <a:endParaRPr lang="en-US">
              <a:cs typeface="Courier New" panose="02070309020205020404" pitchFamily="49" charset="0"/>
            </a:endParaRPr>
          </a:p>
        </p:txBody>
      </p:sp>
      <p:sp>
        <p:nvSpPr>
          <p:cNvPr id="4" name="Date Placeholder 3">
            <a:extLst>
              <a:ext uri="{FF2B5EF4-FFF2-40B4-BE49-F238E27FC236}">
                <a16:creationId xmlns:a16="http://schemas.microsoft.com/office/drawing/2014/main" id="{6DE3F2B4-0BFA-F446-847D-AA7FA151DFD7}"/>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8A94A28C-F422-6F43-81B0-E458EB6F6054}"/>
              </a:ext>
            </a:extLst>
          </p:cNvPr>
          <p:cNvSpPr>
            <a:spLocks noGrp="1"/>
          </p:cNvSpPr>
          <p:nvPr>
            <p:ph type="sldNum" sz="quarter" idx="12"/>
          </p:nvPr>
        </p:nvSpPr>
        <p:spPr/>
        <p:txBody>
          <a:bodyPr/>
          <a:lstStyle/>
          <a:p>
            <a:fld id="{05B6615A-C4AF-FD40-96E4-845CAFB92F0E}" type="slidenum">
              <a:rPr lang="en-US" altLang="en-US" smtClean="0"/>
              <a:t>180</a:t>
            </a:fld>
            <a:endParaRPr lang="en-US" altLang="en-US"/>
          </a:p>
        </p:txBody>
      </p:sp>
    </p:spTree>
    <p:extLst>
      <p:ext uri="{BB962C8B-B14F-4D97-AF65-F5344CB8AC3E}">
        <p14:creationId xmlns:p14="http://schemas.microsoft.com/office/powerpoint/2010/main" val="3091165853"/>
      </p:ext>
    </p:extLst>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A7B3B34-C995-2448-8958-988B5FABC375}"/>
              </a:ext>
            </a:extLst>
          </p:cNvPr>
          <p:cNvSpPr>
            <a:spLocks noGrp="1"/>
          </p:cNvSpPr>
          <p:nvPr>
            <p:ph type="title"/>
          </p:nvPr>
        </p:nvSpPr>
        <p:spPr/>
        <p:txBody>
          <a:bodyPr/>
          <a:lstStyle/>
          <a:p>
            <a:r>
              <a:rPr lang="en-US"/>
              <a:t>React Component State</a:t>
            </a:r>
          </a:p>
        </p:txBody>
      </p:sp>
      <p:sp>
        <p:nvSpPr>
          <p:cNvPr id="3" name="Content Placeholder 2">
            <a:extLst>
              <a:ext uri="{FF2B5EF4-FFF2-40B4-BE49-F238E27FC236}">
                <a16:creationId xmlns:a16="http://schemas.microsoft.com/office/drawing/2014/main" id="{CA3F1D9E-5426-B843-AF1A-1735FE4183FB}"/>
              </a:ext>
            </a:extLst>
          </p:cNvPr>
          <p:cNvSpPr>
            <a:spLocks noGrp="1"/>
          </p:cNvSpPr>
          <p:nvPr>
            <p:ph idx="1"/>
          </p:nvPr>
        </p:nvSpPr>
        <p:spPr/>
        <p:txBody>
          <a:bodyPr/>
          <a:lstStyle/>
          <a:p>
            <a:r>
              <a:rPr lang="en-US"/>
              <a:t>React components maintain state by initializing state variables in their constructor:</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class ShoppingList extends React.Component {</a:t>
            </a:r>
          </a:p>
          <a:p>
            <a:pPr marL="0" indent="0">
              <a:buNone/>
            </a:pPr>
            <a:r>
              <a:rPr lang="en-US">
                <a:latin typeface="Courier New" panose="02070309020205020404" pitchFamily="49" charset="0"/>
                <a:cs typeface="Courier New" panose="02070309020205020404" pitchFamily="49" charset="0"/>
              </a:rPr>
              <a:t>  constructor(props) {</a:t>
            </a:r>
          </a:p>
          <a:p>
            <a:pPr marL="0" indent="0">
              <a:buNone/>
            </a:pPr>
            <a:r>
              <a:rPr lang="en-US">
                <a:latin typeface="Courier New" panose="02070309020205020404" pitchFamily="49" charset="0"/>
                <a:cs typeface="Courier New" panose="02070309020205020404" pitchFamily="49" charset="0"/>
              </a:rPr>
              <a:t>    super(props);</a:t>
            </a:r>
          </a:p>
          <a:p>
            <a:pPr marL="0" indent="0">
              <a:buNone/>
            </a:pPr>
            <a:r>
              <a:rPr lang="en-US">
                <a:latin typeface="Courier New" panose="02070309020205020404" pitchFamily="49" charset="0"/>
                <a:cs typeface="Courier New" panose="02070309020205020404" pitchFamily="49" charset="0"/>
              </a:rPr>
              <a:t>    this.state = { value: null, };</a:t>
            </a: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a:t>
            </a:r>
          </a:p>
        </p:txBody>
      </p:sp>
      <p:sp>
        <p:nvSpPr>
          <p:cNvPr id="4" name="Date Placeholder 3">
            <a:extLst>
              <a:ext uri="{FF2B5EF4-FFF2-40B4-BE49-F238E27FC236}">
                <a16:creationId xmlns:a16="http://schemas.microsoft.com/office/drawing/2014/main" id="{4AD23BE3-8507-AB4D-A0DF-AB6615A2E0F1}"/>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00B6515B-3F4B-7F4A-B5F2-187455C9D079}"/>
              </a:ext>
            </a:extLst>
          </p:cNvPr>
          <p:cNvSpPr>
            <a:spLocks noGrp="1"/>
          </p:cNvSpPr>
          <p:nvPr>
            <p:ph type="sldNum" sz="quarter" idx="12"/>
          </p:nvPr>
        </p:nvSpPr>
        <p:spPr/>
        <p:txBody>
          <a:bodyPr/>
          <a:lstStyle/>
          <a:p>
            <a:fld id="{05B6615A-C4AF-FD40-96E4-845CAFB92F0E}" type="slidenum">
              <a:rPr lang="en-US" altLang="en-US" smtClean="0"/>
              <a:t>181</a:t>
            </a:fld>
            <a:endParaRPr lang="en-US" altLang="en-US"/>
          </a:p>
        </p:txBody>
      </p:sp>
    </p:spTree>
    <p:extLst>
      <p:ext uri="{BB962C8B-B14F-4D97-AF65-F5344CB8AC3E}">
        <p14:creationId xmlns:p14="http://schemas.microsoft.com/office/powerpoint/2010/main" val="403570720"/>
      </p:ext>
    </p:extLst>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53ED0C2-7003-D84E-BF45-BF2D54A04BB1}"/>
              </a:ext>
            </a:extLst>
          </p:cNvPr>
          <p:cNvSpPr>
            <a:spLocks noGrp="1"/>
          </p:cNvSpPr>
          <p:nvPr>
            <p:ph type="title"/>
          </p:nvPr>
        </p:nvSpPr>
        <p:spPr/>
        <p:txBody>
          <a:bodyPr/>
          <a:lstStyle/>
          <a:p>
            <a:r>
              <a:rPr lang="en-US"/>
              <a:t>React Component State Immutable</a:t>
            </a:r>
          </a:p>
        </p:txBody>
      </p:sp>
      <p:sp>
        <p:nvSpPr>
          <p:cNvPr id="3" name="Content Placeholder 2">
            <a:extLst>
              <a:ext uri="{FF2B5EF4-FFF2-40B4-BE49-F238E27FC236}">
                <a16:creationId xmlns:a16="http://schemas.microsoft.com/office/drawing/2014/main" id="{E13198BE-D0B8-4A42-B367-2EF463A050DC}"/>
              </a:ext>
            </a:extLst>
          </p:cNvPr>
          <p:cNvSpPr>
            <a:spLocks noGrp="1"/>
          </p:cNvSpPr>
          <p:nvPr>
            <p:ph idx="1"/>
          </p:nvPr>
        </p:nvSpPr>
        <p:spPr/>
        <p:txBody>
          <a:bodyPr/>
          <a:lstStyle/>
          <a:p>
            <a:r>
              <a:rPr lang="en-US" err="1">
                <a:latin typeface="Courier New" panose="02070309020205020404" pitchFamily="49" charset="0"/>
                <a:cs typeface="Courier New" panose="02070309020205020404" pitchFamily="49" charset="0"/>
              </a:rPr>
              <a:t>this.state</a:t>
            </a:r>
            <a:r>
              <a:rPr lang="en-US">
                <a:cs typeface="Courier New" panose="02070309020205020404" pitchFamily="49" charset="0"/>
              </a:rPr>
              <a:t> should be considered immutable, such that you only make changes to </a:t>
            </a:r>
            <a:r>
              <a:rPr lang="en-US" err="1">
                <a:latin typeface="Courier New" panose="02070309020205020404" pitchFamily="49" charset="0"/>
                <a:cs typeface="Courier New" panose="02070309020205020404" pitchFamily="49" charset="0"/>
              </a:rPr>
              <a:t>this.state</a:t>
            </a:r>
            <a:r>
              <a:rPr lang="en-US">
                <a:cs typeface="Courier New" panose="02070309020205020404" pitchFamily="49" charset="0"/>
              </a:rPr>
              <a:t> by using </a:t>
            </a:r>
            <a:r>
              <a:rPr lang="en-US" err="1">
                <a:latin typeface="Courier New" panose="02070309020205020404" pitchFamily="49" charset="0"/>
                <a:cs typeface="Courier New" panose="02070309020205020404" pitchFamily="49" charset="0"/>
              </a:rPr>
              <a:t>this.setState(newState)</a:t>
            </a:r>
            <a:r>
              <a:rPr lang="en-US">
                <a:cs typeface="Courier New" panose="02070309020205020404" pitchFamily="49" charset="0"/>
              </a:rPr>
              <a:t>where </a:t>
            </a:r>
            <a:r>
              <a:rPr lang="en-US" err="1">
                <a:latin typeface="Courier New" panose="02070309020205020404" pitchFamily="49" charset="0"/>
                <a:cs typeface="Courier New" panose="02070309020205020404" pitchFamily="49" charset="0"/>
              </a:rPr>
              <a:t>newState</a:t>
            </a:r>
            <a:r>
              <a:rPr lang="en-US">
                <a:cs typeface="Courier New" panose="02070309020205020404" pitchFamily="49" charset="0"/>
              </a:rPr>
              <a:t> is a changed </a:t>
            </a:r>
            <a:r>
              <a:rPr lang="en-US" b="1">
                <a:cs typeface="Courier New" panose="02070309020205020404" pitchFamily="49" charset="0"/>
              </a:rPr>
              <a:t>copy</a:t>
            </a:r>
            <a:r>
              <a:rPr lang="en-US">
                <a:cs typeface="Courier New" panose="02070309020205020404" pitchFamily="49" charset="0"/>
              </a:rPr>
              <a:t> of </a:t>
            </a:r>
            <a:r>
              <a:rPr lang="en-US" err="1">
                <a:latin typeface="Courier New" panose="02070309020205020404" pitchFamily="49" charset="0"/>
                <a:cs typeface="Courier New" panose="02070309020205020404" pitchFamily="49" charset="0"/>
              </a:rPr>
              <a:t>this.state </a:t>
            </a:r>
            <a:r>
              <a:rPr lang="en-US">
                <a:cs typeface="Courier New" panose="02070309020205020404" pitchFamily="49" charset="0"/>
              </a:rPr>
              <a:t>(or completely new)</a:t>
            </a:r>
            <a:endParaRPr lang="en-US">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A6AE062A-4833-5E4C-98F0-21E92F9C868C}"/>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CBB92FC7-4EA6-FA40-9833-92EE9FBAA06F}"/>
              </a:ext>
            </a:extLst>
          </p:cNvPr>
          <p:cNvSpPr>
            <a:spLocks noGrp="1"/>
          </p:cNvSpPr>
          <p:nvPr>
            <p:ph type="sldNum" sz="quarter" idx="12"/>
          </p:nvPr>
        </p:nvSpPr>
        <p:spPr/>
        <p:txBody>
          <a:bodyPr/>
          <a:lstStyle/>
          <a:p>
            <a:fld id="{05B6615A-C4AF-FD40-96E4-845CAFB92F0E}" type="slidenum">
              <a:rPr lang="en-US" altLang="en-US" smtClean="0"/>
              <a:t>182</a:t>
            </a:fld>
            <a:endParaRPr lang="en-US" altLang="en-US"/>
          </a:p>
        </p:txBody>
      </p:sp>
    </p:spTree>
    <p:extLst>
      <p:ext uri="{BB962C8B-B14F-4D97-AF65-F5344CB8AC3E}">
        <p14:creationId xmlns:p14="http://schemas.microsoft.com/office/powerpoint/2010/main" val="1979877002"/>
      </p:ext>
    </p:extLst>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710ADC1-6C27-9644-A5B7-D27D270749D4}"/>
              </a:ext>
            </a:extLst>
          </p:cNvPr>
          <p:cNvSpPr>
            <a:spLocks noGrp="1"/>
          </p:cNvSpPr>
          <p:nvPr>
            <p:ph type="title"/>
          </p:nvPr>
        </p:nvSpPr>
        <p:spPr/>
        <p:txBody>
          <a:bodyPr/>
          <a:lstStyle/>
          <a:p>
            <a:r>
              <a:rPr lang="en-US"/>
              <a:t>Calling a RESTful API</a:t>
            </a:r>
          </a:p>
        </p:txBody>
      </p:sp>
      <p:sp>
        <p:nvSpPr>
          <p:cNvPr id="3" name="Content Placeholder 2">
            <a:extLst>
              <a:ext uri="{FF2B5EF4-FFF2-40B4-BE49-F238E27FC236}">
                <a16:creationId xmlns:a16="http://schemas.microsoft.com/office/drawing/2014/main" id="{FF678277-A8F6-E54E-8531-E065FC4F84C1}"/>
              </a:ext>
            </a:extLst>
          </p:cNvPr>
          <p:cNvSpPr>
            <a:spLocks noGrp="1"/>
          </p:cNvSpPr>
          <p:nvPr>
            <p:ph idx="1"/>
          </p:nvPr>
        </p:nvSpPr>
        <p:spPr/>
        <p:txBody>
          <a:bodyPr/>
          <a:lstStyle/>
          <a:p>
            <a:r>
              <a:rPr lang="en-US"/>
              <a:t>To call our RESTful API to get data, we will use the lifecycle method called </a:t>
            </a:r>
            <a:r>
              <a:rPr lang="en-US" err="1">
                <a:latin typeface="Courier New" panose="02070309020205020404" pitchFamily="49" charset="0"/>
                <a:cs typeface="Courier New" panose="02070309020205020404" pitchFamily="49" charset="0"/>
              </a:rPr>
              <a:t>componentDidMount()</a:t>
            </a:r>
          </a:p>
          <a:p>
            <a:endParaRPr lang="en-US">
              <a:latin typeface="Courier New" panose="02070309020205020404" pitchFamily="49" charset="0"/>
              <a:cs typeface="Courier New" panose="02070309020205020404" pitchFamily="49" charset="0"/>
            </a:endParaRPr>
          </a:p>
          <a:p>
            <a:pPr marL="0" indent="0">
              <a:buNone/>
            </a:pPr>
            <a:r>
              <a:rPr lang="en-US" sz="1800" err="1">
                <a:latin typeface="Courier New" panose="02070309020205020404" pitchFamily="49" charset="0"/>
                <a:cs typeface="Courier New" panose="02070309020205020404" pitchFamily="49" charset="0"/>
              </a:rPr>
              <a:t>getContacts(){</a:t>
            </a:r>
          </a:p>
          <a:p>
            <a:pPr marL="0" indent="0">
              <a:buNone/>
            </a:pPr>
            <a:r>
              <a:rPr lang="en-US" sz="1800">
                <a:latin typeface="Courier New" panose="02070309020205020404" pitchFamily="49" charset="0"/>
                <a:cs typeface="Courier New" panose="02070309020205020404" pitchFamily="49" charset="0"/>
              </a:rPr>
              <a:t>fetch("http://192.168.124.2:8080/mavenproject8/resources/com.mycompany.mavenproject8.contact",{</a:t>
            </a:r>
          </a:p>
          <a:p>
            <a:pPr marL="0" indent="0">
              <a:buNone/>
            </a:pPr>
            <a:r>
              <a:rPr lang="en-US" sz="1800">
                <a:latin typeface="Courier New" panose="02070309020205020404" pitchFamily="49" charset="0"/>
                <a:cs typeface="Courier New" panose="02070309020205020404" pitchFamily="49" charset="0"/>
              </a:rPr>
              <a:t>  headers: {'Accept': 'application/json'}})</a:t>
            </a:r>
          </a:p>
          <a:p>
            <a:pPr marL="0" indent="0">
              <a:buNone/>
            </a:pPr>
            <a:r>
              <a:rPr lang="en-US" sz="1800">
                <a:latin typeface="Courier New" panose="02070309020205020404" pitchFamily="49" charset="0"/>
                <a:cs typeface="Courier New" panose="02070309020205020404" pitchFamily="49" charset="0"/>
              </a:rPr>
              <a:t>  .then(res =&gt; res.json())</a:t>
            </a:r>
          </a:p>
          <a:p>
            <a:pPr marL="0" indent="0">
              <a:buNone/>
            </a:pPr>
            <a:r>
              <a:rPr lang="en-US" sz="1800">
                <a:latin typeface="Courier New" panose="02070309020205020404" pitchFamily="49" charset="0"/>
                <a:cs typeface="Courier New" panose="02070309020205020404" pitchFamily="49" charset="0"/>
              </a:rPr>
              <a:t>  .then(resjson =&gt; this.setState({contacts: resjson}));</a:t>
            </a:r>
          </a:p>
          <a:p>
            <a:pPr marL="0" indent="0">
              <a:buNone/>
            </a:pPr>
            <a:r>
              <a:rPr lang="en-US" sz="1800">
                <a:latin typeface="Courier New" panose="02070309020205020404" pitchFamily="49" charset="0"/>
                <a:cs typeface="Courier New" panose="02070309020205020404" pitchFamily="49" charset="0"/>
              </a:rPr>
              <a:t>}</a:t>
            </a:r>
          </a:p>
          <a:p>
            <a:pPr marL="0" indent="0">
              <a:buNone/>
            </a:pPr>
            <a:r>
              <a:rPr lang="en-US" sz="1800">
                <a:latin typeface="Courier New" panose="02070309020205020404" pitchFamily="49" charset="0"/>
                <a:cs typeface="Courier New" panose="02070309020205020404" pitchFamily="49" charset="0"/>
              </a:rPr>
              <a:t>// componentDidMount() is called by the system </a:t>
            </a:r>
          </a:p>
          <a:p>
            <a:pPr marL="0" indent="0">
              <a:buNone/>
            </a:pPr>
            <a:r>
              <a:rPr lang="en-US" sz="1800" err="1">
                <a:latin typeface="Courier New" panose="02070309020205020404" pitchFamily="49" charset="0"/>
                <a:cs typeface="Courier New" panose="02070309020205020404" pitchFamily="49" charset="0"/>
              </a:rPr>
              <a:t>componentDidMount() {</a:t>
            </a:r>
          </a:p>
          <a:p>
            <a:pPr marL="0" indent="0">
              <a:buNone/>
            </a:pPr>
            <a:r>
              <a:rPr lang="en-US" sz="1800">
                <a:latin typeface="Courier New" panose="02070309020205020404" pitchFamily="49" charset="0"/>
                <a:cs typeface="Courier New" panose="02070309020205020404" pitchFamily="49" charset="0"/>
              </a:rPr>
              <a:t>    this.getContacts();</a:t>
            </a:r>
          </a:p>
          <a:p>
            <a:pPr marL="0" indent="0">
              <a:buNone/>
            </a:pPr>
            <a:r>
              <a:rPr lang="en-US" sz="1800">
                <a:latin typeface="Courier New" panose="02070309020205020404" pitchFamily="49" charset="0"/>
                <a:cs typeface="Courier New" panose="02070309020205020404" pitchFamily="49" charset="0"/>
              </a:rPr>
              <a:t>}</a:t>
            </a:r>
          </a:p>
        </p:txBody>
      </p:sp>
      <p:sp>
        <p:nvSpPr>
          <p:cNvPr id="4" name="Date Placeholder 3">
            <a:extLst>
              <a:ext uri="{FF2B5EF4-FFF2-40B4-BE49-F238E27FC236}">
                <a16:creationId xmlns:a16="http://schemas.microsoft.com/office/drawing/2014/main" id="{04528DA5-FA9D-3843-AEFA-1490CDDC527B}"/>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4A95CE16-6909-814B-A6E1-550855163446}"/>
              </a:ext>
            </a:extLst>
          </p:cNvPr>
          <p:cNvSpPr>
            <a:spLocks noGrp="1"/>
          </p:cNvSpPr>
          <p:nvPr>
            <p:ph type="sldNum" sz="quarter" idx="12"/>
          </p:nvPr>
        </p:nvSpPr>
        <p:spPr/>
        <p:txBody>
          <a:bodyPr/>
          <a:lstStyle/>
          <a:p>
            <a:fld id="{05B6615A-C4AF-FD40-96E4-845CAFB92F0E}" type="slidenum">
              <a:rPr lang="en-US" altLang="en-US" smtClean="0"/>
              <a:t>183</a:t>
            </a:fld>
            <a:endParaRPr lang="en-US" altLang="en-US"/>
          </a:p>
        </p:txBody>
      </p:sp>
    </p:spTree>
    <p:extLst>
      <p:ext uri="{BB962C8B-B14F-4D97-AF65-F5344CB8AC3E}">
        <p14:creationId xmlns:p14="http://schemas.microsoft.com/office/powerpoint/2010/main" val="3868440127"/>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4E203E2-B172-434C-9F83-8B32C4AD127E}"/>
              </a:ext>
            </a:extLst>
          </p:cNvPr>
          <p:cNvSpPr>
            <a:spLocks noGrp="1"/>
          </p:cNvSpPr>
          <p:nvPr>
            <p:ph type="title"/>
          </p:nvPr>
        </p:nvSpPr>
        <p:spPr/>
        <p:txBody>
          <a:bodyPr/>
          <a:lstStyle/>
          <a:p>
            <a:r>
              <a:rPr lang="en-US"/>
              <a:t>Calling a RESTful API (cont'd)</a:t>
            </a:r>
          </a:p>
        </p:txBody>
      </p:sp>
      <p:sp>
        <p:nvSpPr>
          <p:cNvPr id="3" name="Content Placeholder 2">
            <a:extLst>
              <a:ext uri="{FF2B5EF4-FFF2-40B4-BE49-F238E27FC236}">
                <a16:creationId xmlns:a16="http://schemas.microsoft.com/office/drawing/2014/main" id="{C71EA092-C6AE-7142-BC3F-3AFC4BFCAF71}"/>
              </a:ext>
            </a:extLst>
          </p:cNvPr>
          <p:cNvSpPr>
            <a:spLocks noGrp="1"/>
          </p:cNvSpPr>
          <p:nvPr>
            <p:ph idx="1"/>
          </p:nvPr>
        </p:nvSpPr>
        <p:spPr>
          <a:xfrm>
            <a:off x="455955" y="1292224"/>
            <a:ext cx="8229600" cy="4956175"/>
          </a:xfrm>
        </p:spPr>
        <p:txBody>
          <a:bodyPr/>
          <a:lstStyle/>
          <a:p>
            <a:r>
              <a:rPr lang="en-US"/>
              <a:t>When the component mounts, the system calls the React lifecycle method,  </a:t>
            </a:r>
            <a:r>
              <a:rPr lang="en-US" err="1">
                <a:latin typeface="Courier New" panose="02070309020205020404" pitchFamily="49" charset="0"/>
                <a:cs typeface="Courier New" panose="02070309020205020404" pitchFamily="49" charset="0"/>
              </a:rPr>
              <a:t>componentDidMount()</a:t>
            </a:r>
            <a:r>
              <a:rPr lang="en-US">
                <a:cs typeface="Courier New" panose="02070309020205020404" pitchFamily="49" charset="0"/>
              </a:rPr>
              <a:t>, which calls our function, </a:t>
            </a:r>
            <a:r>
              <a:rPr lang="en-US" err="1">
                <a:latin typeface="Courier New" panose="02070309020205020404" pitchFamily="49" charset="0"/>
                <a:cs typeface="Courier New" panose="02070309020205020404" pitchFamily="49" charset="0"/>
              </a:rPr>
              <a:t>getContacts()</a:t>
            </a:r>
            <a:r>
              <a:rPr lang="en-US">
                <a:cs typeface="Courier New" panose="02070309020205020404" pitchFamily="49" charset="0"/>
              </a:rPr>
              <a:t>, which calls the Javascript function </a:t>
            </a:r>
            <a:r>
              <a:rPr lang="en-US"/>
              <a:t> </a:t>
            </a:r>
            <a:r>
              <a:rPr lang="en-US">
                <a:latin typeface="Courier New" panose="02070309020205020404" pitchFamily="49" charset="0"/>
                <a:cs typeface="Courier New" panose="02070309020205020404" pitchFamily="49" charset="0"/>
              </a:rPr>
              <a:t>fetch()</a:t>
            </a:r>
          </a:p>
          <a:p>
            <a:r>
              <a:rPr lang="en-US">
                <a:latin typeface="Courier New" panose="02070309020205020404" pitchFamily="49" charset="0"/>
                <a:cs typeface="Courier New" panose="02070309020205020404" pitchFamily="49" charset="0"/>
              </a:rPr>
              <a:t>fetch()</a:t>
            </a:r>
            <a:r>
              <a:rPr lang="en-US">
                <a:cs typeface="Courier New" panose="02070309020205020404" pitchFamily="49" charset="0"/>
              </a:rPr>
              <a:t> returns a Javascript </a:t>
            </a:r>
            <a:r>
              <a:rPr lang="en-US">
                <a:latin typeface="Courier New" panose="02070309020205020404" pitchFamily="49" charset="0"/>
                <a:cs typeface="Courier New" panose="02070309020205020404" pitchFamily="49" charset="0"/>
              </a:rPr>
              <a:t>Promise</a:t>
            </a:r>
          </a:p>
          <a:p>
            <a:r>
              <a:rPr lang="en-US">
                <a:cs typeface="Courier New" panose="02070309020205020404" pitchFamily="49" charset="0"/>
              </a:rPr>
              <a:t>The </a:t>
            </a:r>
            <a:r>
              <a:rPr lang="en-US">
                <a:latin typeface="Courier New" panose="02070309020205020404" pitchFamily="49" charset="0"/>
                <a:cs typeface="Courier New" panose="02070309020205020404" pitchFamily="49" charset="0"/>
              </a:rPr>
              <a:t>Promise</a:t>
            </a:r>
            <a:r>
              <a:rPr lang="en-US">
                <a:cs typeface="Courier New" panose="02070309020205020404" pitchFamily="49" charset="0"/>
              </a:rPr>
              <a:t> is the not-yet-resolved result of the </a:t>
            </a:r>
            <a:r>
              <a:rPr lang="en-US">
                <a:latin typeface="Courier New" panose="02070309020205020404" pitchFamily="49" charset="0"/>
                <a:cs typeface="Courier New" panose="02070309020205020404" pitchFamily="49" charset="0"/>
              </a:rPr>
              <a:t>fetch()</a:t>
            </a:r>
            <a:r>
              <a:rPr lang="en-US">
                <a:cs typeface="Courier New" panose="02070309020205020404" pitchFamily="49" charset="0"/>
              </a:rPr>
              <a:t>, and the </a:t>
            </a:r>
            <a:r>
              <a:rPr lang="en-US">
                <a:latin typeface="Courier New" panose="02070309020205020404" pitchFamily="49" charset="0"/>
                <a:cs typeface="Courier New" panose="02070309020205020404" pitchFamily="49" charset="0"/>
              </a:rPr>
              <a:t>Promise </a:t>
            </a:r>
            <a:r>
              <a:rPr lang="en-US">
                <a:cs typeface="Courier New" panose="02070309020205020404" pitchFamily="49" charset="0"/>
              </a:rPr>
              <a:t>has a</a:t>
            </a:r>
            <a:r>
              <a:rPr lang="en-US">
                <a:latin typeface="Courier New" panose="02070309020205020404" pitchFamily="49" charset="0"/>
                <a:cs typeface="Courier New" panose="02070309020205020404" pitchFamily="49" charset="0"/>
              </a:rPr>
              <a:t> then()</a:t>
            </a:r>
            <a:r>
              <a:rPr lang="en-US">
                <a:cs typeface="Courier New" panose="02070309020205020404" pitchFamily="49" charset="0"/>
              </a:rPr>
              <a:t>method which takes a function that is applied to the result of the </a:t>
            </a:r>
            <a:r>
              <a:rPr lang="en-US">
                <a:latin typeface="Courier New" panose="02070309020205020404" pitchFamily="49" charset="0"/>
                <a:cs typeface="Courier New" panose="02070309020205020404" pitchFamily="49" charset="0"/>
              </a:rPr>
              <a:t>fetch() </a:t>
            </a:r>
            <a:r>
              <a:rPr lang="en-US">
                <a:cs typeface="Courier New" panose="02070309020205020404" pitchFamily="49" charset="0"/>
              </a:rPr>
              <a:t>when it is resolved</a:t>
            </a:r>
          </a:p>
          <a:p>
            <a:r>
              <a:rPr lang="en-US">
                <a:cs typeface="Courier New" panose="02070309020205020404" pitchFamily="49" charset="0"/>
              </a:rPr>
              <a:t>The </a:t>
            </a:r>
            <a:r>
              <a:rPr lang="en-US">
                <a:latin typeface="Courier New" panose="02070309020205020404" pitchFamily="49" charset="0"/>
                <a:cs typeface="Courier New" panose="02070309020205020404" pitchFamily="49" charset="0"/>
              </a:rPr>
              <a:t>fetch()</a:t>
            </a:r>
            <a:r>
              <a:rPr lang="en-US">
                <a:cs typeface="Courier New" panose="02070309020205020404" pitchFamily="49" charset="0"/>
              </a:rPr>
              <a:t> eventually returns a string representing the list of contacts in JSON format, at which time the function </a:t>
            </a:r>
            <a:r>
              <a:rPr lang="en-US">
                <a:latin typeface="Courier New" panose="02070309020205020404" pitchFamily="49" charset="0"/>
                <a:cs typeface="Courier New" panose="02070309020205020404" pitchFamily="49" charset="0"/>
              </a:rPr>
              <a:t>res =&gt; res.json()</a:t>
            </a:r>
            <a:r>
              <a:rPr lang="en-US">
                <a:cs typeface="Courier New" panose="02070309020205020404" pitchFamily="49" charset="0"/>
              </a:rPr>
              <a:t> is applied to the string, parsing it into a Javascript list of contact objects, and returning that list as a chained </a:t>
            </a:r>
            <a:r>
              <a:rPr lang="en-US">
                <a:latin typeface="Courier New" panose="02070309020205020404" pitchFamily="49" charset="0"/>
                <a:cs typeface="Courier New" panose="02070309020205020404" pitchFamily="49" charset="0"/>
              </a:rPr>
              <a:t>Promise</a:t>
            </a:r>
          </a:p>
          <a:p>
            <a:r>
              <a:rPr lang="en-US">
                <a:cs typeface="Courier New" panose="02070309020205020404" pitchFamily="49" charset="0"/>
              </a:rPr>
              <a:t>When that second chained </a:t>
            </a:r>
            <a:r>
              <a:rPr lang="en-US">
                <a:latin typeface="Courier New" panose="02070309020205020404" pitchFamily="49" charset="0"/>
                <a:cs typeface="Courier New" panose="02070309020205020404" pitchFamily="49" charset="0"/>
              </a:rPr>
              <a:t>Promise</a:t>
            </a:r>
            <a:r>
              <a:rPr lang="en-US">
                <a:cs typeface="Courier New" panose="02070309020205020404" pitchFamily="49" charset="0"/>
              </a:rPr>
              <a:t> is resolved, the function </a:t>
            </a:r>
            <a:r>
              <a:rPr lang="en-US" err="1">
                <a:latin typeface="Courier New" panose="02070309020205020404" pitchFamily="49" charset="0"/>
                <a:cs typeface="Courier New" panose="02070309020205020404" pitchFamily="49" charset="0"/>
              </a:rPr>
              <a:t>resjson =&gt; this.setState({contacts: resjson})</a:t>
            </a:r>
            <a:r>
              <a:rPr lang="en-US">
                <a:cs typeface="Courier New" panose="02070309020205020404" pitchFamily="49" charset="0"/>
              </a:rPr>
              <a:t> is applied to the list of contacts, which uses </a:t>
            </a:r>
            <a:r>
              <a:rPr lang="en-US" err="1">
                <a:latin typeface="Courier New" panose="02070309020205020404" pitchFamily="49" charset="0"/>
                <a:cs typeface="Courier New" panose="02070309020205020404" pitchFamily="49" charset="0"/>
              </a:rPr>
              <a:t>setState</a:t>
            </a:r>
            <a:r>
              <a:rPr lang="en-US">
                <a:cs typeface="Courier New" panose="02070309020205020404" pitchFamily="49" charset="0"/>
              </a:rPr>
              <a:t> to set </a:t>
            </a:r>
            <a:r>
              <a:rPr lang="en-US" err="1">
                <a:latin typeface="Courier New" panose="02070309020205020404" pitchFamily="49" charset="0"/>
                <a:cs typeface="Courier New" panose="02070309020205020404" pitchFamily="49" charset="0"/>
              </a:rPr>
              <a:t>this.state.contacts </a:t>
            </a:r>
            <a:r>
              <a:rPr lang="en-US">
                <a:cs typeface="Courier New" panose="02070309020205020404" pitchFamily="49" charset="0"/>
              </a:rPr>
              <a:t>to be that list of contacts</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BDE75AF7-5F03-2543-8562-FB7B2EB96303}"/>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486DE19F-37D5-FB45-BFB2-8347EA9304CE}"/>
              </a:ext>
            </a:extLst>
          </p:cNvPr>
          <p:cNvSpPr>
            <a:spLocks noGrp="1"/>
          </p:cNvSpPr>
          <p:nvPr>
            <p:ph type="sldNum" sz="quarter" idx="12"/>
          </p:nvPr>
        </p:nvSpPr>
        <p:spPr/>
        <p:txBody>
          <a:bodyPr/>
          <a:lstStyle/>
          <a:p>
            <a:fld id="{05B6615A-C4AF-FD40-96E4-845CAFB92F0E}" type="slidenum">
              <a:rPr lang="en-US" altLang="en-US" smtClean="0"/>
              <a:t>184</a:t>
            </a:fld>
            <a:endParaRPr lang="en-US" altLang="en-US"/>
          </a:p>
        </p:txBody>
      </p:sp>
    </p:spTree>
    <p:extLst>
      <p:ext uri="{BB962C8B-B14F-4D97-AF65-F5344CB8AC3E}">
        <p14:creationId xmlns:p14="http://schemas.microsoft.com/office/powerpoint/2010/main" val="1333661988"/>
      </p:ext>
    </p:extLst>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21C61B8-178C-5E46-BE2D-9B9B5F16B3D5}"/>
              </a:ext>
            </a:extLst>
          </p:cNvPr>
          <p:cNvSpPr>
            <a:spLocks noGrp="1"/>
          </p:cNvSpPr>
          <p:nvPr>
            <p:ph type="title"/>
          </p:nvPr>
        </p:nvSpPr>
        <p:spPr/>
        <p:txBody>
          <a:bodyPr/>
          <a:lstStyle/>
          <a:p>
            <a:r>
              <a:rPr lang="en-US"/>
              <a:t>React page for Contacts (1of2)</a:t>
            </a:r>
          </a:p>
        </p:txBody>
      </p:sp>
      <p:sp>
        <p:nvSpPr>
          <p:cNvPr id="3" name="Content Placeholder 2">
            <a:extLst>
              <a:ext uri="{FF2B5EF4-FFF2-40B4-BE49-F238E27FC236}">
                <a16:creationId xmlns:a16="http://schemas.microsoft.com/office/drawing/2014/main" id="{FAFFB9CC-2C66-D64F-85AD-DC55E688BF6A}"/>
              </a:ext>
            </a:extLst>
          </p:cNvPr>
          <p:cNvSpPr>
            <a:spLocks noGrp="1"/>
          </p:cNvSpPr>
          <p:nvPr>
            <p:ph idx="1"/>
          </p:nvPr>
        </p:nvSpPr>
        <p:spPr/>
        <p:txBody>
          <a:bodyPr/>
          <a:lstStyle/>
          <a:p>
            <a:pPr marL="0" indent="0">
              <a:buNone/>
            </a:pPr>
            <a:r>
              <a:rPr lang="en-US" sz="800">
                <a:latin typeface="Courier New" panose="02070309020205020404" pitchFamily="49" charset="0"/>
                <a:cs typeface="Courier New" panose="02070309020205020404" pitchFamily="49" charset="0"/>
              </a:rPr>
              <a:t>&lt;!DOCTYPE html&gt;</a:t>
            </a:r>
          </a:p>
          <a:p>
            <a:pPr marL="0" indent="0">
              <a:buNone/>
            </a:pPr>
            <a:r>
              <a:rPr lang="en-US" sz="800">
                <a:latin typeface="Courier New" panose="02070309020205020404" pitchFamily="49" charset="0"/>
                <a:cs typeface="Courier New" panose="02070309020205020404" pitchFamily="49" charset="0"/>
              </a:rPr>
              <a:t>&lt;html lang="en"&gt;</a:t>
            </a:r>
          </a:p>
          <a:p>
            <a:pPr marL="0" indent="0">
              <a:buNone/>
            </a:pPr>
            <a:r>
              <a:rPr lang="en-US" sz="800">
                <a:latin typeface="Courier New" panose="02070309020205020404" pitchFamily="49" charset="0"/>
                <a:cs typeface="Courier New" panose="02070309020205020404" pitchFamily="49" charset="0"/>
              </a:rPr>
              <a:t>&lt;head&gt;</a:t>
            </a:r>
          </a:p>
          <a:p>
            <a:pPr marL="0" indent="0">
              <a:buNone/>
            </a:pPr>
            <a:r>
              <a:rPr lang="en-US" sz="800">
                <a:latin typeface="Courier New" panose="02070309020205020404" pitchFamily="49" charset="0"/>
                <a:cs typeface="Courier New" panose="02070309020205020404" pitchFamily="49" charset="0"/>
              </a:rPr>
              <a:t>  &lt;meta charset="UTF-8"&gt;</a:t>
            </a:r>
          </a:p>
          <a:p>
            <a:pPr marL="0" indent="0">
              <a:buNone/>
            </a:pPr>
            <a:r>
              <a:rPr lang="en-US" sz="800">
                <a:latin typeface="Courier New" panose="02070309020205020404" pitchFamily="49" charset="0"/>
                <a:cs typeface="Courier New" panose="02070309020205020404" pitchFamily="49" charset="0"/>
              </a:rPr>
              <a:t>  &lt;meta name="viewport" content="width=device-width, initial-scale=1.0"&gt;</a:t>
            </a:r>
          </a:p>
          <a:p>
            <a:pPr marL="0" indent="0">
              <a:buNone/>
            </a:pPr>
            <a:r>
              <a:rPr lang="en-US" sz="800">
                <a:latin typeface="Courier New" panose="02070309020205020404" pitchFamily="49" charset="0"/>
                <a:cs typeface="Courier New" panose="02070309020205020404" pitchFamily="49" charset="0"/>
              </a:rPr>
              <a:t>  &lt;meta http-equiv="X-UA-Compatible" content="ie=edge"&gt;</a:t>
            </a:r>
          </a:p>
          <a:p>
            <a:pPr marL="0" indent="0">
              <a:buNone/>
            </a:pPr>
            <a:r>
              <a:rPr lang="en-US" sz="800">
                <a:latin typeface="Courier New" panose="02070309020205020404" pitchFamily="49" charset="0"/>
                <a:cs typeface="Courier New" panose="02070309020205020404" pitchFamily="49" charset="0"/>
              </a:rPr>
              <a:t>  &lt;title&gt;Play with React&lt;/title&gt;</a:t>
            </a:r>
          </a:p>
          <a:p>
            <a:pPr marL="0" indent="0">
              <a:buNone/>
            </a:pPr>
            <a:r>
              <a:rPr lang="en-US" sz="800">
                <a:latin typeface="Courier New" panose="02070309020205020404" pitchFamily="49" charset="0"/>
                <a:cs typeface="Courier New" panose="02070309020205020404" pitchFamily="49" charset="0"/>
              </a:rPr>
              <a:t>  &lt;script type="application/javascript" src="https://unpkg.com/react@16.0.0/umd/react.production.min.js"&gt;&lt;/script&gt;</a:t>
            </a:r>
          </a:p>
          <a:p>
            <a:pPr marL="0" indent="0">
              <a:buNone/>
            </a:pPr>
            <a:r>
              <a:rPr lang="en-US" sz="800">
                <a:latin typeface="Courier New" panose="02070309020205020404" pitchFamily="49" charset="0"/>
                <a:cs typeface="Courier New" panose="02070309020205020404" pitchFamily="49" charset="0"/>
              </a:rPr>
              <a:t>  &lt;script type="application/javascript" src="https://unpkg.com/react-dom@16.0.0/umd/react-dom.production.min.js"&gt;&lt;/script&gt;</a:t>
            </a:r>
          </a:p>
          <a:p>
            <a:pPr marL="0" indent="0">
              <a:buNone/>
            </a:pPr>
            <a:r>
              <a:rPr lang="en-US" sz="800">
                <a:latin typeface="Courier New" panose="02070309020205020404" pitchFamily="49" charset="0"/>
                <a:cs typeface="Courier New" panose="02070309020205020404" pitchFamily="49" charset="0"/>
              </a:rPr>
              <a:t>  &lt;script type="application/javascript" src="https://unpkg.com/babel-standalone@6.26.0/babel.js"&gt;&lt;/script&gt;</a:t>
            </a:r>
          </a:p>
          <a:p>
            <a:pPr marL="0" indent="0">
              <a:buNone/>
            </a:pPr>
            <a:r>
              <a:rPr lang="en-US" sz="800">
                <a:latin typeface="Courier New" panose="02070309020205020404" pitchFamily="49" charset="0"/>
                <a:cs typeface="Courier New" panose="02070309020205020404" pitchFamily="49" charset="0"/>
              </a:rPr>
              <a:t>&lt;/head&gt;</a:t>
            </a:r>
          </a:p>
          <a:p>
            <a:pPr marL="0" indent="0">
              <a:buNone/>
            </a:pPr>
            <a:r>
              <a:rPr lang="en-US" sz="800">
                <a:latin typeface="Courier New" panose="02070309020205020404" pitchFamily="49" charset="0"/>
                <a:cs typeface="Courier New" panose="02070309020205020404" pitchFamily="49" charset="0"/>
              </a:rPr>
              <a:t>&lt;body&gt;</a:t>
            </a:r>
          </a:p>
          <a:p>
            <a:pPr marL="0" indent="0">
              <a:buNone/>
            </a:pPr>
            <a:r>
              <a:rPr lang="en-US" sz="800">
                <a:latin typeface="Courier New" panose="02070309020205020404" pitchFamily="49" charset="0"/>
                <a:cs typeface="Courier New" panose="02070309020205020404" pitchFamily="49" charset="0"/>
              </a:rPr>
              <a:t>  &lt;div id="root"&gt;&lt;/div&gt;</a:t>
            </a:r>
          </a:p>
          <a:p>
            <a:pPr marL="0" indent="0">
              <a:buNone/>
            </a:pPr>
            <a:r>
              <a:rPr lang="en-US" sz="800">
                <a:latin typeface="Courier New" panose="02070309020205020404" pitchFamily="49" charset="0"/>
                <a:cs typeface="Courier New" panose="02070309020205020404" pitchFamily="49" charset="0"/>
              </a:rPr>
              <a:t>  &lt;script type="text/babel"&gt;</a:t>
            </a:r>
          </a:p>
          <a:p>
            <a:pPr marL="0" indent="0">
              <a:buNone/>
            </a:pPr>
            <a:r>
              <a:rPr lang="en-US" sz="800">
                <a:latin typeface="Courier New" panose="02070309020205020404" pitchFamily="49" charset="0"/>
                <a:cs typeface="Courier New" panose="02070309020205020404" pitchFamily="49" charset="0"/>
              </a:rPr>
              <a:t>  // Obtain the root </a:t>
            </a:r>
          </a:p>
          <a:p>
            <a:pPr marL="0" indent="0">
              <a:buNone/>
            </a:pPr>
            <a:r>
              <a:rPr lang="en-US" sz="800">
                <a:latin typeface="Courier New" panose="02070309020205020404" pitchFamily="49" charset="0"/>
                <a:cs typeface="Courier New" panose="02070309020205020404" pitchFamily="49" charset="0"/>
              </a:rPr>
              <a:t>  const rootElement = document.getElementById('root')</a:t>
            </a:r>
          </a:p>
          <a:p>
            <a:pPr marL="0" indent="0">
              <a:buNone/>
            </a:pPr>
            <a:r>
              <a:rPr lang="en-US" sz="800">
                <a:latin typeface="Courier New" panose="02070309020205020404" pitchFamily="49" charset="0"/>
                <a:cs typeface="Courier New" panose="02070309020205020404" pitchFamily="49" charset="0"/>
              </a:rPr>
              <a:t>  // Create a ES6 class component    </a:t>
            </a:r>
          </a:p>
          <a:p>
            <a:pPr marL="0" indent="0">
              <a:buNone/>
            </a:pPr>
            <a:r>
              <a:rPr lang="en-US" sz="800">
                <a:latin typeface="Courier New" panose="02070309020205020404" pitchFamily="49" charset="0"/>
                <a:cs typeface="Courier New" panose="02070309020205020404" pitchFamily="49" charset="0"/>
              </a:rPr>
              <a:t>  class ContactList extends React.Component { </a:t>
            </a:r>
          </a:p>
          <a:p>
            <a:pPr marL="0" indent="0">
              <a:buNone/>
            </a:pPr>
            <a:r>
              <a:rPr lang="en-US" sz="800">
                <a:latin typeface="Courier New" panose="02070309020205020404" pitchFamily="49" charset="0"/>
                <a:cs typeface="Courier New" panose="02070309020205020404" pitchFamily="49" charset="0"/>
              </a:rPr>
              <a:t>    // Use the render function to return JSX component      </a:t>
            </a:r>
          </a:p>
          <a:p>
            <a:pPr marL="0" indent="0">
              <a:buNone/>
            </a:pPr>
            <a:r>
              <a:rPr lang="en-US" sz="800">
                <a:latin typeface="Courier New" panose="02070309020205020404" pitchFamily="49" charset="0"/>
                <a:cs typeface="Courier New" panose="02070309020205020404" pitchFamily="49" charset="0"/>
              </a:rPr>
              <a:t>    constructor(props) {</a:t>
            </a:r>
          </a:p>
          <a:p>
            <a:pPr marL="0" indent="0">
              <a:buNone/>
            </a:pPr>
            <a:r>
              <a:rPr lang="en-US" sz="800">
                <a:latin typeface="Courier New" panose="02070309020205020404" pitchFamily="49" charset="0"/>
                <a:cs typeface="Courier New" panose="02070309020205020404" pitchFamily="49" charset="0"/>
              </a:rPr>
              <a:t>      super(props);</a:t>
            </a:r>
          </a:p>
          <a:p>
            <a:pPr marL="0" indent="0">
              <a:buNone/>
            </a:pPr>
            <a:r>
              <a:rPr lang="en-US" sz="800">
                <a:latin typeface="Courier New" panose="02070309020205020404" pitchFamily="49" charset="0"/>
                <a:cs typeface="Courier New" panose="02070309020205020404" pitchFamily="49" charset="0"/>
              </a:rPr>
              <a:t>      this.state = { count: "", contactsstring: "", contacts: [] };</a:t>
            </a:r>
          </a:p>
          <a:p>
            <a:pPr marL="0" indent="0">
              <a:buNone/>
            </a:pPr>
            <a:r>
              <a:rPr lang="en-US" sz="800">
                <a:latin typeface="Courier New" panose="02070309020205020404" pitchFamily="49" charset="0"/>
                <a:cs typeface="Courier New" panose="02070309020205020404" pitchFamily="49" charset="0"/>
              </a:rPr>
              <a:t>    }</a:t>
            </a:r>
          </a:p>
          <a:p>
            <a:pPr marL="0" indent="0">
              <a:buNone/>
            </a:pPr>
            <a:r>
              <a:rPr lang="en-US" sz="800">
                <a:latin typeface="Courier New" panose="02070309020205020404" pitchFamily="49" charset="0"/>
                <a:cs typeface="Courier New" panose="02070309020205020404" pitchFamily="49" charset="0"/>
              </a:rPr>
              <a:t>    callAPI() {</a:t>
            </a:r>
          </a:p>
          <a:p>
            <a:pPr marL="0" indent="0">
              <a:buNone/>
            </a:pPr>
            <a:r>
              <a:rPr lang="en-US" sz="800">
                <a:latin typeface="Courier New" panose="02070309020205020404" pitchFamily="49" charset="0"/>
                <a:cs typeface="Courier New" panose="02070309020205020404" pitchFamily="49" charset="0"/>
              </a:rPr>
              <a:t>      //insert code</a:t>
            </a:r>
          </a:p>
          <a:p>
            <a:pPr marL="0" indent="0">
              <a:buNone/>
            </a:pPr>
            <a:r>
              <a:rPr lang="en-US" sz="800">
                <a:latin typeface="Courier New" panose="02070309020205020404" pitchFamily="49" charset="0"/>
                <a:cs typeface="Courier New" panose="02070309020205020404" pitchFamily="49" charset="0"/>
              </a:rPr>
              <a:t>    }</a:t>
            </a:r>
          </a:p>
          <a:p>
            <a:pPr marL="0" indent="0">
              <a:buNone/>
            </a:pPr>
            <a:r>
              <a:rPr lang="en-US" sz="800">
                <a:latin typeface="Courier New" panose="02070309020205020404" pitchFamily="49" charset="0"/>
                <a:cs typeface="Courier New" panose="02070309020205020404" pitchFamily="49" charset="0"/>
              </a:rPr>
              <a:t>    componentDidMount() {</a:t>
            </a:r>
          </a:p>
          <a:p>
            <a:pPr marL="0" indent="0">
              <a:buNone/>
            </a:pPr>
            <a:r>
              <a:rPr lang="en-US" sz="800">
                <a:latin typeface="Courier New" panose="02070309020205020404" pitchFamily="49" charset="0"/>
                <a:cs typeface="Courier New" panose="02070309020205020404" pitchFamily="49" charset="0"/>
              </a:rPr>
              <a:t>      this.callAPI();</a:t>
            </a:r>
          </a:p>
          <a:p>
            <a:pPr marL="0" indent="0">
              <a:buNone/>
            </a:pPr>
            <a:r>
              <a:rPr lang="en-US" sz="800">
                <a:latin typeface="Courier New" panose="02070309020205020404" pitchFamily="49" charset="0"/>
                <a:cs typeface="Courier New" panose="02070309020205020404" pitchFamily="49" charset="0"/>
              </a:rPr>
              <a:t>    }</a:t>
            </a:r>
          </a:p>
          <a:p>
            <a:pPr marL="0" indent="0">
              <a:buNone/>
            </a:pPr>
            <a:r>
              <a:rPr lang="en-US" sz="800">
                <a:latin typeface="Courier New" panose="02070309020205020404" pitchFamily="49" charset="0"/>
                <a:cs typeface="Courier New" panose="02070309020205020404" pitchFamily="49" charset="0"/>
              </a:rPr>
              <a:t>    </a:t>
            </a:r>
          </a:p>
        </p:txBody>
      </p:sp>
      <p:sp>
        <p:nvSpPr>
          <p:cNvPr id="4" name="Date Placeholder 3">
            <a:extLst>
              <a:ext uri="{FF2B5EF4-FFF2-40B4-BE49-F238E27FC236}">
                <a16:creationId xmlns:a16="http://schemas.microsoft.com/office/drawing/2014/main" id="{A7A0B15C-848F-1F48-8EA6-2C9F443FF1C5}"/>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0E8DD859-6C2B-024F-A2C2-74127E208735}"/>
              </a:ext>
            </a:extLst>
          </p:cNvPr>
          <p:cNvSpPr>
            <a:spLocks noGrp="1"/>
          </p:cNvSpPr>
          <p:nvPr>
            <p:ph type="sldNum" sz="quarter" idx="12"/>
          </p:nvPr>
        </p:nvSpPr>
        <p:spPr/>
        <p:txBody>
          <a:bodyPr/>
          <a:lstStyle/>
          <a:p>
            <a:fld id="{05B6615A-C4AF-FD40-96E4-845CAFB92F0E}" type="slidenum">
              <a:rPr lang="en-US" altLang="en-US" smtClean="0"/>
              <a:t>185</a:t>
            </a:fld>
            <a:endParaRPr lang="en-US" altLang="en-US"/>
          </a:p>
        </p:txBody>
      </p:sp>
    </p:spTree>
    <p:extLst>
      <p:ext uri="{BB962C8B-B14F-4D97-AF65-F5344CB8AC3E}">
        <p14:creationId xmlns:p14="http://schemas.microsoft.com/office/powerpoint/2010/main" val="785479871"/>
      </p:ext>
    </p:extLst>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72FD2C3B-1DC5-3D4A-B59C-50B292B84BBD}"/>
              </a:ext>
            </a:extLst>
          </p:cNvPr>
          <p:cNvSpPr>
            <a:spLocks noGrp="1"/>
          </p:cNvSpPr>
          <p:nvPr>
            <p:ph type="title"/>
          </p:nvPr>
        </p:nvSpPr>
        <p:spPr/>
        <p:txBody>
          <a:bodyPr/>
          <a:lstStyle/>
          <a:p>
            <a:r>
              <a:rPr lang="en-US"/>
              <a:t>React page for Contacts (2of2)</a:t>
            </a:r>
          </a:p>
        </p:txBody>
      </p:sp>
      <p:sp>
        <p:nvSpPr>
          <p:cNvPr id="3" name="Content Placeholder 2">
            <a:extLst>
              <a:ext uri="{FF2B5EF4-FFF2-40B4-BE49-F238E27FC236}">
                <a16:creationId xmlns:a16="http://schemas.microsoft.com/office/drawing/2014/main" id="{2F8E78F2-1674-CE45-948F-F0521593E9B7}"/>
              </a:ext>
            </a:extLst>
          </p:cNvPr>
          <p:cNvSpPr>
            <a:spLocks noGrp="1"/>
          </p:cNvSpPr>
          <p:nvPr>
            <p:ph idx="1"/>
          </p:nvPr>
        </p:nvSpPr>
        <p:spPr>
          <a:xfrm>
            <a:off x="457200" y="1268760"/>
            <a:ext cx="8229600" cy="4862165"/>
          </a:xfrm>
        </p:spPr>
        <p:txBody>
          <a:bodyPr/>
          <a:lstStyle/>
          <a:p>
            <a:pPr marL="0" indent="0">
              <a:buNone/>
            </a:pPr>
            <a:r>
              <a:rPr lang="en-US" sz="800">
                <a:latin typeface="Courier New" panose="02070309020205020404" pitchFamily="49" charset="0"/>
                <a:cs typeface="Courier New" panose="02070309020205020404" pitchFamily="49" charset="0"/>
              </a:rPr>
              <a:t>  render() { </a:t>
            </a:r>
          </a:p>
          <a:p>
            <a:pPr marL="0" indent="0">
              <a:buNone/>
            </a:pPr>
            <a:r>
              <a:rPr lang="en-US" sz="800">
                <a:latin typeface="Courier New" panose="02070309020205020404" pitchFamily="49" charset="0"/>
                <a:cs typeface="Courier New" panose="02070309020205020404" pitchFamily="49" charset="0"/>
              </a:rPr>
              <a:t>        const valuesArray = this.state.contacts;</a:t>
            </a:r>
          </a:p>
          <a:p>
            <a:pPr marL="0" indent="0">
              <a:buNone/>
            </a:pPr>
            <a:r>
              <a:rPr lang="en-US" sz="800">
                <a:latin typeface="Courier New" panose="02070309020205020404" pitchFamily="49" charset="0"/>
                <a:cs typeface="Courier New" panose="02070309020205020404" pitchFamily="49" charset="0"/>
              </a:rPr>
              <a:t>        return (</a:t>
            </a:r>
          </a:p>
          <a:p>
            <a:pPr marL="0" indent="0">
              <a:buNone/>
            </a:pPr>
            <a:r>
              <a:rPr lang="en-US" sz="800">
                <a:latin typeface="Courier New" panose="02070309020205020404" pitchFamily="49" charset="0"/>
                <a:cs typeface="Courier New" panose="02070309020205020404" pitchFamily="49" charset="0"/>
              </a:rPr>
              <a:t>        &lt;div className="contact-list"&gt;</a:t>
            </a:r>
          </a:p>
          <a:p>
            <a:pPr marL="0" indent="0">
              <a:buNone/>
            </a:pPr>
            <a:r>
              <a:rPr lang="en-US" sz="800">
                <a:latin typeface="Courier New" panose="02070309020205020404" pitchFamily="49" charset="0"/>
                <a:cs typeface="Courier New" panose="02070309020205020404" pitchFamily="49" charset="0"/>
              </a:rPr>
              <a:t>        &lt;h1&gt;Contact List {this.props.name}&lt;/h1&gt;</a:t>
            </a:r>
          </a:p>
          <a:p>
            <a:pPr marL="0" indent="0">
              <a:buNone/>
            </a:pPr>
            <a:r>
              <a:rPr lang="en-US" sz="800">
                <a:latin typeface="Courier New" panose="02070309020205020404" pitchFamily="49" charset="0"/>
                <a:cs typeface="Courier New" panose="02070309020205020404" pitchFamily="49" charset="0"/>
              </a:rPr>
              <a:t>          &lt;ul&gt;</a:t>
            </a:r>
          </a:p>
          <a:p>
            <a:pPr marL="0" indent="0">
              <a:buNone/>
            </a:pPr>
            <a:r>
              <a:rPr lang="en-US" sz="800">
                <a:latin typeface="Courier New" panose="02070309020205020404" pitchFamily="49" charset="0"/>
                <a:cs typeface="Courier New" panose="02070309020205020404" pitchFamily="49" charset="0"/>
              </a:rPr>
              <a:t>            &lt;li&gt;count: {this.state.count}&lt;/li&gt;</a:t>
            </a:r>
          </a:p>
          <a:p>
            <a:pPr marL="0" indent="0">
              <a:buNone/>
            </a:pPr>
            <a:r>
              <a:rPr lang="en-US" sz="800">
                <a:latin typeface="Courier New" panose="02070309020205020404" pitchFamily="49" charset="0"/>
                <a:cs typeface="Courier New" panose="02070309020205020404" pitchFamily="49" charset="0"/>
              </a:rPr>
              <a:t>            &lt;li&gt;array size: {valuesArray.length} &lt;/li&gt;</a:t>
            </a:r>
          </a:p>
          <a:p>
            <a:pPr marL="0" indent="0">
              <a:buNone/>
            </a:pPr>
            <a:r>
              <a:rPr lang="en-US" sz="800">
                <a:latin typeface="Courier New" panose="02070309020205020404" pitchFamily="49" charset="0"/>
                <a:cs typeface="Courier New" panose="02070309020205020404" pitchFamily="49" charset="0"/>
              </a:rPr>
              <a:t>            {valuesArray.map((item,key)=&gt;{return &lt;li key={key}&gt;{item.firstname} {item.lastname} {item.homephone} &lt;/li&gt;})}          </a:t>
            </a:r>
          </a:p>
          <a:p>
            <a:pPr marL="0" indent="0">
              <a:buNone/>
            </a:pPr>
            <a:r>
              <a:rPr lang="en-US" sz="800">
                <a:latin typeface="Courier New" panose="02070309020205020404" pitchFamily="49" charset="0"/>
                <a:cs typeface="Courier New" panose="02070309020205020404" pitchFamily="49" charset="0"/>
              </a:rPr>
              <a:t>          &lt;/ul&gt;</a:t>
            </a:r>
          </a:p>
          <a:p>
            <a:pPr marL="0" indent="0">
              <a:buNone/>
            </a:pPr>
            <a:r>
              <a:rPr lang="en-US" sz="800">
                <a:latin typeface="Courier New" panose="02070309020205020404" pitchFamily="49" charset="0"/>
                <a:cs typeface="Courier New" panose="02070309020205020404" pitchFamily="49" charset="0"/>
              </a:rPr>
              <a:t>        &lt;/div&gt;</a:t>
            </a:r>
          </a:p>
          <a:p>
            <a:pPr marL="0" indent="0">
              <a:buNone/>
            </a:pPr>
            <a:r>
              <a:rPr lang="en-US" sz="800">
                <a:latin typeface="Courier New" panose="02070309020205020404" pitchFamily="49" charset="0"/>
                <a:cs typeface="Courier New" panose="02070309020205020404" pitchFamily="49" charset="0"/>
              </a:rPr>
              <a:t>      );</a:t>
            </a:r>
          </a:p>
          <a:p>
            <a:pPr marL="0" indent="0">
              <a:buNone/>
            </a:pPr>
            <a:r>
              <a:rPr lang="en-US" sz="800">
                <a:latin typeface="Courier New" panose="02070309020205020404" pitchFamily="49" charset="0"/>
                <a:cs typeface="Courier New" panose="02070309020205020404" pitchFamily="49" charset="0"/>
              </a:rPr>
              <a:t>      } </a:t>
            </a:r>
          </a:p>
          <a:p>
            <a:pPr marL="0" indent="0">
              <a:buNone/>
            </a:pPr>
            <a:r>
              <a:rPr lang="en-US" sz="800">
                <a:latin typeface="Courier New" panose="02070309020205020404" pitchFamily="49" charset="0"/>
                <a:cs typeface="Courier New" panose="02070309020205020404" pitchFamily="49" charset="0"/>
              </a:rPr>
              <a:t>    }</a:t>
            </a:r>
          </a:p>
          <a:p>
            <a:pPr marL="0" indent="0">
              <a:buNone/>
            </a:pPr>
            <a:r>
              <a:rPr lang="en-US" sz="800">
                <a:latin typeface="Courier New" panose="02070309020205020404" pitchFamily="49" charset="0"/>
                <a:cs typeface="Courier New" panose="02070309020205020404" pitchFamily="49" charset="0"/>
              </a:rPr>
              <a:t>  // Create a function to wrap up your component</a:t>
            </a:r>
          </a:p>
          <a:p>
            <a:pPr marL="0" indent="0">
              <a:buNone/>
            </a:pPr>
            <a:r>
              <a:rPr lang="en-US" sz="800">
                <a:latin typeface="Courier New" panose="02070309020205020404" pitchFamily="49" charset="0"/>
                <a:cs typeface="Courier New" panose="02070309020205020404" pitchFamily="49" charset="0"/>
              </a:rPr>
              <a:t>  function App(){</a:t>
            </a:r>
          </a:p>
          <a:p>
            <a:pPr marL="0" indent="0">
              <a:buNone/>
            </a:pPr>
            <a:r>
              <a:rPr lang="en-US" sz="800">
                <a:latin typeface="Courier New" panose="02070309020205020404" pitchFamily="49" charset="0"/>
                <a:cs typeface="Courier New" panose="02070309020205020404" pitchFamily="49" charset="0"/>
              </a:rPr>
              <a:t>    return(</a:t>
            </a:r>
          </a:p>
          <a:p>
            <a:pPr marL="0" indent="0">
              <a:buNone/>
            </a:pPr>
            <a:r>
              <a:rPr lang="en-US" sz="800">
                <a:latin typeface="Courier New" panose="02070309020205020404" pitchFamily="49" charset="0"/>
                <a:cs typeface="Courier New" panose="02070309020205020404" pitchFamily="49" charset="0"/>
              </a:rPr>
              <a:t>    &lt;div&gt;</a:t>
            </a:r>
          </a:p>
          <a:p>
            <a:pPr marL="0" indent="0">
              <a:buNone/>
            </a:pPr>
            <a:r>
              <a:rPr lang="en-US" sz="800">
                <a:latin typeface="Courier New" panose="02070309020205020404" pitchFamily="49" charset="0"/>
                <a:cs typeface="Courier New" panose="02070309020205020404" pitchFamily="49" charset="0"/>
              </a:rPr>
              <a:t>      &lt;ContactList name="Using React!"/&gt;</a:t>
            </a:r>
          </a:p>
          <a:p>
            <a:pPr marL="0" indent="0">
              <a:buNone/>
            </a:pPr>
            <a:r>
              <a:rPr lang="en-US" sz="800">
                <a:latin typeface="Courier New" panose="02070309020205020404" pitchFamily="49" charset="0"/>
                <a:cs typeface="Courier New" panose="02070309020205020404" pitchFamily="49" charset="0"/>
              </a:rPr>
              <a:t>    &lt;/div&gt;</a:t>
            </a:r>
          </a:p>
          <a:p>
            <a:pPr marL="0" indent="0">
              <a:buNone/>
            </a:pPr>
            <a:r>
              <a:rPr lang="en-US" sz="800">
                <a:latin typeface="Courier New" panose="02070309020205020404" pitchFamily="49" charset="0"/>
                <a:cs typeface="Courier New" panose="02070309020205020404" pitchFamily="49" charset="0"/>
              </a:rPr>
              <a:t>    )</a:t>
            </a:r>
          </a:p>
          <a:p>
            <a:pPr marL="0" indent="0">
              <a:buNone/>
            </a:pPr>
            <a:r>
              <a:rPr lang="en-US" sz="800">
                <a:latin typeface="Courier New" panose="02070309020205020404" pitchFamily="49" charset="0"/>
                <a:cs typeface="Courier New" panose="02070309020205020404" pitchFamily="49" charset="0"/>
              </a:rPr>
              <a:t>  }</a:t>
            </a:r>
          </a:p>
          <a:p>
            <a:pPr marL="0" indent="0">
              <a:buNone/>
            </a:pPr>
            <a:r>
              <a:rPr lang="en-US" sz="800">
                <a:latin typeface="Courier New" panose="02070309020205020404" pitchFamily="49" charset="0"/>
                <a:cs typeface="Courier New" panose="02070309020205020404" pitchFamily="49" charset="0"/>
              </a:rPr>
              <a:t>  // Use the ReactDOM.render to show your component on the browser</a:t>
            </a:r>
          </a:p>
          <a:p>
            <a:pPr marL="0" indent="0">
              <a:buNone/>
            </a:pPr>
            <a:r>
              <a:rPr lang="en-US" sz="800">
                <a:latin typeface="Courier New" panose="02070309020205020404" pitchFamily="49" charset="0"/>
                <a:cs typeface="Courier New" panose="02070309020205020404" pitchFamily="49" charset="0"/>
              </a:rPr>
              <a:t>    ReactDOM.render(</a:t>
            </a:r>
          </a:p>
          <a:p>
            <a:pPr marL="0" indent="0">
              <a:buNone/>
            </a:pPr>
            <a:r>
              <a:rPr lang="en-US" sz="800">
                <a:latin typeface="Courier New" panose="02070309020205020404" pitchFamily="49" charset="0"/>
                <a:cs typeface="Courier New" panose="02070309020205020404" pitchFamily="49" charset="0"/>
              </a:rPr>
              <a:t>      &lt;App /&gt;,</a:t>
            </a:r>
          </a:p>
          <a:p>
            <a:pPr marL="0" indent="0">
              <a:buNone/>
            </a:pPr>
            <a:r>
              <a:rPr lang="en-US" sz="800">
                <a:latin typeface="Courier New" panose="02070309020205020404" pitchFamily="49" charset="0"/>
                <a:cs typeface="Courier New" panose="02070309020205020404" pitchFamily="49" charset="0"/>
              </a:rPr>
              <a:t>      rootElement</a:t>
            </a:r>
            <a:endParaRPr lang="en-US" sz="800">
              <a:latin typeface="Courier New" panose="02070309020205020404" pitchFamily="49" charset="0"/>
              <a:cs typeface="Courier New" panose="02070309020205020404" pitchFamily="49" charset="0"/>
            </a:endParaRPr>
          </a:p>
          <a:p>
            <a:pPr marL="0" indent="0">
              <a:buNone/>
            </a:pPr>
            <a:r>
              <a:rPr lang="en-US" sz="800">
                <a:latin typeface="Courier New" panose="02070309020205020404" pitchFamily="49" charset="0"/>
                <a:cs typeface="Courier New" panose="02070309020205020404" pitchFamily="49" charset="0"/>
              </a:rPr>
              <a:t>    )</a:t>
            </a:r>
          </a:p>
          <a:p>
            <a:pPr marL="0" indent="0">
              <a:buNone/>
            </a:pPr>
            <a:r>
              <a:rPr lang="en-US" sz="800">
                <a:latin typeface="Courier New" panose="02070309020205020404" pitchFamily="49" charset="0"/>
                <a:cs typeface="Courier New" panose="02070309020205020404" pitchFamily="49" charset="0"/>
              </a:rPr>
              <a:t>&lt;/script&gt;</a:t>
            </a:r>
          </a:p>
          <a:p>
            <a:pPr marL="0" indent="0">
              <a:buNone/>
            </a:pPr>
            <a:r>
              <a:rPr lang="en-US" sz="800">
                <a:latin typeface="Courier New" panose="02070309020205020404" pitchFamily="49" charset="0"/>
                <a:cs typeface="Courier New" panose="02070309020205020404" pitchFamily="49" charset="0"/>
              </a:rPr>
              <a:t>&lt;/body&gt;</a:t>
            </a:r>
          </a:p>
          <a:p>
            <a:pPr marL="0" indent="0">
              <a:buNone/>
            </a:pPr>
            <a:r>
              <a:rPr lang="en-US" sz="800">
                <a:latin typeface="Courier New" panose="02070309020205020404" pitchFamily="49" charset="0"/>
                <a:cs typeface="Courier New" panose="02070309020205020404" pitchFamily="49" charset="0"/>
              </a:rPr>
              <a:t>&lt;/html&gt;</a:t>
            </a:r>
          </a:p>
          <a:p>
            <a:pPr marL="0" indent="0">
              <a:buNone/>
            </a:pPr>
            <a:endParaRPr lang="en-US" sz="80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047C042B-CF6C-5546-A5F1-3B71499C082E}"/>
              </a:ext>
            </a:extLst>
          </p:cNvPr>
          <p:cNvSpPr>
            <a:spLocks noGrp="1"/>
          </p:cNvSpPr>
          <p:nvPr>
            <p:ph type="dt" sz="half" idx="10"/>
          </p:nvPr>
        </p:nvSpPr>
        <p:spPr/>
        <p:txBody>
          <a:bodyPr/>
          <a:lstStyle/>
          <a:p>
            <a:fld id="{34C311C9-6621-E446-BB9E-F4D1E9DEED22}" type="datetime1">
              <a:rPr lang="en-CA" altLang="en-US" smtClean="0"/>
              <a:t>2022-04-19</a:t>
            </a:fld>
            <a:endParaRPr lang="en-US" altLang="en-US"/>
          </a:p>
        </p:txBody>
      </p:sp>
      <p:sp>
        <p:nvSpPr>
          <p:cNvPr id="5" name="Slide Number Placeholder 4">
            <a:extLst>
              <a:ext uri="{FF2B5EF4-FFF2-40B4-BE49-F238E27FC236}">
                <a16:creationId xmlns:a16="http://schemas.microsoft.com/office/drawing/2014/main" id="{40403E6A-4869-2148-B010-1D51CC0DA146}"/>
              </a:ext>
            </a:extLst>
          </p:cNvPr>
          <p:cNvSpPr>
            <a:spLocks noGrp="1"/>
          </p:cNvSpPr>
          <p:nvPr>
            <p:ph type="sldNum" sz="quarter" idx="12"/>
          </p:nvPr>
        </p:nvSpPr>
        <p:spPr/>
        <p:txBody>
          <a:bodyPr/>
          <a:lstStyle/>
          <a:p>
            <a:fld id="{05B6615A-C4AF-FD40-96E4-845CAFB92F0E}" type="slidenum">
              <a:rPr lang="en-US" altLang="en-US" smtClean="0"/>
              <a:t>186</a:t>
            </a:fld>
            <a:endParaRPr lang="en-US" altLang="en-US"/>
          </a:p>
        </p:txBody>
      </p:sp>
    </p:spTree>
    <p:extLst>
      <p:ext uri="{BB962C8B-B14F-4D97-AF65-F5344CB8AC3E}">
        <p14:creationId xmlns:p14="http://schemas.microsoft.com/office/powerpoint/2010/main" val="1291165024"/>
      </p:ext>
    </p:extLst>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pPr marL="82550" indent="0">
              <a:buNone/>
            </a:pPr>
            <a:endParaRPr lang="en-US"/>
          </a:p>
          <a:p>
            <a:r>
              <a:rPr lang="en-US"/>
              <a:t>Software Testing</a:t>
            </a:r>
          </a:p>
          <a:p>
            <a:r>
              <a:rPr lang="en-US"/>
              <a:t>Testing JEE applications</a:t>
            </a:r>
          </a:p>
          <a:p>
            <a:pPr lvl="1"/>
            <a:r>
              <a:rPr lang="en-US"/>
              <a:t>Unit Testing</a:t>
            </a:r>
          </a:p>
          <a:p>
            <a:pPr lvl="1"/>
            <a:r>
              <a:rPr lang="en-US"/>
              <a:t>Integration Testing</a:t>
            </a:r>
          </a:p>
          <a:p>
            <a:pPr lvl="1"/>
            <a:r>
              <a:rPr lang="en-US"/>
              <a:t>User Interface Testing</a:t>
            </a:r>
          </a:p>
        </p:txBody>
      </p:sp>
    </p:spTree>
    <p:extLst>
      <p:ext uri="{BB962C8B-B14F-4D97-AF65-F5344CB8AC3E}">
        <p14:creationId xmlns:p14="http://schemas.microsoft.com/office/powerpoint/2010/main" val="3289150275"/>
      </p:ext>
    </p:extLst>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19C8B86-E7A5-8D45-A8C7-87F5A2D2A860}"/>
              </a:ext>
            </a:extLst>
          </p:cNvPr>
          <p:cNvSpPr>
            <a:spLocks noGrp="1"/>
          </p:cNvSpPr>
          <p:nvPr>
            <p:ph type="title"/>
          </p:nvPr>
        </p:nvSpPr>
        <p:spPr>
          <a:xfrm>
            <a:off x="1414318" y="0"/>
            <a:ext cx="6565392" cy="1143000"/>
          </a:xfrm>
        </p:spPr>
        <p:txBody>
          <a:bodyPr/>
          <a:lstStyle/>
          <a:p>
            <a:r>
              <a:rPr lang="en-US"/>
              <a:t>Software Testing</a:t>
            </a:r>
          </a:p>
        </p:txBody>
      </p:sp>
      <p:sp>
        <p:nvSpPr>
          <p:cNvPr id="3" name="Content Placeholder 2">
            <a:extLst>
              <a:ext uri="{FF2B5EF4-FFF2-40B4-BE49-F238E27FC236}">
                <a16:creationId xmlns:a16="http://schemas.microsoft.com/office/drawing/2014/main" id="{8B1CEA68-9CD5-5145-9364-59F984251AE2}"/>
              </a:ext>
            </a:extLst>
          </p:cNvPr>
          <p:cNvSpPr>
            <a:spLocks noGrp="1"/>
          </p:cNvSpPr>
          <p:nvPr>
            <p:ph idx="1"/>
          </p:nvPr>
        </p:nvSpPr>
        <p:spPr>
          <a:xfrm>
            <a:off x="1414318" y="990600"/>
            <a:ext cx="7499350" cy="5715000"/>
          </a:xfrm>
        </p:spPr>
        <p:txBody>
          <a:bodyPr/>
          <a:lstStyle/>
          <a:p>
            <a:r>
              <a:rPr lang="en-US"/>
              <a:t>Functional Testing</a:t>
            </a:r>
          </a:p>
          <a:p>
            <a:pPr lvl="1"/>
            <a:r>
              <a:rPr lang="en-US"/>
              <a:t>Unit testing</a:t>
            </a:r>
          </a:p>
          <a:p>
            <a:pPr lvl="1"/>
            <a:r>
              <a:rPr lang="en-US"/>
              <a:t>Integration testing</a:t>
            </a:r>
          </a:p>
          <a:p>
            <a:pPr lvl="1"/>
            <a:r>
              <a:rPr lang="en-US"/>
              <a:t>System Testing</a:t>
            </a:r>
          </a:p>
          <a:p>
            <a:pPr lvl="1"/>
            <a:r>
              <a:rPr lang="en-US"/>
              <a:t>User Acceptance testing</a:t>
            </a:r>
          </a:p>
          <a:p>
            <a:r>
              <a:rPr lang="en-US"/>
              <a:t>Non-Functional Testing</a:t>
            </a:r>
          </a:p>
          <a:p>
            <a:pPr lvl="1"/>
            <a:r>
              <a:rPr lang="en-US"/>
              <a:t>Security Testing</a:t>
            </a:r>
          </a:p>
          <a:p>
            <a:pPr lvl="1"/>
            <a:r>
              <a:rPr lang="en-US"/>
              <a:t>Performance Testing</a:t>
            </a:r>
          </a:p>
          <a:p>
            <a:pPr lvl="1"/>
            <a:r>
              <a:rPr lang="en-US"/>
              <a:t>Compatibility Testing</a:t>
            </a:r>
          </a:p>
          <a:p>
            <a:pPr lvl="1"/>
            <a:r>
              <a:rPr lang="en-US"/>
              <a:t>Usability testing</a:t>
            </a:r>
          </a:p>
          <a:p>
            <a:pPr lvl="1"/>
            <a:r>
              <a:rPr lang="en-US"/>
              <a:t>Compliance Testing</a:t>
            </a:r>
          </a:p>
        </p:txBody>
      </p:sp>
    </p:spTree>
    <p:extLst>
      <p:ext uri="{BB962C8B-B14F-4D97-AF65-F5344CB8AC3E}">
        <p14:creationId xmlns:p14="http://schemas.microsoft.com/office/powerpoint/2010/main" val="2709256551"/>
      </p:ext>
    </p:extLst>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6335807-EFB0-D548-8DCB-D6D1D8F1B6CC}"/>
              </a:ext>
            </a:extLst>
          </p:cNvPr>
          <p:cNvSpPr>
            <a:spLocks noGrp="1"/>
          </p:cNvSpPr>
          <p:nvPr>
            <p:ph type="title"/>
          </p:nvPr>
        </p:nvSpPr>
        <p:spPr/>
        <p:txBody>
          <a:bodyPr/>
          <a:lstStyle/>
          <a:p>
            <a:r>
              <a:rPr lang="en-US"/>
              <a:t>Testing Analysis</a:t>
            </a:r>
          </a:p>
        </p:txBody>
      </p:sp>
      <p:sp>
        <p:nvSpPr>
          <p:cNvPr id="3" name="Content Placeholder 2">
            <a:extLst>
              <a:ext uri="{FF2B5EF4-FFF2-40B4-BE49-F238E27FC236}">
                <a16:creationId xmlns:a16="http://schemas.microsoft.com/office/drawing/2014/main" id="{FC708D4E-C879-8146-8A5D-9671421195CE}"/>
              </a:ext>
            </a:extLst>
          </p:cNvPr>
          <p:cNvSpPr>
            <a:spLocks noGrp="1"/>
          </p:cNvSpPr>
          <p:nvPr>
            <p:ph idx="1"/>
          </p:nvPr>
        </p:nvSpPr>
        <p:spPr/>
        <p:txBody>
          <a:bodyPr/>
          <a:lstStyle/>
          <a:p>
            <a:r>
              <a:rPr lang="en-US"/>
              <a:t>Code coverage</a:t>
            </a:r>
          </a:p>
          <a:p>
            <a:pPr lvl="1"/>
            <a:r>
              <a:rPr lang="en-US"/>
              <a:t>All lines of code tested</a:t>
            </a:r>
          </a:p>
          <a:p>
            <a:pPr lvl="1"/>
            <a:r>
              <a:rPr lang="en-US"/>
              <a:t>All error handling code for all error conditions</a:t>
            </a:r>
          </a:p>
          <a:p>
            <a:r>
              <a:rPr lang="en-US"/>
              <a:t>Boundary Conditions</a:t>
            </a:r>
          </a:p>
          <a:p>
            <a:pPr lvl="1"/>
            <a:r>
              <a:rPr lang="en-US"/>
              <a:t>Identify the equivalence classes of inputs</a:t>
            </a:r>
          </a:p>
          <a:p>
            <a:pPr lvl="1"/>
            <a:r>
              <a:rPr lang="en-US"/>
              <a:t>Identify the boundaries between classes of inputs</a:t>
            </a:r>
          </a:p>
          <a:p>
            <a:pPr lvl="1"/>
            <a:r>
              <a:rPr lang="en-US"/>
              <a:t>Problems with code often occur with input at the boundaries</a:t>
            </a:r>
          </a:p>
        </p:txBody>
      </p:sp>
    </p:spTree>
    <p:extLst>
      <p:ext uri="{BB962C8B-B14F-4D97-AF65-F5344CB8AC3E}">
        <p14:creationId xmlns:p14="http://schemas.microsoft.com/office/powerpoint/2010/main" val="782044614"/>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89" name="Title 1"/>
          <p:cNvSpPr>
            <a:spLocks noGrp="1"/>
          </p:cNvSpPr>
          <p:nvPr>
            <p:ph type="title"/>
          </p:nvPr>
        </p:nvSpPr>
        <p:spPr/>
        <p:txBody>
          <a:bodyPr/>
          <a:lstStyle/>
          <a:p>
            <a:r>
              <a:rPr lang="en-US">
                <a:latin typeface="Garamond" charset="0"/>
              </a:rPr>
              <a:t>Plagiarism</a:t>
            </a:r>
          </a:p>
        </p:txBody>
      </p:sp>
      <p:sp>
        <p:nvSpPr>
          <p:cNvPr id="37890" name="Content Placeholder 2"/>
          <p:cNvSpPr>
            <a:spLocks noGrp="1"/>
          </p:cNvSpPr>
          <p:nvPr>
            <p:ph idx="1"/>
          </p:nvPr>
        </p:nvSpPr>
        <p:spPr/>
        <p:txBody>
          <a:bodyPr/>
          <a:lstStyle/>
          <a:p>
            <a:r>
              <a:rPr lang="en-US" sz="2000">
                <a:latin typeface="Arial"/>
                <a:cs typeface="Arial"/>
              </a:rPr>
              <a:t>Cheating is unacceptable</a:t>
            </a:r>
          </a:p>
          <a:p>
            <a:r>
              <a:rPr lang="en-US" sz="2000">
                <a:latin typeface="Arial"/>
                <a:cs typeface="Arial"/>
              </a:rPr>
              <a:t>Exchange ideas, but not code or text: don'</a:t>
            </a:r>
            <a:r>
              <a:rPr lang="en-US" altLang="ja-JP" sz="2000">
                <a:latin typeface="Arial"/>
                <a:cs typeface="Arial"/>
              </a:rPr>
              <a:t>t plagiarize</a:t>
            </a:r>
          </a:p>
          <a:p>
            <a:r>
              <a:rPr lang="en-US" sz="2000">
                <a:latin typeface="Arial"/>
                <a:cs typeface="Arial"/>
              </a:rPr>
              <a:t>The person you copy from is in just as much trouble as you</a:t>
            </a:r>
          </a:p>
          <a:p>
            <a:r>
              <a:rPr lang="en-US" sz="2000">
                <a:latin typeface="Arial"/>
                <a:cs typeface="Arial"/>
              </a:rPr>
              <a:t>Adherence to acceptable standards of academic honesty is an important aspect of the learning process at Algonquin College. Academic work submitted by a student is evaluated on the assumption that the work presented by the student is his or her own, unless designated otherwise. For further details consult Algonquin College Policies AA18(http://www2.algonquincollege.com/directives/files/2011/01/AA-18-Academic- Dishonesty-and-Discipline.PEC_.Approved.-Oct.27.2010.pdf) and E43 (http://www2.algonquincollege.com/directives/files/2011/05/E431.pdf)</a:t>
            </a:r>
          </a:p>
        </p:txBody>
      </p:sp>
      <p:sp>
        <p:nvSpPr>
          <p:cNvPr id="37891" name="Date Placeholder 3"/>
          <p:cNvSpPr>
            <a:spLocks noGrp="1"/>
          </p:cNvSpPr>
          <p:nvPr>
            <p:ph type="dt"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EAE8EA1D-A55F-1B40-B1A4-CAE68804B330}" type="datetime1">
              <a:rPr lang="en-CA" sz="1000">
                <a:solidFill>
                  <a:schemeClr val="tx1"/>
                </a:solidFill>
              </a:rPr>
              <a:pPr eaLnBrk="1" hangingPunct="1"/>
              <a:t>2022-04-19</a:t>
            </a:fld>
            <a:endParaRPr lang="en-US" sz="1000">
              <a:solidFill>
                <a:schemeClr val="tx1"/>
              </a:solidFill>
            </a:endParaRPr>
          </a:p>
        </p:txBody>
      </p:sp>
      <p:sp>
        <p:nvSpPr>
          <p:cNvPr id="37892" name="Slide Number Placeholder 4"/>
          <p:cNvSpPr>
            <a:spLocks noGrp="1"/>
          </p:cNvSpPr>
          <p:nvPr>
            <p:ph type="sldNum" sz="quarter" idx="1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2DD06690-732D-1A44-8679-E38486605CCF}" type="slidenum">
              <a:rPr lang="en-US" sz="1000">
                <a:solidFill>
                  <a:schemeClr val="tx1"/>
                </a:solidFill>
              </a:rPr>
              <a:pPr eaLnBrk="1" hangingPunct="1"/>
              <a:t>19</a:t>
            </a:fld>
            <a:endParaRPr lang="en-US" sz="1000">
              <a:solidFill>
                <a:schemeClr val="tx1"/>
              </a:solidFill>
            </a:endParaRPr>
          </a:p>
        </p:txBody>
      </p:sp>
    </p:spTree>
    <p:extLst>
      <p:ext uri="{BB962C8B-B14F-4D97-AF65-F5344CB8AC3E}">
        <p14:creationId xmlns:p14="http://schemas.microsoft.com/office/powerpoint/2010/main" val="383858901"/>
      </p:ext>
    </p:extLst>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FC4FB99-15C1-5649-8C8E-5CFCB5E862C7}"/>
              </a:ext>
            </a:extLst>
          </p:cNvPr>
          <p:cNvSpPr>
            <a:spLocks noGrp="1"/>
          </p:cNvSpPr>
          <p:nvPr>
            <p:ph type="title"/>
          </p:nvPr>
        </p:nvSpPr>
        <p:spPr>
          <a:xfrm>
            <a:off x="1435100" y="0"/>
            <a:ext cx="6565392" cy="1143000"/>
          </a:xfrm>
        </p:spPr>
        <p:txBody>
          <a:bodyPr/>
          <a:lstStyle/>
          <a:p>
            <a:r>
              <a:rPr lang="en-US"/>
              <a:t>JUnit 4 vs JUnit 5</a:t>
            </a:r>
          </a:p>
        </p:txBody>
      </p:sp>
      <p:sp>
        <p:nvSpPr>
          <p:cNvPr id="3" name="Content Placeholder 2">
            <a:extLst>
              <a:ext uri="{FF2B5EF4-FFF2-40B4-BE49-F238E27FC236}">
                <a16:creationId xmlns:a16="http://schemas.microsoft.com/office/drawing/2014/main" id="{7BD3750B-87C7-FD45-BC6A-6EFE9195DDBF}"/>
              </a:ext>
            </a:extLst>
          </p:cNvPr>
          <p:cNvSpPr>
            <a:spLocks noGrp="1"/>
          </p:cNvSpPr>
          <p:nvPr>
            <p:ph idx="1"/>
          </p:nvPr>
        </p:nvSpPr>
        <p:spPr>
          <a:xfrm>
            <a:off x="1143000" y="1028700"/>
            <a:ext cx="7499350" cy="5524500"/>
          </a:xfrm>
        </p:spPr>
        <p:txBody>
          <a:bodyPr/>
          <a:lstStyle/>
          <a:p>
            <a:r>
              <a:rPr lang="en-US"/>
              <a:t>JUnit 5 has been released: </a:t>
            </a:r>
            <a:r>
              <a:rPr lang="en-US">
                <a:hlinkClick r:id="rId2"/>
              </a:rPr>
              <a:t>https://blogs.oracle.com/javamagazine/migrating-from-junit-4-to-junit-5-important-differences-and-benefits</a:t>
            </a:r>
            <a:endParaRPr lang="en-US"/>
          </a:p>
          <a:p>
            <a:r>
              <a:rPr lang="en-US"/>
              <a:t>JUnit 5 automatically used for Maven-based projects</a:t>
            </a:r>
          </a:p>
          <a:p>
            <a:r>
              <a:rPr lang="en-US"/>
              <a:t>JUnit 4 for Ant-based projects</a:t>
            </a:r>
            <a:r>
              <a:rPr lang="en-US">
                <a:sym typeface="Wingdings" pitchFamily="2" charset="2"/>
              </a:rPr>
              <a:t> (Sprites):</a:t>
            </a:r>
          </a:p>
          <a:p>
            <a:pPr lvl="1"/>
            <a:r>
              <a:rPr lang="en-US">
                <a:sym typeface="Wingdings" pitchFamily="2" charset="2"/>
              </a:rPr>
              <a:t>Add junit 4.12 to project's libraries</a:t>
            </a:r>
          </a:p>
          <a:p>
            <a:pPr lvl="1"/>
            <a:r>
              <a:rPr lang="en-US">
                <a:sym typeface="Wingdings" pitchFamily="2" charset="2"/>
              </a:rPr>
              <a:t>Add hamcrest 1.3 to project's libraries</a:t>
            </a:r>
          </a:p>
          <a:p>
            <a:pPr lvl="1"/>
            <a:r>
              <a:rPr lang="en-US">
                <a:sym typeface="Wingdings" pitchFamily="2" charset="2"/>
              </a:rPr>
              <a:t>Proceed as in demonstration video</a:t>
            </a:r>
          </a:p>
          <a:p>
            <a:pPr lvl="1"/>
            <a:endParaRPr lang="en-US"/>
          </a:p>
        </p:txBody>
      </p:sp>
    </p:spTree>
    <p:extLst>
      <p:ext uri="{BB962C8B-B14F-4D97-AF65-F5344CB8AC3E}">
        <p14:creationId xmlns:p14="http://schemas.microsoft.com/office/powerpoint/2010/main" val="3529793208"/>
      </p:ext>
    </p:extLst>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4103D88-29AE-AA40-909B-34F9850FE955}"/>
              </a:ext>
            </a:extLst>
          </p:cNvPr>
          <p:cNvSpPr>
            <a:spLocks noGrp="1"/>
          </p:cNvSpPr>
          <p:nvPr>
            <p:ph type="title"/>
          </p:nvPr>
        </p:nvSpPr>
        <p:spPr/>
        <p:txBody>
          <a:bodyPr/>
          <a:lstStyle/>
          <a:p>
            <a:r>
              <a:rPr lang="en-US"/>
              <a:t>JUnit for Sprite projects</a:t>
            </a:r>
          </a:p>
        </p:txBody>
      </p:sp>
      <p:sp>
        <p:nvSpPr>
          <p:cNvPr id="3" name="Content Placeholder 2">
            <a:extLst>
              <a:ext uri="{FF2B5EF4-FFF2-40B4-BE49-F238E27FC236}">
                <a16:creationId xmlns:a16="http://schemas.microsoft.com/office/drawing/2014/main" id="{4EB380C0-A0FE-A849-A68D-1D72239582E9}"/>
              </a:ext>
            </a:extLst>
          </p:cNvPr>
          <p:cNvSpPr>
            <a:spLocks noGrp="1"/>
          </p:cNvSpPr>
          <p:nvPr>
            <p:ph idx="1"/>
          </p:nvPr>
        </p:nvSpPr>
        <p:spPr/>
        <p:txBody>
          <a:bodyPr/>
          <a:lstStyle/>
          <a:p>
            <a:r>
              <a:rPr lang="en-US" b="1"/>
              <a:t>JUnit 4 for Ant-based projects</a:t>
            </a:r>
            <a:r>
              <a:rPr lang="en-US" b="1">
                <a:sym typeface="Wingdings" pitchFamily="2" charset="2"/>
              </a:rPr>
              <a:t> </a:t>
            </a:r>
            <a:r>
              <a:rPr lang="en-US">
                <a:sym typeface="Wingdings" pitchFamily="2" charset="2"/>
              </a:rPr>
              <a:t>(Sprites-war and Sprites-ejb):</a:t>
            </a:r>
          </a:p>
          <a:p>
            <a:pPr lvl="1"/>
            <a:r>
              <a:rPr lang="en-US">
                <a:sym typeface="Wingdings" pitchFamily="2" charset="2"/>
              </a:rPr>
              <a:t>Add </a:t>
            </a:r>
            <a:r>
              <a:rPr lang="en-US" b="1" err="1">
                <a:sym typeface="Wingdings" pitchFamily="2" charset="2"/>
              </a:rPr>
              <a:t>junit 4.12 to project's libraries</a:t>
            </a:r>
          </a:p>
          <a:p>
            <a:pPr lvl="1"/>
            <a:r>
              <a:rPr lang="en-US">
                <a:sym typeface="Wingdings" pitchFamily="2" charset="2"/>
              </a:rPr>
              <a:t>Add </a:t>
            </a:r>
            <a:r>
              <a:rPr lang="en-US" b="1" err="1">
                <a:sym typeface="Wingdings" pitchFamily="2" charset="2"/>
              </a:rPr>
              <a:t>hamcrest 1.3 to project's libraries</a:t>
            </a:r>
          </a:p>
          <a:p>
            <a:pPr lvl="1"/>
            <a:r>
              <a:rPr lang="en-US">
                <a:sym typeface="Wingdings" pitchFamily="2" charset="2"/>
              </a:rPr>
              <a:t>After adding these libraries to the project, you can then create and run Junit Version 4 tests and test suites, as shown in JUnitDemo.mp4 video</a:t>
            </a:r>
          </a:p>
          <a:p>
            <a:endParaRPr lang="en-US"/>
          </a:p>
        </p:txBody>
      </p:sp>
    </p:spTree>
    <p:extLst>
      <p:ext uri="{BB962C8B-B14F-4D97-AF65-F5344CB8AC3E}">
        <p14:creationId xmlns:p14="http://schemas.microsoft.com/office/powerpoint/2010/main" val="1841164517"/>
      </p:ext>
    </p:extLst>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3F11D10-3FAB-5E4E-BD72-D35EAA297B0E}"/>
              </a:ext>
            </a:extLst>
          </p:cNvPr>
          <p:cNvSpPr>
            <a:spLocks noGrp="1"/>
          </p:cNvSpPr>
          <p:nvPr>
            <p:ph type="title"/>
          </p:nvPr>
        </p:nvSpPr>
        <p:spPr/>
        <p:txBody>
          <a:bodyPr/>
          <a:lstStyle/>
          <a:p>
            <a:r>
              <a:rPr lang="en-US"/>
              <a:t>Unit Testing</a:t>
            </a:r>
          </a:p>
        </p:txBody>
      </p:sp>
      <p:sp>
        <p:nvSpPr>
          <p:cNvPr id="3" name="Content Placeholder 2">
            <a:extLst>
              <a:ext uri="{FF2B5EF4-FFF2-40B4-BE49-F238E27FC236}">
                <a16:creationId xmlns:a16="http://schemas.microsoft.com/office/drawing/2014/main" id="{4BCE75E2-D01F-2E42-9CF7-D4E48B02B7C8}"/>
              </a:ext>
            </a:extLst>
          </p:cNvPr>
          <p:cNvSpPr>
            <a:spLocks noGrp="1"/>
          </p:cNvSpPr>
          <p:nvPr>
            <p:ph idx="1"/>
          </p:nvPr>
        </p:nvSpPr>
        <p:spPr/>
        <p:txBody>
          <a:bodyPr/>
          <a:lstStyle/>
          <a:p>
            <a:r>
              <a:rPr lang="en-US"/>
              <a:t>Test small pieces in isolation</a:t>
            </a:r>
          </a:p>
          <a:p>
            <a:r>
              <a:rPr lang="en-US"/>
              <a:t>Method, class, or function level</a:t>
            </a:r>
          </a:p>
          <a:p>
            <a:r>
              <a:rPr lang="en-US"/>
              <a:t>Unit tests can be performed manually</a:t>
            </a:r>
          </a:p>
          <a:p>
            <a:r>
              <a:rPr lang="en-US"/>
              <a:t>Unit tests often lend themselves to automation</a:t>
            </a:r>
          </a:p>
          <a:p>
            <a:r>
              <a:rPr lang="en-US"/>
              <a:t>JUnit is an </a:t>
            </a:r>
            <a:r>
              <a:rPr lang="en-US" b="1"/>
              <a:t>automated</a:t>
            </a:r>
            <a:r>
              <a:rPr lang="en-US"/>
              <a:t> unit testing framework for Java</a:t>
            </a:r>
          </a:p>
          <a:p>
            <a:endParaRPr lang="en-US"/>
          </a:p>
          <a:p>
            <a:pPr lvl="1"/>
            <a:endParaRPr lang="en-US"/>
          </a:p>
        </p:txBody>
      </p:sp>
    </p:spTree>
    <p:extLst>
      <p:ext uri="{BB962C8B-B14F-4D97-AF65-F5344CB8AC3E}">
        <p14:creationId xmlns:p14="http://schemas.microsoft.com/office/powerpoint/2010/main" val="4195456982"/>
      </p:ext>
    </p:extLst>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07DE403-41F9-A54C-857C-B9A4280B6180}"/>
              </a:ext>
            </a:extLst>
          </p:cNvPr>
          <p:cNvSpPr>
            <a:spLocks noGrp="1"/>
          </p:cNvSpPr>
          <p:nvPr>
            <p:ph type="title"/>
          </p:nvPr>
        </p:nvSpPr>
        <p:spPr/>
        <p:txBody>
          <a:bodyPr/>
          <a:lstStyle/>
          <a:p>
            <a:r>
              <a:rPr lang="en-US"/>
              <a:t>JUnit features</a:t>
            </a:r>
          </a:p>
        </p:txBody>
      </p:sp>
      <p:sp>
        <p:nvSpPr>
          <p:cNvPr id="3" name="Content Placeholder 2">
            <a:extLst>
              <a:ext uri="{FF2B5EF4-FFF2-40B4-BE49-F238E27FC236}">
                <a16:creationId xmlns:a16="http://schemas.microsoft.com/office/drawing/2014/main" id="{3DA7E590-5397-1F47-8423-08BF73461AC8}"/>
              </a:ext>
            </a:extLst>
          </p:cNvPr>
          <p:cNvSpPr>
            <a:spLocks noGrp="1"/>
          </p:cNvSpPr>
          <p:nvPr>
            <p:ph idx="1"/>
          </p:nvPr>
        </p:nvSpPr>
        <p:spPr/>
        <p:txBody>
          <a:bodyPr/>
          <a:lstStyle/>
          <a:p>
            <a:r>
              <a:rPr lang="en-US"/>
              <a:t>JUnit Classes</a:t>
            </a:r>
          </a:p>
          <a:p>
            <a:r>
              <a:rPr lang="en-US"/>
              <a:t>Fixtures</a:t>
            </a:r>
          </a:p>
          <a:p>
            <a:r>
              <a:rPr lang="en-US"/>
              <a:t>Test Suites</a:t>
            </a:r>
          </a:p>
          <a:p>
            <a:r>
              <a:rPr lang="en-US"/>
              <a:t>Test Runners</a:t>
            </a:r>
          </a:p>
          <a:p>
            <a:endParaRPr lang="en-US"/>
          </a:p>
          <a:p>
            <a:endParaRPr lang="en-US"/>
          </a:p>
        </p:txBody>
      </p:sp>
    </p:spTree>
    <p:extLst>
      <p:ext uri="{BB962C8B-B14F-4D97-AF65-F5344CB8AC3E}">
        <p14:creationId xmlns:p14="http://schemas.microsoft.com/office/powerpoint/2010/main" val="3167071926"/>
      </p:ext>
    </p:extLst>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C3EF02A-36D9-4540-B7CC-D0E837722B4B}"/>
              </a:ext>
            </a:extLst>
          </p:cNvPr>
          <p:cNvSpPr>
            <a:spLocks noGrp="1"/>
          </p:cNvSpPr>
          <p:nvPr>
            <p:ph type="title"/>
          </p:nvPr>
        </p:nvSpPr>
        <p:spPr/>
        <p:txBody>
          <a:bodyPr/>
          <a:lstStyle/>
          <a:p>
            <a:r>
              <a:rPr lang="en-US"/>
              <a:t>JUnit classes</a:t>
            </a:r>
          </a:p>
        </p:txBody>
      </p:sp>
      <p:sp>
        <p:nvSpPr>
          <p:cNvPr id="3" name="Content Placeholder 2">
            <a:extLst>
              <a:ext uri="{FF2B5EF4-FFF2-40B4-BE49-F238E27FC236}">
                <a16:creationId xmlns:a16="http://schemas.microsoft.com/office/drawing/2014/main" id="{D8AC8E5A-14FA-3341-BA1B-A73B69655C89}"/>
              </a:ext>
            </a:extLst>
          </p:cNvPr>
          <p:cNvSpPr>
            <a:spLocks noGrp="1"/>
          </p:cNvSpPr>
          <p:nvPr>
            <p:ph idx="1"/>
          </p:nvPr>
        </p:nvSpPr>
        <p:spPr/>
        <p:txBody>
          <a:bodyPr/>
          <a:lstStyle/>
          <a:p>
            <a:r>
              <a:rPr lang="en-US"/>
              <a:t>A JUnit class is dedicated to a set of tests</a:t>
            </a:r>
          </a:p>
          <a:p>
            <a:r>
              <a:rPr lang="en-US"/>
              <a:t>The framework provides mechanisms for methods that will run automatically:</a:t>
            </a:r>
          </a:p>
          <a:p>
            <a:pPr lvl="1"/>
            <a:r>
              <a:rPr lang="en-US"/>
              <a:t>@beforeClass</a:t>
            </a:r>
            <a:endParaRPr lang="en-US"/>
          </a:p>
          <a:p>
            <a:pPr lvl="1"/>
            <a:r>
              <a:rPr lang="en-US"/>
              <a:t>@afterClass</a:t>
            </a:r>
            <a:endParaRPr lang="en-US"/>
          </a:p>
          <a:p>
            <a:pPr lvl="1"/>
            <a:r>
              <a:rPr lang="en-US"/>
              <a:t>@before</a:t>
            </a:r>
          </a:p>
          <a:p>
            <a:pPr lvl="1"/>
            <a:r>
              <a:rPr lang="en-US"/>
              <a:t>@after</a:t>
            </a:r>
          </a:p>
          <a:p>
            <a:r>
              <a:rPr lang="en-US"/>
              <a:t>This annotations are used to designate the methods that should auto-run</a:t>
            </a:r>
          </a:p>
        </p:txBody>
      </p:sp>
    </p:spTree>
    <p:extLst>
      <p:ext uri="{BB962C8B-B14F-4D97-AF65-F5344CB8AC3E}">
        <p14:creationId xmlns:p14="http://schemas.microsoft.com/office/powerpoint/2010/main" val="2875416114"/>
      </p:ext>
    </p:extLst>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3ED571E-B7F5-EF48-9BD1-364372364084}"/>
              </a:ext>
            </a:extLst>
          </p:cNvPr>
          <p:cNvSpPr>
            <a:spLocks noGrp="1"/>
          </p:cNvSpPr>
          <p:nvPr>
            <p:ph type="title"/>
          </p:nvPr>
        </p:nvSpPr>
        <p:spPr/>
        <p:txBody>
          <a:bodyPr/>
          <a:lstStyle/>
          <a:p>
            <a:r>
              <a:rPr lang="en-US"/>
              <a:t>JUnit Fixtures</a:t>
            </a:r>
          </a:p>
        </p:txBody>
      </p:sp>
      <p:sp>
        <p:nvSpPr>
          <p:cNvPr id="3" name="Content Placeholder 2">
            <a:extLst>
              <a:ext uri="{FF2B5EF4-FFF2-40B4-BE49-F238E27FC236}">
                <a16:creationId xmlns:a16="http://schemas.microsoft.com/office/drawing/2014/main" id="{89612862-F82D-8743-A6DA-C68CA5C6EEA5}"/>
              </a:ext>
            </a:extLst>
          </p:cNvPr>
          <p:cNvSpPr>
            <a:spLocks noGrp="1"/>
          </p:cNvSpPr>
          <p:nvPr>
            <p:ph idx="1"/>
          </p:nvPr>
        </p:nvSpPr>
        <p:spPr/>
        <p:txBody>
          <a:bodyPr/>
          <a:lstStyle/>
          <a:p>
            <a:r>
              <a:rPr lang="en-US"/>
              <a:t>A fixture is a fixed state of a set of objects forming an environment for repeatable tests</a:t>
            </a:r>
          </a:p>
          <a:p>
            <a:r>
              <a:rPr lang="en-CA" err="1">
                <a:latin typeface="Courier" pitchFamily="2" charset="0"/>
              </a:rPr>
              <a:t>setUp() </a:t>
            </a:r>
            <a:r>
              <a:rPr lang="en-CA"/>
              <a:t>method, which runs before every test invocation: use @Before</a:t>
            </a:r>
          </a:p>
          <a:p>
            <a:r>
              <a:rPr lang="en-CA" err="1">
                <a:latin typeface="Courier" pitchFamily="2" charset="0"/>
              </a:rPr>
              <a:t>tearDown() </a:t>
            </a:r>
            <a:r>
              <a:rPr lang="en-CA"/>
              <a:t>method, which runs after every test method: use @After</a:t>
            </a:r>
          </a:p>
          <a:p>
            <a:endParaRPr lang="en-US"/>
          </a:p>
        </p:txBody>
      </p:sp>
    </p:spTree>
    <p:extLst>
      <p:ext uri="{BB962C8B-B14F-4D97-AF65-F5344CB8AC3E}">
        <p14:creationId xmlns:p14="http://schemas.microsoft.com/office/powerpoint/2010/main" val="292739214"/>
      </p:ext>
    </p:extLst>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19AC32D-2B7A-7F40-AEED-F960E189C511}"/>
              </a:ext>
            </a:extLst>
          </p:cNvPr>
          <p:cNvSpPr>
            <a:spLocks noGrp="1"/>
          </p:cNvSpPr>
          <p:nvPr>
            <p:ph type="title"/>
          </p:nvPr>
        </p:nvSpPr>
        <p:spPr/>
        <p:txBody>
          <a:bodyPr/>
          <a:lstStyle/>
          <a:p>
            <a:r>
              <a:rPr lang="en-US"/>
              <a:t>JUnit tests</a:t>
            </a:r>
          </a:p>
        </p:txBody>
      </p:sp>
      <p:sp>
        <p:nvSpPr>
          <p:cNvPr id="3" name="Content Placeholder 2">
            <a:extLst>
              <a:ext uri="{FF2B5EF4-FFF2-40B4-BE49-F238E27FC236}">
                <a16:creationId xmlns:a16="http://schemas.microsoft.com/office/drawing/2014/main" id="{32E25720-0FA1-E344-B637-23506E7FFD78}"/>
              </a:ext>
            </a:extLst>
          </p:cNvPr>
          <p:cNvSpPr>
            <a:spLocks noGrp="1"/>
          </p:cNvSpPr>
          <p:nvPr>
            <p:ph idx="1"/>
          </p:nvPr>
        </p:nvSpPr>
        <p:spPr/>
        <p:txBody>
          <a:bodyPr/>
          <a:lstStyle/>
          <a:p>
            <a:r>
              <a:rPr lang="en-US"/>
              <a:t>Use the @Test annotation to indicate which methods should run as tests</a:t>
            </a:r>
          </a:p>
          <a:p>
            <a:endParaRPr lang="en-US"/>
          </a:p>
          <a:p>
            <a:pPr marL="82550" indent="0">
              <a:buNone/>
            </a:pPr>
            <a:r>
              <a:rPr lang="en-US" sz="2400">
                <a:latin typeface="Courier" pitchFamily="2" charset="0"/>
              </a:rPr>
              <a:t>@Test</a:t>
            </a:r>
          </a:p>
          <a:p>
            <a:pPr marL="82550" indent="0">
              <a:buNone/>
            </a:pPr>
            <a:r>
              <a:rPr lang="en-US" sz="2400">
                <a:latin typeface="Courier" pitchFamily="2" charset="0"/>
              </a:rPr>
              <a:t>public void testIt(){</a:t>
            </a:r>
          </a:p>
          <a:p>
            <a:pPr marL="82550" indent="0">
              <a:buNone/>
            </a:pPr>
            <a:r>
              <a:rPr lang="en-US" sz="2400">
                <a:latin typeface="Courier" pitchFamily="2" charset="0"/>
              </a:rPr>
              <a:t>    private String message =“hello”;</a:t>
            </a:r>
          </a:p>
          <a:p>
            <a:pPr marL="82550" indent="0">
              <a:buNone/>
            </a:pPr>
            <a:r>
              <a:rPr lang="en-US" sz="2400">
                <a:latin typeface="Courier" pitchFamily="2" charset="0"/>
              </a:rPr>
              <a:t>    //do something</a:t>
            </a:r>
          </a:p>
          <a:p>
            <a:pPr marL="82550" indent="0">
              <a:buNone/>
            </a:pPr>
            <a:r>
              <a:rPr lang="en-US" sz="2400">
                <a:latin typeface="Courier" pitchFamily="2" charset="0"/>
              </a:rPr>
              <a:t>    assertEquals(message,”tester”);</a:t>
            </a:r>
          </a:p>
          <a:p>
            <a:pPr marL="82550" indent="0">
              <a:buNone/>
            </a:pPr>
            <a:r>
              <a:rPr lang="en-US" sz="2400">
                <a:latin typeface="Courier" pitchFamily="2" charset="0"/>
              </a:rPr>
              <a:t>}</a:t>
            </a:r>
          </a:p>
        </p:txBody>
      </p:sp>
    </p:spTree>
    <p:extLst>
      <p:ext uri="{BB962C8B-B14F-4D97-AF65-F5344CB8AC3E}">
        <p14:creationId xmlns:p14="http://schemas.microsoft.com/office/powerpoint/2010/main" val="1593248338"/>
      </p:ext>
    </p:extLst>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F03A675-1A64-1744-A8FA-841A7BBD5011}"/>
              </a:ext>
            </a:extLst>
          </p:cNvPr>
          <p:cNvSpPr>
            <a:spLocks noGrp="1"/>
          </p:cNvSpPr>
          <p:nvPr>
            <p:ph type="title"/>
          </p:nvPr>
        </p:nvSpPr>
        <p:spPr/>
        <p:txBody>
          <a:bodyPr/>
          <a:lstStyle/>
          <a:p>
            <a:r>
              <a:rPr lang="en-US"/>
              <a:t>Assert methods</a:t>
            </a:r>
          </a:p>
        </p:txBody>
      </p:sp>
      <p:sp>
        <p:nvSpPr>
          <p:cNvPr id="3" name="Content Placeholder 2">
            <a:extLst>
              <a:ext uri="{FF2B5EF4-FFF2-40B4-BE49-F238E27FC236}">
                <a16:creationId xmlns:a16="http://schemas.microsoft.com/office/drawing/2014/main" id="{9FD72F7B-E0EC-4F48-9BD6-F34D3C1D477D}"/>
              </a:ext>
            </a:extLst>
          </p:cNvPr>
          <p:cNvSpPr>
            <a:spLocks noGrp="1"/>
          </p:cNvSpPr>
          <p:nvPr>
            <p:ph idx="1"/>
          </p:nvPr>
        </p:nvSpPr>
        <p:spPr/>
        <p:txBody>
          <a:bodyPr/>
          <a:lstStyle/>
          <a:p>
            <a:r>
              <a:rPr lang="en-US"/>
              <a:t>Tests pass or fail based on assertions:</a:t>
            </a:r>
          </a:p>
          <a:p>
            <a:pPr marL="82550" indent="0">
              <a:buNone/>
            </a:pPr>
            <a:endParaRPr lang="en-US"/>
          </a:p>
        </p:txBody>
      </p:sp>
      <p:graphicFrame>
        <p:nvGraphicFramePr>
          <p:cNvPr id="4" name="Table 3">
            <a:extLst>
              <a:ext uri="{FF2B5EF4-FFF2-40B4-BE49-F238E27FC236}">
                <a16:creationId xmlns:a16="http://schemas.microsoft.com/office/drawing/2014/main" id="{6556B245-6072-D340-AF05-AE26A4CDA33C}"/>
              </a:ext>
            </a:extLst>
          </p:cNvPr>
          <p:cNvGraphicFramePr>
            <a:graphicFrameLocks noGrp="1"/>
          </p:cNvGraphicFramePr>
          <p:nvPr>
            <p:extLst>
              <p:ext uri="{D42A27DB-BD31-4B8C-83A1-F6EECF244321}">
                <p14:modId xmlns:p14="http://schemas.microsoft.com/office/powerpoint/2010/main" val="2992070996"/>
              </p:ext>
            </p:extLst>
          </p:nvPr>
        </p:nvGraphicFramePr>
        <p:xfrm>
          <a:off x="1314450" y="2057401"/>
          <a:ext cx="7620000" cy="4481165"/>
        </p:xfrm>
        <a:graphic>
          <a:graphicData uri="http://schemas.openxmlformats.org/drawingml/2006/table">
            <a:tbl>
              <a:tblPr/>
              <a:tblGrid>
                <a:gridCol w="1962150">
                  <a:extLst>
                    <a:ext uri="{9D8B030D-6E8A-4147-A177-3AD203B41FA5}">
                      <a16:colId xmlns:a16="http://schemas.microsoft.com/office/drawing/2014/main" val="2231926283"/>
                    </a:ext>
                  </a:extLst>
                </a:gridCol>
                <a:gridCol w="5657850">
                  <a:extLst>
                    <a:ext uri="{9D8B030D-6E8A-4147-A177-3AD203B41FA5}">
                      <a16:colId xmlns:a16="http://schemas.microsoft.com/office/drawing/2014/main" val="3455821324"/>
                    </a:ext>
                  </a:extLst>
                </a:gridCol>
              </a:tblGrid>
              <a:tr h="1152866">
                <a:tc>
                  <a:txBody>
                    <a:bodyPr vert="horz" wrap="square"/>
                    <a:lstStyle/>
                    <a:p>
                      <a:pPr algn="ctr" fontAlgn="t"/>
                      <a:r>
                        <a:rPr lang="en-CA" sz="1200">
                          <a:solidFill>
                            <a:srgbClr val="000000"/>
                          </a:solidFill>
                          <a:effectLst/>
                        </a:rPr>
                        <a:t>1</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just" fontAlgn="t"/>
                      <a:br>
                        <a:rPr lang="en-CA" sz="1200" b="1">
                          <a:solidFill>
                            <a:srgbClr val="000000"/>
                          </a:solidFill>
                          <a:effectLst/>
                        </a:rPr>
                      </a:br>
                      <a:r>
                        <a:rPr lang="en-CA" sz="1200" b="1">
                          <a:solidFill>
                            <a:srgbClr val="000000"/>
                          </a:solidFill>
                          <a:effectLst/>
                        </a:rPr>
                        <a:t>void assertEquals(boolean expected, boolean actual)</a:t>
                      </a:r>
                      <a:endParaRPr lang="en-CA" sz="1200">
                        <a:solidFill>
                          <a:srgbClr val="000000"/>
                        </a:solidFill>
                        <a:effectLst/>
                      </a:endParaRPr>
                    </a:p>
                    <a:p>
                      <a:pPr algn="just" fontAlgn="t"/>
                      <a:r>
                        <a:rPr lang="en-CA" sz="1200">
                          <a:solidFill>
                            <a:srgbClr val="000000"/>
                          </a:solidFill>
                          <a:effectLst/>
                        </a:rPr>
                        <a:t>Checks that two primitives/objects are equal.</a:t>
                      </a:r>
                      <a:endParaRPr lang="en-US" sz="1200"/>
                    </a:p>
                  </a:txBody>
                  <a:tcPr marL="58544" marR="58544" marT="29272" marB="29272">
                    <a:lnL w="9525" cap="flat" cmpd="sng" algn="ctr">
                      <a:solidFill>
                        <a:srgbClr val="DDDDDD"/>
                      </a:solidFill>
                      <a:prstDash val="solid"/>
                      <a:round/>
                      <a:headEnd type="none" w="med" len="med"/>
                      <a:tailEnd type="none" w="med" len="med"/>
                    </a:lnL>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50341295"/>
                  </a:ext>
                </a:extLst>
              </a:tr>
              <a:tr h="801144">
                <a:tc>
                  <a:txBody>
                    <a:bodyPr vert="horz" wrap="square"/>
                    <a:lstStyle/>
                    <a:p>
                      <a:pPr algn="ctr" fontAlgn="t"/>
                      <a:r>
                        <a:rPr lang="en-CA" sz="1200">
                          <a:effectLst/>
                        </a:rPr>
                        <a:t>2</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just" fontAlgn="t"/>
                      <a:r>
                        <a:rPr lang="en-CA" sz="1200" b="1">
                          <a:solidFill>
                            <a:srgbClr val="000000"/>
                          </a:solidFill>
                          <a:effectLst/>
                        </a:rPr>
                        <a:t>void assertFalse(boolean condition)</a:t>
                      </a:r>
                      <a:endParaRPr lang="en-CA" sz="1200">
                        <a:solidFill>
                          <a:srgbClr val="000000"/>
                        </a:solidFill>
                        <a:effectLst/>
                      </a:endParaRPr>
                    </a:p>
                    <a:p>
                      <a:pPr algn="just" fontAlgn="t"/>
                      <a:r>
                        <a:rPr lang="en-CA" sz="1200">
                          <a:solidFill>
                            <a:srgbClr val="000000"/>
                          </a:solidFill>
                          <a:effectLst/>
                        </a:rPr>
                        <a:t>Checks that a condition is false.</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67258305"/>
                  </a:ext>
                </a:extLst>
              </a:tr>
              <a:tr h="636789">
                <a:tc>
                  <a:txBody>
                    <a:bodyPr vert="horz" wrap="square"/>
                    <a:lstStyle/>
                    <a:p>
                      <a:pPr algn="ctr" fontAlgn="t"/>
                      <a:r>
                        <a:rPr lang="en-CA" sz="1200">
                          <a:effectLst/>
                        </a:rPr>
                        <a:t>3</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just" fontAlgn="t"/>
                      <a:r>
                        <a:rPr lang="en-CA" sz="1200" b="1">
                          <a:solidFill>
                            <a:srgbClr val="000000"/>
                          </a:solidFill>
                          <a:effectLst/>
                        </a:rPr>
                        <a:t>void assertNotNull(Object object)</a:t>
                      </a:r>
                      <a:endParaRPr lang="en-CA" sz="1200">
                        <a:solidFill>
                          <a:srgbClr val="000000"/>
                        </a:solidFill>
                        <a:effectLst/>
                      </a:endParaRPr>
                    </a:p>
                    <a:p>
                      <a:pPr algn="just" fontAlgn="t"/>
                      <a:r>
                        <a:rPr lang="en-CA" sz="1200">
                          <a:solidFill>
                            <a:srgbClr val="000000"/>
                          </a:solidFill>
                          <a:effectLst/>
                        </a:rPr>
                        <a:t>Checks that an object isn't null.</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40154696"/>
                  </a:ext>
                </a:extLst>
              </a:tr>
              <a:tr h="625283">
                <a:tc>
                  <a:txBody>
                    <a:bodyPr vert="horz" wrap="square"/>
                    <a:lstStyle/>
                    <a:p>
                      <a:pPr algn="ctr" fontAlgn="t"/>
                      <a:r>
                        <a:rPr lang="en-CA" sz="1200">
                          <a:effectLst/>
                        </a:rPr>
                        <a:t>4</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just" fontAlgn="t"/>
                      <a:r>
                        <a:rPr lang="en-CA" sz="1200" b="1">
                          <a:solidFill>
                            <a:srgbClr val="000000"/>
                          </a:solidFill>
                          <a:effectLst/>
                        </a:rPr>
                        <a:t>void assertNull(Object object)</a:t>
                      </a:r>
                      <a:endParaRPr lang="en-CA" sz="1200">
                        <a:solidFill>
                          <a:srgbClr val="000000"/>
                        </a:solidFill>
                        <a:effectLst/>
                      </a:endParaRPr>
                    </a:p>
                    <a:p>
                      <a:pPr algn="just" fontAlgn="t"/>
                      <a:r>
                        <a:rPr lang="en-CA" sz="1200">
                          <a:solidFill>
                            <a:srgbClr val="000000"/>
                          </a:solidFill>
                          <a:effectLst/>
                        </a:rPr>
                        <a:t>Checks that an object is null.</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72236582"/>
                  </a:ext>
                </a:extLst>
              </a:tr>
              <a:tr h="801144">
                <a:tc>
                  <a:txBody>
                    <a:bodyPr vert="horz" wrap="square"/>
                    <a:lstStyle/>
                    <a:p>
                      <a:pPr algn="ctr" fontAlgn="t"/>
                      <a:r>
                        <a:rPr lang="en-CA" sz="1200">
                          <a:effectLst/>
                        </a:rPr>
                        <a:t>5</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just" fontAlgn="t"/>
                      <a:r>
                        <a:rPr lang="en-CA" sz="1200" b="1">
                          <a:solidFill>
                            <a:srgbClr val="000000"/>
                          </a:solidFill>
                          <a:effectLst/>
                        </a:rPr>
                        <a:t>void assertTrue(boolean condition)</a:t>
                      </a:r>
                      <a:endParaRPr lang="en-CA" sz="1200">
                        <a:solidFill>
                          <a:srgbClr val="000000"/>
                        </a:solidFill>
                        <a:effectLst/>
                      </a:endParaRPr>
                    </a:p>
                    <a:p>
                      <a:pPr algn="just" fontAlgn="t"/>
                      <a:r>
                        <a:rPr lang="en-CA" sz="1200">
                          <a:solidFill>
                            <a:srgbClr val="000000"/>
                          </a:solidFill>
                          <a:effectLst/>
                        </a:rPr>
                        <a:t>Checks that a condition is true.</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28439831"/>
                  </a:ext>
                </a:extLst>
              </a:tr>
              <a:tr h="463939">
                <a:tc>
                  <a:txBody>
                    <a:bodyPr vert="horz" wrap="square"/>
                    <a:lstStyle/>
                    <a:p>
                      <a:pPr algn="ctr" fontAlgn="t"/>
                      <a:r>
                        <a:rPr lang="en-CA" sz="1200">
                          <a:effectLst/>
                        </a:rPr>
                        <a:t>6</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just" fontAlgn="t"/>
                      <a:r>
                        <a:rPr lang="en-CA" sz="1200" b="1">
                          <a:solidFill>
                            <a:srgbClr val="000000"/>
                          </a:solidFill>
                          <a:effectLst/>
                        </a:rPr>
                        <a:t>void fail()</a:t>
                      </a:r>
                      <a:endParaRPr lang="en-CA" sz="1200">
                        <a:solidFill>
                          <a:srgbClr val="000000"/>
                        </a:solidFill>
                        <a:effectLst/>
                      </a:endParaRPr>
                    </a:p>
                    <a:p>
                      <a:pPr algn="just" fontAlgn="t"/>
                      <a:r>
                        <a:rPr lang="en-CA" sz="1200">
                          <a:solidFill>
                            <a:srgbClr val="000000"/>
                          </a:solidFill>
                          <a:effectLst/>
                        </a:rPr>
                        <a:t>Fails a test with no message.</a:t>
                      </a:r>
                    </a:p>
                  </a:txBody>
                  <a:tcPr marL="48787" marR="48787" marT="48787" marB="4878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51748992"/>
                  </a:ext>
                </a:extLst>
              </a:tr>
            </a:tbl>
          </a:graphicData>
        </a:graphic>
      </p:graphicFrame>
    </p:spTree>
    <p:extLst>
      <p:ext uri="{BB962C8B-B14F-4D97-AF65-F5344CB8AC3E}">
        <p14:creationId xmlns:p14="http://schemas.microsoft.com/office/powerpoint/2010/main" val="4021856179"/>
      </p:ext>
    </p:extLst>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19F9C84-6AF9-DC41-B53D-5AC0F76EC4CD}"/>
              </a:ext>
            </a:extLst>
          </p:cNvPr>
          <p:cNvSpPr>
            <a:spLocks noGrp="1"/>
          </p:cNvSpPr>
          <p:nvPr>
            <p:ph type="title"/>
          </p:nvPr>
        </p:nvSpPr>
        <p:spPr/>
        <p:txBody>
          <a:bodyPr/>
          <a:lstStyle/>
          <a:p>
            <a:r>
              <a:rPr lang="en-US"/>
              <a:t>Test Runner (default)</a:t>
            </a:r>
          </a:p>
        </p:txBody>
      </p:sp>
      <p:sp>
        <p:nvSpPr>
          <p:cNvPr id="3" name="Content Placeholder 2">
            <a:extLst>
              <a:ext uri="{FF2B5EF4-FFF2-40B4-BE49-F238E27FC236}">
                <a16:creationId xmlns:a16="http://schemas.microsoft.com/office/drawing/2014/main" id="{B92EDCAB-6F52-5640-B06C-7F0EC2B5773F}"/>
              </a:ext>
            </a:extLst>
          </p:cNvPr>
          <p:cNvSpPr>
            <a:spLocks noGrp="1"/>
          </p:cNvSpPr>
          <p:nvPr>
            <p:ph idx="1"/>
          </p:nvPr>
        </p:nvSpPr>
        <p:spPr/>
        <p:txBody>
          <a:bodyPr/>
          <a:lstStyle/>
          <a:p>
            <a:pPr marL="82550" indent="0">
              <a:buNone/>
            </a:pPr>
            <a:r>
              <a:rPr lang="en-CA" sz="2000"/>
              <a:t>import org.junit.runner.JUnitCore;</a:t>
            </a:r>
          </a:p>
          <a:p>
            <a:pPr marL="82550" indent="0">
              <a:buNone/>
            </a:pPr>
            <a:r>
              <a:rPr lang="en-CA" sz="2000"/>
              <a:t>import org.junit.runner.Result;</a:t>
            </a:r>
          </a:p>
          <a:p>
            <a:pPr marL="82550" indent="0">
              <a:buNone/>
            </a:pPr>
            <a:r>
              <a:rPr lang="en-CA" sz="2000"/>
              <a:t>import org.junit.runner.notification.Failure;</a:t>
            </a:r>
          </a:p>
          <a:p>
            <a:pPr marL="82550" indent="0">
              <a:buNone/>
            </a:pPr>
            <a:r>
              <a:rPr lang="en-CA" sz="2000"/>
              <a:t>public class UseDefaultTestRunner {</a:t>
            </a:r>
          </a:p>
          <a:p>
            <a:pPr marL="82550" indent="0">
              <a:buNone/>
            </a:pPr>
            <a:r>
              <a:rPr lang="en-CA" sz="2000"/>
              <a:t>    public static void main(String[] args) {</a:t>
            </a:r>
          </a:p>
          <a:p>
            <a:pPr marL="82550" indent="0">
              <a:buNone/>
            </a:pPr>
            <a:r>
              <a:rPr lang="en-CA" sz="2000"/>
              <a:t>        Result result = JUnitCore.runClasses(TestJunit.class); </a:t>
            </a:r>
          </a:p>
          <a:p>
            <a:pPr marL="82550" indent="0">
              <a:buNone/>
            </a:pPr>
            <a:r>
              <a:rPr lang="en-CA" sz="2000"/>
              <a:t>        for (Failure failure : result.getFailures())</a:t>
            </a:r>
          </a:p>
          <a:p>
            <a:pPr marL="82550" indent="0">
              <a:buNone/>
            </a:pPr>
            <a:r>
              <a:rPr lang="en-CA" sz="2000"/>
              <a:t>            System.out.println(failure.toString()); </a:t>
            </a:r>
          </a:p>
          <a:p>
            <a:pPr marL="82550" indent="0">
              <a:buNone/>
            </a:pPr>
            <a:r>
              <a:rPr lang="en-CA" sz="2000"/>
              <a:t>        }</a:t>
            </a:r>
          </a:p>
          <a:p>
            <a:pPr marL="82550" indent="0">
              <a:buNone/>
            </a:pPr>
            <a:r>
              <a:rPr lang="en-CA" sz="2000"/>
              <a:t>        System.out.println(result.wasSuccessful());</a:t>
            </a:r>
          </a:p>
          <a:p>
            <a:pPr marL="82550" indent="0">
              <a:buNone/>
            </a:pPr>
            <a:r>
              <a:rPr lang="en-CA" sz="2000"/>
              <a:t>     }</a:t>
            </a:r>
          </a:p>
          <a:p>
            <a:pPr marL="82550" indent="0">
              <a:buNone/>
            </a:pPr>
            <a:r>
              <a:rPr lang="en-CA" sz="2000"/>
              <a:t> }</a:t>
            </a:r>
            <a:endParaRPr lang="en-US" sz="2000"/>
          </a:p>
        </p:txBody>
      </p:sp>
    </p:spTree>
    <p:extLst>
      <p:ext uri="{BB962C8B-B14F-4D97-AF65-F5344CB8AC3E}">
        <p14:creationId xmlns:p14="http://schemas.microsoft.com/office/powerpoint/2010/main" val="985863997"/>
      </p:ext>
    </p:extLst>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15800DA-63B5-6542-B48F-E3A6AFDCB4C3}"/>
              </a:ext>
            </a:extLst>
          </p:cNvPr>
          <p:cNvSpPr>
            <a:spLocks noGrp="1"/>
          </p:cNvSpPr>
          <p:nvPr>
            <p:ph type="title"/>
          </p:nvPr>
        </p:nvSpPr>
        <p:spPr/>
        <p:txBody>
          <a:bodyPr/>
          <a:lstStyle/>
          <a:p>
            <a:r>
              <a:rPr lang="en-US"/>
              <a:t>Test Runner (custom)</a:t>
            </a:r>
          </a:p>
        </p:txBody>
      </p:sp>
      <p:sp>
        <p:nvSpPr>
          <p:cNvPr id="3" name="Content Placeholder 2">
            <a:extLst>
              <a:ext uri="{FF2B5EF4-FFF2-40B4-BE49-F238E27FC236}">
                <a16:creationId xmlns:a16="http://schemas.microsoft.com/office/drawing/2014/main" id="{E059F56F-AA18-2448-A883-C0D07F411ED1}"/>
              </a:ext>
            </a:extLst>
          </p:cNvPr>
          <p:cNvSpPr>
            <a:spLocks noGrp="1"/>
          </p:cNvSpPr>
          <p:nvPr>
            <p:ph idx="1"/>
          </p:nvPr>
        </p:nvSpPr>
        <p:spPr/>
        <p:txBody>
          <a:bodyPr/>
          <a:lstStyle/>
          <a:p>
            <a:pPr marL="82550" indent="0">
              <a:buNone/>
            </a:pPr>
            <a:r>
              <a:rPr lang="en-US"/>
              <a:t>@RunWith(CustomTestRunner.class)</a:t>
            </a:r>
          </a:p>
          <a:p>
            <a:pPr marL="82550" indent="0">
              <a:buNone/>
            </a:pPr>
            <a:r>
              <a:rPr lang="en-US"/>
              <a:t>public class ATestClass { ….. }</a:t>
            </a:r>
          </a:p>
          <a:p>
            <a:pPr marL="82550" indent="0">
              <a:buNone/>
            </a:pPr>
            <a:endParaRPr lang="en-US"/>
          </a:p>
          <a:p>
            <a:pPr marL="82550" indent="0">
              <a:buNone/>
            </a:pPr>
            <a:endParaRPr lang="en-US"/>
          </a:p>
          <a:p>
            <a:pPr marL="82550" indent="0">
              <a:buNone/>
            </a:pPr>
            <a:r>
              <a:rPr lang="en-US"/>
              <a:t>Public class CustomTestRunner extends BlockJUnit4ClassRunner {….}</a:t>
            </a:r>
          </a:p>
        </p:txBody>
      </p:sp>
    </p:spTree>
    <p:extLst>
      <p:ext uri="{BB962C8B-B14F-4D97-AF65-F5344CB8AC3E}">
        <p14:creationId xmlns:p14="http://schemas.microsoft.com/office/powerpoint/2010/main" val="2197942193"/>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pPr marL="82550" indent="0">
              <a:buNone/>
            </a:pPr>
            <a:endParaRPr lang="en-US"/>
          </a:p>
          <a:p>
            <a:r>
              <a:rPr lang="en-US"/>
              <a:t>Development environment</a:t>
            </a:r>
          </a:p>
          <a:p>
            <a:r>
              <a:rPr lang="en-US"/>
              <a:t>Course Overview</a:t>
            </a:r>
          </a:p>
          <a:p>
            <a:r>
              <a:rPr lang="en-US"/>
              <a:t>Logistics</a:t>
            </a:r>
          </a:p>
          <a:p>
            <a:r>
              <a:rPr lang="en-US"/>
              <a:t>Enterprise Applications</a:t>
            </a:r>
          </a:p>
          <a:p>
            <a:r>
              <a:rPr lang="en-US"/>
              <a:t>Java Enterprise Edition</a:t>
            </a:r>
          </a:p>
        </p:txBody>
      </p:sp>
    </p:spTree>
    <p:extLst>
      <p:ext uri="{BB962C8B-B14F-4D97-AF65-F5344CB8AC3E}">
        <p14:creationId xmlns:p14="http://schemas.microsoft.com/office/powerpoint/2010/main" val="3289150275"/>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285E994-2AAC-094D-8E2B-7AD0A3175CE3}"/>
              </a:ext>
            </a:extLst>
          </p:cNvPr>
          <p:cNvSpPr>
            <a:spLocks noGrp="1"/>
          </p:cNvSpPr>
          <p:nvPr>
            <p:ph type="title"/>
          </p:nvPr>
        </p:nvSpPr>
        <p:spPr>
          <a:xfrm>
            <a:off x="1435608" y="55562"/>
            <a:ext cx="6565392" cy="1143000"/>
          </a:xfrm>
        </p:spPr>
        <p:txBody>
          <a:bodyPr/>
          <a:lstStyle/>
          <a:p>
            <a:r>
              <a:rPr lang="en-US" err="1"/>
              <a:t>Netbeans IDE Integration</a:t>
            </a:r>
          </a:p>
        </p:txBody>
      </p:sp>
      <p:sp>
        <p:nvSpPr>
          <p:cNvPr id="3" name="Content Placeholder 2">
            <a:extLst>
              <a:ext uri="{FF2B5EF4-FFF2-40B4-BE49-F238E27FC236}">
                <a16:creationId xmlns:a16="http://schemas.microsoft.com/office/drawing/2014/main" id="{08CBB6F2-8D21-3A45-9E80-ABD1EEA4A7DF}"/>
              </a:ext>
            </a:extLst>
          </p:cNvPr>
          <p:cNvSpPr>
            <a:spLocks noGrp="1"/>
          </p:cNvSpPr>
          <p:nvPr>
            <p:ph idx="1"/>
          </p:nvPr>
        </p:nvSpPr>
        <p:spPr>
          <a:xfrm>
            <a:off x="1435608" y="1173162"/>
            <a:ext cx="7499350" cy="5608638"/>
          </a:xfrm>
        </p:spPr>
        <p:txBody>
          <a:bodyPr/>
          <a:lstStyle/>
          <a:p>
            <a:r>
              <a:rPr lang="en-US" sz="2800"/>
              <a:t>Edit code (Java, xhtml, XML)</a:t>
            </a:r>
          </a:p>
          <a:p>
            <a:r>
              <a:rPr lang="en-US" sz="2800"/>
              <a:t>Compile code and creates archives for deployment (*.war files)</a:t>
            </a:r>
          </a:p>
          <a:p>
            <a:r>
              <a:rPr lang="en-US" sz="2800"/>
              <a:t>Run a project (application)</a:t>
            </a:r>
          </a:p>
          <a:p>
            <a:pPr lvl="1"/>
            <a:r>
              <a:rPr lang="en-US" sz="2400"/>
              <a:t>Starts Glassfish Server if necessary</a:t>
            </a:r>
          </a:p>
          <a:p>
            <a:pPr lvl="1"/>
            <a:r>
              <a:rPr lang="en-US" sz="2400"/>
              <a:t>Starts Derby database server if necessary</a:t>
            </a:r>
          </a:p>
          <a:p>
            <a:pPr lvl="1"/>
            <a:r>
              <a:rPr lang="en-US" sz="2400"/>
              <a:t>Deploy *.war file to Glassfish</a:t>
            </a:r>
          </a:p>
          <a:p>
            <a:pPr lvl="1"/>
            <a:r>
              <a:rPr lang="en-US" sz="2400"/>
              <a:t>Enable/run application on Glassfish server</a:t>
            </a:r>
          </a:p>
          <a:p>
            <a:pPr lvl="1"/>
            <a:r>
              <a:rPr lang="en-US" sz="2400"/>
              <a:t>Launch web browser pointing at app’s URL</a:t>
            </a:r>
          </a:p>
          <a:p>
            <a:r>
              <a:rPr lang="en-US" sz="2800"/>
              <a:t>Display Glassfish Server output log</a:t>
            </a:r>
          </a:p>
          <a:p>
            <a:r>
              <a:rPr lang="en-US" sz="2800"/>
              <a:t>Access Glassfish Server administration webapp</a:t>
            </a:r>
          </a:p>
          <a:p>
            <a:r>
              <a:rPr lang="en-US" sz="2800"/>
              <a:t>Access Derby Database tables directly</a:t>
            </a:r>
          </a:p>
          <a:p>
            <a:pPr lvl="2"/>
            <a:endParaRPr lang="en-US"/>
          </a:p>
          <a:p>
            <a:pPr lvl="1"/>
            <a:endParaRPr lang="en-US"/>
          </a:p>
        </p:txBody>
      </p:sp>
    </p:spTree>
    <p:extLst>
      <p:ext uri="{BB962C8B-B14F-4D97-AF65-F5344CB8AC3E}">
        <p14:creationId xmlns:p14="http://schemas.microsoft.com/office/powerpoint/2010/main" val="3817068637"/>
      </p:ext>
    </p:extLst>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B8637E5-925E-E540-B76B-BC1D1FC376E2}"/>
              </a:ext>
            </a:extLst>
          </p:cNvPr>
          <p:cNvSpPr>
            <a:spLocks noGrp="1"/>
          </p:cNvSpPr>
          <p:nvPr>
            <p:ph type="title"/>
          </p:nvPr>
        </p:nvSpPr>
        <p:spPr/>
        <p:txBody>
          <a:bodyPr>
            <a:normAutofit fontScale="90000"/>
          </a:bodyPr>
          <a:lstStyle/>
          <a:p>
            <a:r>
              <a:rPr lang="en-US"/>
              <a:t>Test Suites (a built-in runner)</a:t>
            </a:r>
          </a:p>
        </p:txBody>
      </p:sp>
      <p:sp>
        <p:nvSpPr>
          <p:cNvPr id="3" name="Content Placeholder 2">
            <a:extLst>
              <a:ext uri="{FF2B5EF4-FFF2-40B4-BE49-F238E27FC236}">
                <a16:creationId xmlns:a16="http://schemas.microsoft.com/office/drawing/2014/main" id="{B35B782B-5507-AF4C-AEDE-1A284DBF2DFD}"/>
              </a:ext>
            </a:extLst>
          </p:cNvPr>
          <p:cNvSpPr>
            <a:spLocks noGrp="1"/>
          </p:cNvSpPr>
          <p:nvPr>
            <p:ph idx="1"/>
          </p:nvPr>
        </p:nvSpPr>
        <p:spPr/>
        <p:txBody>
          <a:bodyPr/>
          <a:lstStyle/>
          <a:p>
            <a:r>
              <a:rPr lang="en-US"/>
              <a:t>Runs a group of test classes together:</a:t>
            </a:r>
          </a:p>
          <a:p>
            <a:pPr marL="82550" indent="0">
              <a:buNone/>
            </a:pPr>
            <a:r>
              <a:rPr lang="en-CA"/>
              <a:t>i</a:t>
            </a:r>
            <a:r>
              <a:rPr lang="en-CA" sz="2800"/>
              <a:t>mport org.junit.runner.RunWith;</a:t>
            </a:r>
          </a:p>
          <a:p>
            <a:pPr marL="82550" indent="0">
              <a:buNone/>
            </a:pPr>
            <a:r>
              <a:rPr lang="en-CA" sz="2800"/>
              <a:t>import org.junit.runners.Suite;</a:t>
            </a:r>
          </a:p>
          <a:p>
            <a:pPr marL="82550" indent="0">
              <a:buNone/>
            </a:pPr>
            <a:r>
              <a:rPr lang="en-CA" sz="2800"/>
              <a:t>//JUnit Suite Test</a:t>
            </a:r>
          </a:p>
          <a:p>
            <a:pPr marL="82550" indent="0">
              <a:buNone/>
            </a:pPr>
            <a:r>
              <a:rPr lang="en-CA" sz="2800"/>
              <a:t>@RunWith(Suite.class)</a:t>
            </a:r>
          </a:p>
          <a:p>
            <a:pPr marL="82550" indent="0">
              <a:buNone/>
            </a:pPr>
            <a:r>
              <a:rPr lang="en-CA" sz="2800"/>
              <a:t>@Suite.SuiteClasses({</a:t>
            </a:r>
          </a:p>
          <a:p>
            <a:pPr marL="82550" indent="0">
              <a:buNone/>
            </a:pPr>
            <a:r>
              <a:rPr lang="en-CA" sz="2800"/>
              <a:t>    TestJunit1.class,TestJunit2.class</a:t>
            </a:r>
          </a:p>
          <a:p>
            <a:pPr marL="82550" indent="0">
              <a:buNone/>
            </a:pPr>
            <a:r>
              <a:rPr lang="en-CA" sz="2800"/>
              <a:t>})</a:t>
            </a:r>
          </a:p>
          <a:p>
            <a:pPr marL="82550" indent="0">
              <a:buNone/>
            </a:pPr>
            <a:r>
              <a:rPr lang="en-CA" sz="2800"/>
              <a:t>public class JunitTestSuite { }</a:t>
            </a:r>
            <a:endParaRPr lang="en-US" sz="2800"/>
          </a:p>
        </p:txBody>
      </p:sp>
    </p:spTree>
    <p:extLst>
      <p:ext uri="{BB962C8B-B14F-4D97-AF65-F5344CB8AC3E}">
        <p14:creationId xmlns:p14="http://schemas.microsoft.com/office/powerpoint/2010/main" val="711137742"/>
      </p:ext>
    </p:extLst>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0D1829E-5166-7547-B31B-F42BEA3286D6}"/>
              </a:ext>
            </a:extLst>
          </p:cNvPr>
          <p:cNvSpPr>
            <a:spLocks noGrp="1"/>
          </p:cNvSpPr>
          <p:nvPr>
            <p:ph type="title"/>
          </p:nvPr>
        </p:nvSpPr>
        <p:spPr/>
        <p:txBody>
          <a:bodyPr/>
          <a:lstStyle/>
          <a:p>
            <a:r>
              <a:rPr lang="en-US"/>
              <a:t>Mocking Frameworks</a:t>
            </a:r>
          </a:p>
        </p:txBody>
      </p:sp>
      <p:sp>
        <p:nvSpPr>
          <p:cNvPr id="3" name="Content Placeholder 2">
            <a:extLst>
              <a:ext uri="{FF2B5EF4-FFF2-40B4-BE49-F238E27FC236}">
                <a16:creationId xmlns:a16="http://schemas.microsoft.com/office/drawing/2014/main" id="{BFF3D201-F7B2-AB44-B817-4C7B3F6E4D02}"/>
              </a:ext>
            </a:extLst>
          </p:cNvPr>
          <p:cNvSpPr>
            <a:spLocks noGrp="1"/>
          </p:cNvSpPr>
          <p:nvPr>
            <p:ph idx="1"/>
          </p:nvPr>
        </p:nvSpPr>
        <p:spPr/>
        <p:txBody>
          <a:bodyPr/>
          <a:lstStyle/>
          <a:p>
            <a:r>
              <a:rPr lang="en-US"/>
              <a:t>Mocking is the process of emulating components and services for the purposes of (unit) testing</a:t>
            </a:r>
          </a:p>
          <a:p>
            <a:endParaRPr lang="en-US"/>
          </a:p>
          <a:p>
            <a:r>
              <a:rPr lang="en-US"/>
              <a:t>Example of mocking framework: Mockito</a:t>
            </a:r>
          </a:p>
          <a:p>
            <a:endParaRPr lang="en-US"/>
          </a:p>
          <a:p>
            <a:r>
              <a:rPr lang="en-US"/>
              <a:t>Maven dependency on </a:t>
            </a:r>
            <a:r>
              <a:rPr lang="en-US" err="1">
                <a:latin typeface="Courier" pitchFamily="2" charset="0"/>
              </a:rPr>
              <a:t>mockito-core</a:t>
            </a:r>
          </a:p>
          <a:p>
            <a:pPr marL="82550" indent="0">
              <a:buNone/>
            </a:pPr>
            <a:endParaRPr lang="en-US"/>
          </a:p>
        </p:txBody>
      </p:sp>
    </p:spTree>
    <p:extLst>
      <p:ext uri="{BB962C8B-B14F-4D97-AF65-F5344CB8AC3E}">
        <p14:creationId xmlns:p14="http://schemas.microsoft.com/office/powerpoint/2010/main" val="3434273114"/>
      </p:ext>
    </p:extLst>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8A35068-54C5-A84B-80FA-8419AD59B0EE}"/>
              </a:ext>
            </a:extLst>
          </p:cNvPr>
          <p:cNvSpPr>
            <a:spLocks noGrp="1"/>
          </p:cNvSpPr>
          <p:nvPr>
            <p:ph type="title"/>
          </p:nvPr>
        </p:nvSpPr>
        <p:spPr/>
        <p:txBody>
          <a:bodyPr/>
          <a:lstStyle/>
          <a:p>
            <a:r>
              <a:rPr lang="en-US"/>
              <a:t>Mockito example</a:t>
            </a:r>
          </a:p>
        </p:txBody>
      </p:sp>
      <p:sp>
        <p:nvSpPr>
          <p:cNvPr id="3" name="Content Placeholder 2">
            <a:extLst>
              <a:ext uri="{FF2B5EF4-FFF2-40B4-BE49-F238E27FC236}">
                <a16:creationId xmlns:a16="http://schemas.microsoft.com/office/drawing/2014/main" id="{87F2DD09-6F31-3248-82FE-F19163DA05C5}"/>
              </a:ext>
            </a:extLst>
          </p:cNvPr>
          <p:cNvSpPr>
            <a:spLocks noGrp="1"/>
          </p:cNvSpPr>
          <p:nvPr>
            <p:ph idx="1"/>
          </p:nvPr>
        </p:nvSpPr>
        <p:spPr/>
        <p:txBody>
          <a:bodyPr/>
          <a:lstStyle/>
          <a:p>
            <a:pPr marL="82550" indent="0">
              <a:buNone/>
            </a:pPr>
            <a:r>
              <a:rPr lang="en-CA" sz="2800" b="1"/>
              <a:t>import</a:t>
            </a:r>
            <a:r>
              <a:rPr lang="en-CA" sz="2800"/>
              <a:t> </a:t>
            </a:r>
            <a:r>
              <a:rPr lang="en-CA" sz="2800" u="sng"/>
              <a:t>static</a:t>
            </a:r>
            <a:r>
              <a:rPr lang="en-CA" sz="2800"/>
              <a:t> org.mockito.Mockito.*; </a:t>
            </a:r>
          </a:p>
          <a:p>
            <a:pPr marL="82550" indent="0">
              <a:buNone/>
            </a:pPr>
            <a:r>
              <a:rPr lang="en-CA" sz="2800" i="1"/>
              <a:t>// mock creation</a:t>
            </a:r>
            <a:r>
              <a:rPr lang="en-CA" sz="2800"/>
              <a:t> </a:t>
            </a:r>
          </a:p>
          <a:p>
            <a:pPr marL="82550" indent="0">
              <a:buNone/>
            </a:pPr>
            <a:r>
              <a:rPr lang="en-CA" sz="2800"/>
              <a:t>List mockedList = mock(List.class); </a:t>
            </a:r>
          </a:p>
          <a:p>
            <a:pPr marL="82550" indent="0">
              <a:buNone/>
            </a:pPr>
            <a:r>
              <a:rPr lang="en-CA" sz="2800" i="1"/>
              <a:t>// using mock object - it does not throw any "unexpected interaction" exception</a:t>
            </a:r>
            <a:r>
              <a:rPr lang="en-CA" sz="2800"/>
              <a:t> mockedList.add("one");</a:t>
            </a:r>
          </a:p>
          <a:p>
            <a:pPr marL="82550" indent="0">
              <a:buNone/>
            </a:pPr>
            <a:r>
              <a:rPr lang="en-CA" sz="2800" err="1"/>
              <a:t>mockedList.clear();</a:t>
            </a:r>
          </a:p>
          <a:p>
            <a:pPr marL="82550" indent="0">
              <a:buNone/>
            </a:pPr>
            <a:r>
              <a:rPr lang="en-CA" sz="2800" i="1"/>
              <a:t>// selective, explicit, highly readable verification</a:t>
            </a:r>
            <a:r>
              <a:rPr lang="en-CA" sz="2800"/>
              <a:t> verify(mockedList).add("one"); verify(mockedList).clear();</a:t>
            </a:r>
            <a:endParaRPr lang="en-US" sz="2800"/>
          </a:p>
        </p:txBody>
      </p:sp>
    </p:spTree>
    <p:extLst>
      <p:ext uri="{BB962C8B-B14F-4D97-AF65-F5344CB8AC3E}">
        <p14:creationId xmlns:p14="http://schemas.microsoft.com/office/powerpoint/2010/main" val="622230102"/>
      </p:ext>
    </p:extLst>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ED5F9BD-8600-4D4F-987B-3816DDA278B4}"/>
              </a:ext>
            </a:extLst>
          </p:cNvPr>
          <p:cNvSpPr>
            <a:spLocks noGrp="1"/>
          </p:cNvSpPr>
          <p:nvPr>
            <p:ph type="title"/>
          </p:nvPr>
        </p:nvSpPr>
        <p:spPr/>
        <p:txBody>
          <a:bodyPr/>
          <a:lstStyle/>
          <a:p>
            <a:r>
              <a:rPr lang="en-US"/>
              <a:t>Mockito example</a:t>
            </a:r>
          </a:p>
        </p:txBody>
      </p:sp>
      <p:sp>
        <p:nvSpPr>
          <p:cNvPr id="3" name="Content Placeholder 2">
            <a:extLst>
              <a:ext uri="{FF2B5EF4-FFF2-40B4-BE49-F238E27FC236}">
                <a16:creationId xmlns:a16="http://schemas.microsoft.com/office/drawing/2014/main" id="{5F94BF0F-4E73-AE49-8A29-DB8160247CE9}"/>
              </a:ext>
            </a:extLst>
          </p:cNvPr>
          <p:cNvSpPr>
            <a:spLocks noGrp="1"/>
          </p:cNvSpPr>
          <p:nvPr>
            <p:ph idx="1"/>
          </p:nvPr>
        </p:nvSpPr>
        <p:spPr/>
        <p:txBody>
          <a:bodyPr/>
          <a:lstStyle/>
          <a:p>
            <a:pPr marL="82550" indent="0">
              <a:buNone/>
            </a:pPr>
            <a:r>
              <a:rPr lang="en-CA" sz="2800" i="1"/>
              <a:t>// you can mock concrete classes, not only interfaces</a:t>
            </a:r>
            <a:r>
              <a:rPr lang="en-CA" sz="2800"/>
              <a:t> LinkedList mockedList = mock(LinkedList.class);</a:t>
            </a:r>
          </a:p>
          <a:p>
            <a:pPr marL="82550" indent="0">
              <a:buNone/>
            </a:pPr>
            <a:r>
              <a:rPr lang="en-CA" sz="2800"/>
              <a:t> </a:t>
            </a:r>
            <a:r>
              <a:rPr lang="en-CA" sz="2800" i="1"/>
              <a:t>// stubbing appears before the actual execution</a:t>
            </a:r>
            <a:r>
              <a:rPr lang="en-CA" sz="2800"/>
              <a:t> when(mockedList.get(0)).thenReturn("first"); </a:t>
            </a:r>
          </a:p>
          <a:p>
            <a:pPr marL="82550" indent="0">
              <a:buNone/>
            </a:pPr>
            <a:r>
              <a:rPr lang="en-CA" sz="2800" i="1"/>
              <a:t>// the following prints "first"</a:t>
            </a:r>
            <a:r>
              <a:rPr lang="en-CA" sz="2800"/>
              <a:t> System.out.println(mockedList.get(0)); </a:t>
            </a:r>
          </a:p>
          <a:p>
            <a:pPr marL="82550" indent="0">
              <a:buNone/>
            </a:pPr>
            <a:r>
              <a:rPr lang="en-CA" sz="2800" i="1"/>
              <a:t>// the following prints "null" because get(999) was not stubbed</a:t>
            </a:r>
            <a:r>
              <a:rPr lang="en-CA" sz="2800"/>
              <a:t> </a:t>
            </a:r>
          </a:p>
          <a:p>
            <a:pPr marL="82550" indent="0">
              <a:buNone/>
            </a:pPr>
            <a:r>
              <a:rPr lang="en-CA" sz="2800" err="1"/>
              <a:t>System.out.println(mockedList.get(999));</a:t>
            </a:r>
            <a:endParaRPr lang="en-US" sz="2800"/>
          </a:p>
        </p:txBody>
      </p:sp>
    </p:spTree>
    <p:extLst>
      <p:ext uri="{BB962C8B-B14F-4D97-AF65-F5344CB8AC3E}">
        <p14:creationId xmlns:p14="http://schemas.microsoft.com/office/powerpoint/2010/main" val="1546290026"/>
      </p:ext>
    </p:extLst>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C765C5D-694B-F64D-9E2C-5CA5B17EACA4}"/>
              </a:ext>
            </a:extLst>
          </p:cNvPr>
          <p:cNvSpPr>
            <a:spLocks noGrp="1"/>
          </p:cNvSpPr>
          <p:nvPr>
            <p:ph type="title"/>
          </p:nvPr>
        </p:nvSpPr>
        <p:spPr/>
        <p:txBody>
          <a:bodyPr/>
          <a:lstStyle/>
          <a:p>
            <a:r>
              <a:rPr lang="en-US"/>
              <a:t>Mockito documentation</a:t>
            </a:r>
          </a:p>
        </p:txBody>
      </p:sp>
      <p:sp>
        <p:nvSpPr>
          <p:cNvPr id="3" name="Content Placeholder 2">
            <a:extLst>
              <a:ext uri="{FF2B5EF4-FFF2-40B4-BE49-F238E27FC236}">
                <a16:creationId xmlns:a16="http://schemas.microsoft.com/office/drawing/2014/main" id="{395B8C31-C2DD-D64C-975E-887C1E40E661}"/>
              </a:ext>
            </a:extLst>
          </p:cNvPr>
          <p:cNvSpPr>
            <a:spLocks noGrp="1"/>
          </p:cNvSpPr>
          <p:nvPr>
            <p:ph idx="1"/>
          </p:nvPr>
        </p:nvSpPr>
        <p:spPr/>
        <p:txBody>
          <a:bodyPr/>
          <a:lstStyle/>
          <a:p>
            <a:pPr marL="82550" indent="0">
              <a:buNone/>
            </a:pPr>
            <a:r>
              <a:rPr lang="en-US"/>
              <a:t>http://static.javadoc.io/org.mockito/mockito-core/2.23.4/org/mockito/Mockito.html</a:t>
            </a:r>
            <a:endParaRPr lang="en-US"/>
          </a:p>
        </p:txBody>
      </p:sp>
    </p:spTree>
    <p:extLst>
      <p:ext uri="{BB962C8B-B14F-4D97-AF65-F5344CB8AC3E}">
        <p14:creationId xmlns:p14="http://schemas.microsoft.com/office/powerpoint/2010/main" val="3926760283"/>
      </p:ext>
    </p:extLst>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6B4E0E3-A257-994B-8884-5F903B20CBDC}"/>
              </a:ext>
            </a:extLst>
          </p:cNvPr>
          <p:cNvSpPr>
            <a:spLocks noGrp="1"/>
          </p:cNvSpPr>
          <p:nvPr>
            <p:ph type="title"/>
          </p:nvPr>
        </p:nvSpPr>
        <p:spPr>
          <a:xfrm>
            <a:off x="1421245" y="0"/>
            <a:ext cx="6565392" cy="1143000"/>
          </a:xfrm>
        </p:spPr>
        <p:txBody>
          <a:bodyPr/>
          <a:lstStyle/>
          <a:p>
            <a:r>
              <a:rPr lang="en-US"/>
              <a:t>UI Testing frameworks</a:t>
            </a:r>
          </a:p>
        </p:txBody>
      </p:sp>
      <p:sp>
        <p:nvSpPr>
          <p:cNvPr id="3" name="Content Placeholder 2">
            <a:extLst>
              <a:ext uri="{FF2B5EF4-FFF2-40B4-BE49-F238E27FC236}">
                <a16:creationId xmlns:a16="http://schemas.microsoft.com/office/drawing/2014/main" id="{F160664D-A97A-AD47-9B6E-33745720A764}"/>
              </a:ext>
            </a:extLst>
          </p:cNvPr>
          <p:cNvSpPr>
            <a:spLocks noGrp="1"/>
          </p:cNvSpPr>
          <p:nvPr>
            <p:ph idx="1"/>
          </p:nvPr>
        </p:nvSpPr>
        <p:spPr>
          <a:xfrm>
            <a:off x="1407390" y="1295400"/>
            <a:ext cx="7499350" cy="5334000"/>
          </a:xfrm>
        </p:spPr>
        <p:txBody>
          <a:bodyPr/>
          <a:lstStyle/>
          <a:p>
            <a:r>
              <a:rPr lang="en-US"/>
              <a:t>Selenium</a:t>
            </a:r>
          </a:p>
          <a:p>
            <a:r>
              <a:rPr lang="en-CA" err="1"/>
              <a:t>Screenster</a:t>
            </a:r>
            <a:endParaRPr lang="en-CA"/>
          </a:p>
          <a:p>
            <a:r>
              <a:rPr lang="en-CA" err="1"/>
              <a:t>TestCraft</a:t>
            </a:r>
            <a:endParaRPr lang="en-CA"/>
          </a:p>
          <a:p>
            <a:r>
              <a:rPr lang="en-CA" err="1"/>
              <a:t>Endtest</a:t>
            </a:r>
            <a:endParaRPr lang="en-CA"/>
          </a:p>
          <a:p>
            <a:r>
              <a:rPr lang="en-CA" err="1"/>
              <a:t>Browsersync</a:t>
            </a:r>
            <a:endParaRPr lang="en-CA"/>
          </a:p>
          <a:p>
            <a:r>
              <a:rPr lang="en-CA"/>
              <a:t>Protractor</a:t>
            </a:r>
          </a:p>
          <a:p>
            <a:r>
              <a:rPr lang="en-CA" err="1"/>
              <a:t>CasperJS</a:t>
            </a:r>
            <a:endParaRPr lang="en-CA"/>
          </a:p>
          <a:p>
            <a:r>
              <a:rPr lang="en-CA"/>
              <a:t>Ghost Inspector</a:t>
            </a:r>
          </a:p>
          <a:p>
            <a:r>
              <a:rPr lang="en-CA" err="1"/>
              <a:t>Cypress.io</a:t>
            </a:r>
            <a:endParaRPr lang="en-CA"/>
          </a:p>
          <a:p>
            <a:pPr marL="82550" indent="0">
              <a:buNone/>
            </a:pPr>
            <a:endParaRPr lang="en-US"/>
          </a:p>
        </p:txBody>
      </p:sp>
    </p:spTree>
    <p:extLst>
      <p:ext uri="{BB962C8B-B14F-4D97-AF65-F5344CB8AC3E}">
        <p14:creationId xmlns:p14="http://schemas.microsoft.com/office/powerpoint/2010/main" val="974497051"/>
      </p:ext>
    </p:extLst>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09C6071-444D-D14C-B93D-6FB6BDACBF4B}"/>
              </a:ext>
            </a:extLst>
          </p:cNvPr>
          <p:cNvSpPr>
            <a:spLocks noGrp="1"/>
          </p:cNvSpPr>
          <p:nvPr>
            <p:ph type="title"/>
          </p:nvPr>
        </p:nvSpPr>
        <p:spPr/>
        <p:txBody>
          <a:bodyPr/>
          <a:lstStyle/>
          <a:p>
            <a:r>
              <a:rPr lang="en-US"/>
              <a:t>Selenium</a:t>
            </a:r>
          </a:p>
        </p:txBody>
      </p:sp>
      <p:sp>
        <p:nvSpPr>
          <p:cNvPr id="3" name="Content Placeholder 2">
            <a:extLst>
              <a:ext uri="{FF2B5EF4-FFF2-40B4-BE49-F238E27FC236}">
                <a16:creationId xmlns:a16="http://schemas.microsoft.com/office/drawing/2014/main" id="{DE2CFA8B-E061-974A-87F1-1160F08CC2A3}"/>
              </a:ext>
            </a:extLst>
          </p:cNvPr>
          <p:cNvSpPr>
            <a:spLocks noGrp="1"/>
          </p:cNvSpPr>
          <p:nvPr>
            <p:ph idx="1"/>
          </p:nvPr>
        </p:nvSpPr>
        <p:spPr/>
        <p:txBody>
          <a:bodyPr/>
          <a:lstStyle/>
          <a:p>
            <a:r>
              <a:rPr lang="en-US"/>
              <a:t>Selenium IDE is a Chrome or Firefox addon</a:t>
            </a:r>
          </a:p>
          <a:p>
            <a:r>
              <a:rPr lang="en-US"/>
              <a:t>Can create web-based application tests</a:t>
            </a:r>
          </a:p>
          <a:p>
            <a:r>
              <a:rPr lang="en-US"/>
              <a:t>Will record your interactions to facilitate testing</a:t>
            </a:r>
          </a:p>
          <a:p>
            <a:r>
              <a:rPr lang="en-US"/>
              <a:t>Add verifications and asserts to tests</a:t>
            </a:r>
          </a:p>
          <a:p>
            <a:r>
              <a:rPr lang="en-US"/>
              <a:t>See also </a:t>
            </a:r>
            <a:r>
              <a:rPr lang="en-US" sz="2400"/>
              <a:t>https://www.seleniumhq.org/docs/02_selenium_ide.jsp</a:t>
            </a:r>
            <a:endParaRPr lang="en-US"/>
          </a:p>
        </p:txBody>
      </p:sp>
    </p:spTree>
    <p:extLst>
      <p:ext uri="{BB962C8B-B14F-4D97-AF65-F5344CB8AC3E}">
        <p14:creationId xmlns:p14="http://schemas.microsoft.com/office/powerpoint/2010/main" val="3171464403"/>
      </p:ext>
    </p:extLst>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0B0E96D-675B-4146-B7D5-A06F48CC0631}"/>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47AE7993-ECDA-6A45-A1D5-FCFF78605382}"/>
              </a:ext>
            </a:extLst>
          </p:cNvPr>
          <p:cNvSpPr>
            <a:spLocks noGrp="1"/>
          </p:cNvSpPr>
          <p:nvPr>
            <p:ph idx="1"/>
          </p:nvPr>
        </p:nvSpPr>
        <p:spPr/>
        <p:txBody>
          <a:bodyPr/>
          <a:lstStyle/>
          <a:p>
            <a:r>
              <a:rPr lang="en-US"/>
              <a:t>(Announce) Extra Sessions due to Good Friday holiday</a:t>
            </a:r>
          </a:p>
          <a:p>
            <a:r>
              <a:rPr lang="en-US"/>
              <a:t>Assignment 1 Solutions</a:t>
            </a:r>
          </a:p>
          <a:p>
            <a:pPr lvl="1"/>
            <a:r>
              <a:rPr lang="en-US"/>
              <a:t>Session Beans</a:t>
            </a:r>
          </a:p>
          <a:p>
            <a:pPr lvl="1"/>
            <a:r>
              <a:rPr lang="en-US"/>
              <a:t>Can we unit test session beans?</a:t>
            </a:r>
          </a:p>
          <a:p>
            <a:r>
              <a:rPr lang="en-US"/>
              <a:t>Final Exam</a:t>
            </a:r>
          </a:p>
          <a:p>
            <a:pPr lvl="1"/>
            <a:r>
              <a:rPr lang="en-US"/>
              <a:t>Tuesday April 19, 2-4pm</a:t>
            </a:r>
          </a:p>
          <a:p>
            <a:r>
              <a:rPr lang="en-US"/>
              <a:t>React for Sprites</a:t>
            </a:r>
          </a:p>
          <a:p>
            <a:pPr lvl="1"/>
            <a:endParaRPr lang="en-US"/>
          </a:p>
          <a:p>
            <a:pPr lvl="1"/>
            <a:endParaRPr lang="en-US"/>
          </a:p>
        </p:txBody>
      </p:sp>
    </p:spTree>
    <p:extLst>
      <p:ext uri="{BB962C8B-B14F-4D97-AF65-F5344CB8AC3E}">
        <p14:creationId xmlns:p14="http://schemas.microsoft.com/office/powerpoint/2010/main" val="1259648173"/>
      </p:ext>
    </p:extLst>
  </p:cSld>
  <p:clrMapOvr>
    <a:masterClrMapping/>
  </p:clrMapOvr>
  <p:transition/>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Addressbook application</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208</a:t>
            </a:fld>
            <a:endParaRPr lang="en-US">
              <a:solidFill>
                <a:schemeClr val="tx1"/>
              </a:solidFill>
            </a:endParaRPr>
          </a:p>
        </p:txBody>
      </p:sp>
      <p:sp>
        <p:nvSpPr>
          <p:cNvPr id="6" name="Rectangle 5"/>
          <p:cNvSpPr/>
          <p:nvPr/>
        </p:nvSpPr>
        <p:spPr bwMode="auto">
          <a:xfrm>
            <a:off x="1103510" y="4314031"/>
            <a:ext cx="1127919" cy="1439863"/>
          </a:xfrm>
          <a:prstGeom prst="rect">
            <a:avLst/>
          </a:prstGeom>
          <a:noFill/>
          <a:ln w="38100" cap="flat" cmpd="sng" algn="ctr">
            <a:solidFill>
              <a:srgbClr val="C0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1103511" y="4379119"/>
            <a:ext cx="10318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Browser</a:t>
            </a: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2797175" y="4133851"/>
            <a:ext cx="1655762" cy="18716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41993" name="TextBox 10"/>
          <p:cNvSpPr txBox="1">
            <a:spLocks noChangeArrowheads="1"/>
          </p:cNvSpPr>
          <p:nvPr/>
        </p:nvSpPr>
        <p:spPr bwMode="auto">
          <a:xfrm>
            <a:off x="2988866" y="4314031"/>
            <a:ext cx="137313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Web Pages</a:t>
            </a:r>
          </a:p>
          <a:p>
            <a:pPr eaLnBrk="1" hangingPunct="1"/>
            <a:r>
              <a:rPr lang="en-US" sz="1800"/>
              <a:t>JSF</a:t>
            </a:r>
          </a:p>
          <a:p>
            <a:pPr eaLnBrk="1" hangingPunct="1"/>
            <a:r>
              <a:rPr lang="en-US" sz="1800"/>
              <a:t>*.xhtml</a:t>
            </a:r>
            <a:endParaRPr lang="en-US" sz="1800"/>
          </a:p>
        </p:txBody>
      </p:sp>
      <p:cxnSp>
        <p:nvCxnSpPr>
          <p:cNvPr id="13" name="Straight Arrow Connector 12"/>
          <p:cNvCxnSpPr/>
          <p:nvPr/>
        </p:nvCxnSpPr>
        <p:spPr bwMode="auto">
          <a:xfrm>
            <a:off x="2250282" y="4508500"/>
            <a:ext cx="546893"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348037" y="2060575"/>
            <a:ext cx="1728787" cy="1873250"/>
            <a:chOff x="4932040" y="3212976"/>
            <a:chExt cx="1728562" cy="1872208"/>
          </a:xfrm>
        </p:grpSpPr>
        <p:sp>
          <p:nvSpPr>
            <p:cNvPr id="14" name="Rectangle 13"/>
            <p:cNvSpPr/>
            <p:nvPr/>
          </p:nvSpPr>
          <p:spPr bwMode="auto">
            <a:xfrm>
              <a:off x="4932040" y="3212976"/>
              <a:ext cx="1728562" cy="187220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932040" y="3212976"/>
              <a:ext cx="1577470" cy="58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Named Bean</a:t>
              </a:r>
            </a:p>
            <a:p>
              <a:pPr eaLnBrk="1" hangingPunct="1"/>
              <a:r>
                <a:rPr lang="en-US" sz="1400" err="1"/>
                <a:t>ContactController</a:t>
              </a:r>
              <a:endParaRPr lang="en-US" sz="1400"/>
            </a:p>
          </p:txBody>
        </p:sp>
      </p:gr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6156325" y="2565400"/>
            <a:ext cx="139814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813676" y="4758866"/>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2" name="Straight Arrow Connector 21"/>
          <p:cNvCxnSpPr>
            <a:endCxn id="9" idx="0"/>
          </p:cNvCxnSpPr>
          <p:nvPr/>
        </p:nvCxnSpPr>
        <p:spPr bwMode="auto">
          <a:xfrm flipH="1">
            <a:off x="3624262" y="3846513"/>
            <a:ext cx="36513" cy="287338"/>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p:nvPr/>
        </p:nvCxnSpPr>
        <p:spPr bwMode="auto">
          <a:xfrm>
            <a:off x="5076825" y="3357563"/>
            <a:ext cx="935038"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Tree>
    <p:extLst>
      <p:ext uri="{BB962C8B-B14F-4D97-AF65-F5344CB8AC3E}">
        <p14:creationId xmlns:p14="http://schemas.microsoft.com/office/powerpoint/2010/main" val="2777133446"/>
      </p:ext>
    </p:extLst>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Cloned-Addressbook RESTful API</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209</a:t>
            </a:fld>
            <a:endParaRPr lang="en-US">
              <a:solidFill>
                <a:schemeClr val="tx1"/>
              </a:solidFill>
            </a:endParaRP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936239" y="2677985"/>
            <a:ext cx="18774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ContactFacadeREST</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p:nvPr/>
        </p:nvCxnSpPr>
        <p:spPr bwMode="auto">
          <a:xfrm flipV="1">
            <a:off x="2209800" y="2415194"/>
            <a:ext cx="3802062" cy="427"/>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6011862" y="2230955"/>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8" name="TextBox 17">
            <a:extLst>
              <a:ext uri="{FF2B5EF4-FFF2-40B4-BE49-F238E27FC236}">
                <a16:creationId xmlns:a16="http://schemas.microsoft.com/office/drawing/2014/main" id="{7571E73A-39BD-9A4A-88C9-ED8AAF55A815}"/>
              </a:ext>
            </a:extLst>
          </p:cNvPr>
          <p:cNvSpPr txBox="1">
            <a:spLocks noChangeArrowheads="1"/>
          </p:cNvSpPr>
          <p:nvPr/>
        </p:nvSpPr>
        <p:spPr bwMode="auto">
          <a:xfrm>
            <a:off x="5960586" y="2230955"/>
            <a:ext cx="10054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55374" y="1675131"/>
            <a:ext cx="1728787" cy="1439862"/>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860638" y="2137596"/>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Tree>
    <p:extLst>
      <p:ext uri="{BB962C8B-B14F-4D97-AF65-F5344CB8AC3E}">
        <p14:creationId xmlns:p14="http://schemas.microsoft.com/office/powerpoint/2010/main" val="779311523"/>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3E16F04-A9B2-B843-8182-2043EE0E35F7}"/>
              </a:ext>
            </a:extLst>
          </p:cNvPr>
          <p:cNvSpPr>
            <a:spLocks noGrp="1"/>
          </p:cNvSpPr>
          <p:nvPr>
            <p:ph type="title"/>
          </p:nvPr>
        </p:nvSpPr>
        <p:spPr/>
        <p:txBody>
          <a:bodyPr/>
          <a:lstStyle/>
          <a:p>
            <a:r>
              <a:rPr lang="en-US" err="1"/>
              <a:t>Netbeans Tips</a:t>
            </a:r>
          </a:p>
        </p:txBody>
      </p:sp>
      <p:sp>
        <p:nvSpPr>
          <p:cNvPr id="3" name="Content Placeholder 2">
            <a:extLst>
              <a:ext uri="{FF2B5EF4-FFF2-40B4-BE49-F238E27FC236}">
                <a16:creationId xmlns:a16="http://schemas.microsoft.com/office/drawing/2014/main" id="{EE8586DC-D2BD-9741-90A9-9E87633A0099}"/>
              </a:ext>
            </a:extLst>
          </p:cNvPr>
          <p:cNvSpPr>
            <a:spLocks noGrp="1"/>
          </p:cNvSpPr>
          <p:nvPr>
            <p:ph idx="1"/>
          </p:nvPr>
        </p:nvSpPr>
        <p:spPr>
          <a:xfrm>
            <a:off x="1295400" y="1219200"/>
            <a:ext cx="7499350" cy="5257800"/>
          </a:xfrm>
        </p:spPr>
        <p:txBody>
          <a:bodyPr/>
          <a:lstStyle/>
          <a:p>
            <a:r>
              <a:rPr lang="en-US"/>
              <a:t>When programmer makes a mistake, runtime errors will show up in Glassfish server output</a:t>
            </a:r>
          </a:p>
          <a:p>
            <a:r>
              <a:rPr lang="en-US"/>
              <a:t>Your application runs on the server with glassfish, but Netbeans has a convenient tab to show you the Glassfish server log (Glassfish Output)</a:t>
            </a:r>
          </a:p>
          <a:p>
            <a:r>
              <a:rPr lang="en-US"/>
              <a:t>If the message is "see server log for details" you need to read the Glassfish Output</a:t>
            </a:r>
          </a:p>
        </p:txBody>
      </p:sp>
    </p:spTree>
    <p:extLst>
      <p:ext uri="{BB962C8B-B14F-4D97-AF65-F5344CB8AC3E}">
        <p14:creationId xmlns:p14="http://schemas.microsoft.com/office/powerpoint/2010/main" val="2946830892"/>
      </p:ext>
    </p:extLst>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Cloned-Addressbook RESTful API</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210</a:t>
            </a:fld>
            <a:endParaRPr lang="en-US">
              <a:solidFill>
                <a:schemeClr val="tx1"/>
              </a:solidFill>
            </a:endParaRP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936239" y="2677985"/>
            <a:ext cx="18774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ContactFacadeREST</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p:nvPr/>
        </p:nvCxnSpPr>
        <p:spPr bwMode="auto">
          <a:xfrm flipV="1">
            <a:off x="2209800" y="2415194"/>
            <a:ext cx="3802062" cy="427"/>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6011862" y="2230955"/>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8" name="TextBox 17">
            <a:extLst>
              <a:ext uri="{FF2B5EF4-FFF2-40B4-BE49-F238E27FC236}">
                <a16:creationId xmlns:a16="http://schemas.microsoft.com/office/drawing/2014/main" id="{7571E73A-39BD-9A4A-88C9-ED8AAF55A815}"/>
              </a:ext>
            </a:extLst>
          </p:cNvPr>
          <p:cNvSpPr txBox="1">
            <a:spLocks noChangeArrowheads="1"/>
          </p:cNvSpPr>
          <p:nvPr/>
        </p:nvSpPr>
        <p:spPr bwMode="auto">
          <a:xfrm>
            <a:off x="5960586" y="2230955"/>
            <a:ext cx="10054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55374" y="1675131"/>
            <a:ext cx="1728787" cy="1439862"/>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860638" y="2137596"/>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
        <p:nvSpPr>
          <p:cNvPr id="18" name="Rectangle 17">
            <a:extLst>
              <a:ext uri="{FF2B5EF4-FFF2-40B4-BE49-F238E27FC236}">
                <a16:creationId xmlns:a16="http://schemas.microsoft.com/office/drawing/2014/main" id="{F45813C2-977F-F740-AC5B-F2131E77CD63}"/>
              </a:ext>
            </a:extLst>
          </p:cNvPr>
          <p:cNvSpPr/>
          <p:nvPr/>
        </p:nvSpPr>
        <p:spPr bwMode="auto">
          <a:xfrm>
            <a:off x="463550" y="3429000"/>
            <a:ext cx="1728787" cy="14398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20" name="Straight Arrow Connector 19">
            <a:extLst>
              <a:ext uri="{FF2B5EF4-FFF2-40B4-BE49-F238E27FC236}">
                <a16:creationId xmlns:a16="http://schemas.microsoft.com/office/drawing/2014/main" id="{3D8A3143-3F6A-7841-B135-6B8CBC95DADC}"/>
              </a:ext>
            </a:extLst>
          </p:cNvPr>
          <p:cNvCxnSpPr>
            <a:endCxn id="28" idx="1"/>
          </p:cNvCxnSpPr>
          <p:nvPr/>
        </p:nvCxnSpPr>
        <p:spPr bwMode="auto">
          <a:xfrm flipV="1">
            <a:off x="2209799" y="2415621"/>
            <a:ext cx="3750787" cy="1485383"/>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0" name="TextBox 29">
            <a:extLst>
              <a:ext uri="{FF2B5EF4-FFF2-40B4-BE49-F238E27FC236}">
                <a16:creationId xmlns:a16="http://schemas.microsoft.com/office/drawing/2014/main" id="{8CC02574-7A2C-8D47-9ABD-56800BA29472}"/>
              </a:ext>
            </a:extLst>
          </p:cNvPr>
          <p:cNvSpPr txBox="1"/>
          <p:nvPr/>
        </p:nvSpPr>
        <p:spPr>
          <a:xfrm>
            <a:off x="582270" y="3439339"/>
            <a:ext cx="1558440" cy="1200329"/>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Java Client</a:t>
            </a:r>
          </a:p>
          <a:p>
            <a:r>
              <a:rPr lang="en-US"/>
              <a:t>  XML</a:t>
            </a:r>
          </a:p>
          <a:p>
            <a:r>
              <a:rPr lang="en-US"/>
              <a:t>  JSON</a:t>
            </a:r>
          </a:p>
        </p:txBody>
      </p:sp>
    </p:spTree>
    <p:extLst>
      <p:ext uri="{BB962C8B-B14F-4D97-AF65-F5344CB8AC3E}">
        <p14:creationId xmlns:p14="http://schemas.microsoft.com/office/powerpoint/2010/main" val="2500074990"/>
      </p:ext>
    </p:extLst>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Cloned-Addressbook RESTful API</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211</a:t>
            </a:fld>
            <a:endParaRPr lang="en-US">
              <a:solidFill>
                <a:schemeClr val="tx1"/>
              </a:solidFill>
            </a:endParaRPr>
          </a:p>
        </p:txBody>
      </p:sp>
      <p:sp>
        <p:nvSpPr>
          <p:cNvPr id="8" name="Rectangle 7"/>
          <p:cNvSpPr/>
          <p:nvPr/>
        </p:nvSpPr>
        <p:spPr bwMode="auto">
          <a:xfrm>
            <a:off x="3862071" y="1735138"/>
            <a:ext cx="3830954"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936239" y="2677985"/>
            <a:ext cx="18774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ContactFacadeREST</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a:stCxn id="29" idx="3"/>
          </p:cNvCxnSpPr>
          <p:nvPr/>
        </p:nvCxnSpPr>
        <p:spPr bwMode="auto">
          <a:xfrm>
            <a:off x="2192337" y="1710135"/>
            <a:ext cx="3819525" cy="70506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6011862" y="2230955"/>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8" name="TextBox 17">
            <a:extLst>
              <a:ext uri="{FF2B5EF4-FFF2-40B4-BE49-F238E27FC236}">
                <a16:creationId xmlns:a16="http://schemas.microsoft.com/office/drawing/2014/main" id="{7571E73A-39BD-9A4A-88C9-ED8AAF55A815}"/>
              </a:ext>
            </a:extLst>
          </p:cNvPr>
          <p:cNvSpPr txBox="1">
            <a:spLocks noChangeArrowheads="1"/>
          </p:cNvSpPr>
          <p:nvPr/>
        </p:nvSpPr>
        <p:spPr bwMode="auto">
          <a:xfrm>
            <a:off x="5960586" y="2230955"/>
            <a:ext cx="10054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63550" y="1350169"/>
            <a:ext cx="1728787" cy="719931"/>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705817" y="1479846"/>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
        <p:nvSpPr>
          <p:cNvPr id="18" name="Rectangle 17">
            <a:extLst>
              <a:ext uri="{FF2B5EF4-FFF2-40B4-BE49-F238E27FC236}">
                <a16:creationId xmlns:a16="http://schemas.microsoft.com/office/drawing/2014/main" id="{F45813C2-977F-F740-AC5B-F2131E77CD63}"/>
              </a:ext>
            </a:extLst>
          </p:cNvPr>
          <p:cNvSpPr/>
          <p:nvPr/>
        </p:nvSpPr>
        <p:spPr bwMode="auto">
          <a:xfrm>
            <a:off x="463550" y="2193845"/>
            <a:ext cx="1728787" cy="73184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20" name="Straight Arrow Connector 19">
            <a:extLst>
              <a:ext uri="{FF2B5EF4-FFF2-40B4-BE49-F238E27FC236}">
                <a16:creationId xmlns:a16="http://schemas.microsoft.com/office/drawing/2014/main" id="{3D8A3143-3F6A-7841-B135-6B8CBC95DADC}"/>
              </a:ext>
            </a:extLst>
          </p:cNvPr>
          <p:cNvCxnSpPr>
            <a:endCxn id="28" idx="1"/>
          </p:cNvCxnSpPr>
          <p:nvPr/>
        </p:nvCxnSpPr>
        <p:spPr bwMode="auto">
          <a:xfrm flipV="1">
            <a:off x="2184158" y="2415621"/>
            <a:ext cx="3776428" cy="160429"/>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0" name="TextBox 29">
            <a:extLst>
              <a:ext uri="{FF2B5EF4-FFF2-40B4-BE49-F238E27FC236}">
                <a16:creationId xmlns:a16="http://schemas.microsoft.com/office/drawing/2014/main" id="{8CC02574-7A2C-8D47-9ABD-56800BA29472}"/>
              </a:ext>
            </a:extLst>
          </p:cNvPr>
          <p:cNvSpPr txBox="1"/>
          <p:nvPr/>
        </p:nvSpPr>
        <p:spPr>
          <a:xfrm>
            <a:off x="536542" y="2144671"/>
            <a:ext cx="1558440" cy="83099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Java Client</a:t>
            </a:r>
          </a:p>
          <a:p>
            <a:r>
              <a:rPr lang="en-US"/>
              <a:t> </a:t>
            </a:r>
            <a:r>
              <a:rPr lang="en-US" sz="1600"/>
              <a:t>XML or JSON</a:t>
            </a:r>
          </a:p>
        </p:txBody>
      </p:sp>
      <p:sp>
        <p:nvSpPr>
          <p:cNvPr id="21" name="Rectangle 20">
            <a:extLst>
              <a:ext uri="{FF2B5EF4-FFF2-40B4-BE49-F238E27FC236}">
                <a16:creationId xmlns:a16="http://schemas.microsoft.com/office/drawing/2014/main" id="{C93022E5-2D94-E648-98D3-B7BEC0662F83}"/>
              </a:ext>
            </a:extLst>
          </p:cNvPr>
          <p:cNvSpPr/>
          <p:nvPr/>
        </p:nvSpPr>
        <p:spPr bwMode="auto">
          <a:xfrm>
            <a:off x="463550" y="3049432"/>
            <a:ext cx="1728787" cy="648931"/>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5" name="TextBox 24">
            <a:extLst>
              <a:ext uri="{FF2B5EF4-FFF2-40B4-BE49-F238E27FC236}">
                <a16:creationId xmlns:a16="http://schemas.microsoft.com/office/drawing/2014/main" id="{B754ABDB-B482-6544-AA73-32B1E1E39A97}"/>
              </a:ext>
            </a:extLst>
          </p:cNvPr>
          <p:cNvSpPr txBox="1"/>
          <p:nvPr/>
        </p:nvSpPr>
        <p:spPr>
          <a:xfrm>
            <a:off x="470049" y="2958366"/>
            <a:ext cx="1686682" cy="83099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Mobile App</a:t>
            </a:r>
          </a:p>
          <a:p>
            <a:r>
              <a:rPr lang="en-US"/>
              <a:t> </a:t>
            </a:r>
            <a:r>
              <a:rPr lang="en-US" sz="1600"/>
              <a:t>XML or JSON</a:t>
            </a:r>
          </a:p>
        </p:txBody>
      </p:sp>
      <p:cxnSp>
        <p:nvCxnSpPr>
          <p:cNvPr id="31" name="Straight Arrow Connector 30">
            <a:extLst>
              <a:ext uri="{FF2B5EF4-FFF2-40B4-BE49-F238E27FC236}">
                <a16:creationId xmlns:a16="http://schemas.microsoft.com/office/drawing/2014/main" id="{27A6684E-65E4-804B-A4E5-0325A0276345}"/>
              </a:ext>
            </a:extLst>
          </p:cNvPr>
          <p:cNvCxnSpPr>
            <a:stCxn id="21" idx="3"/>
            <a:endCxn id="28" idx="1"/>
          </p:cNvCxnSpPr>
          <p:nvPr/>
        </p:nvCxnSpPr>
        <p:spPr bwMode="auto">
          <a:xfrm flipV="1">
            <a:off x="2192337" y="2415621"/>
            <a:ext cx="3768249" cy="958277"/>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2" name="Rectangle 31">
            <a:extLst>
              <a:ext uri="{FF2B5EF4-FFF2-40B4-BE49-F238E27FC236}">
                <a16:creationId xmlns:a16="http://schemas.microsoft.com/office/drawing/2014/main" id="{A9267377-4D24-9C4C-A3AA-48534F358B1B}"/>
              </a:ext>
            </a:extLst>
          </p:cNvPr>
          <p:cNvSpPr/>
          <p:nvPr/>
        </p:nvSpPr>
        <p:spPr bwMode="auto">
          <a:xfrm>
            <a:off x="470049" y="3789363"/>
            <a:ext cx="1728787" cy="73184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33" name="Straight Arrow Connector 32">
            <a:extLst>
              <a:ext uri="{FF2B5EF4-FFF2-40B4-BE49-F238E27FC236}">
                <a16:creationId xmlns:a16="http://schemas.microsoft.com/office/drawing/2014/main" id="{CF2BBB4D-21E0-184D-B296-767CD0C155B2}"/>
              </a:ext>
            </a:extLst>
          </p:cNvPr>
          <p:cNvCxnSpPr>
            <a:endCxn id="28" idx="1"/>
          </p:cNvCxnSpPr>
          <p:nvPr/>
        </p:nvCxnSpPr>
        <p:spPr bwMode="auto">
          <a:xfrm flipV="1">
            <a:off x="2217974" y="2415621"/>
            <a:ext cx="3742612" cy="1675894"/>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5" name="TextBox 34">
            <a:extLst>
              <a:ext uri="{FF2B5EF4-FFF2-40B4-BE49-F238E27FC236}">
                <a16:creationId xmlns:a16="http://schemas.microsoft.com/office/drawing/2014/main" id="{A6FEBCEE-42FB-5A4D-9D3E-C0D41F6FD648}"/>
              </a:ext>
            </a:extLst>
          </p:cNvPr>
          <p:cNvSpPr txBox="1"/>
          <p:nvPr/>
        </p:nvSpPr>
        <p:spPr>
          <a:xfrm>
            <a:off x="463550" y="3708695"/>
            <a:ext cx="1862139" cy="707886"/>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Browser App</a:t>
            </a:r>
          </a:p>
          <a:p>
            <a:endParaRPr lang="en-US" sz="1600"/>
          </a:p>
        </p:txBody>
      </p:sp>
      <p:sp>
        <p:nvSpPr>
          <p:cNvPr id="36" name="Rectangle 35">
            <a:extLst>
              <a:ext uri="{FF2B5EF4-FFF2-40B4-BE49-F238E27FC236}">
                <a16:creationId xmlns:a16="http://schemas.microsoft.com/office/drawing/2014/main" id="{3B04C27C-8A85-3F47-813D-6824283D95B6}"/>
              </a:ext>
            </a:extLst>
          </p:cNvPr>
          <p:cNvSpPr/>
          <p:nvPr/>
        </p:nvSpPr>
        <p:spPr bwMode="auto">
          <a:xfrm>
            <a:off x="902474" y="4953158"/>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7" name="TextBox 36">
            <a:extLst>
              <a:ext uri="{FF2B5EF4-FFF2-40B4-BE49-F238E27FC236}">
                <a16:creationId xmlns:a16="http://schemas.microsoft.com/office/drawing/2014/main" id="{AD0932B2-1B60-514A-832F-E8F471727821}"/>
              </a:ext>
            </a:extLst>
          </p:cNvPr>
          <p:cNvSpPr txBox="1"/>
          <p:nvPr/>
        </p:nvSpPr>
        <p:spPr>
          <a:xfrm>
            <a:off x="984286" y="4955035"/>
            <a:ext cx="1686682" cy="1200329"/>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Business</a:t>
            </a:r>
          </a:p>
          <a:p>
            <a:r>
              <a:rPr lang="en-US"/>
              <a:t>B2B</a:t>
            </a:r>
          </a:p>
          <a:p>
            <a:r>
              <a:rPr lang="en-US"/>
              <a:t> </a:t>
            </a:r>
            <a:r>
              <a:rPr lang="en-US" sz="1600"/>
              <a:t>XML or JSON</a:t>
            </a:r>
          </a:p>
        </p:txBody>
      </p:sp>
      <p:cxnSp>
        <p:nvCxnSpPr>
          <p:cNvPr id="38" name="Straight Arrow Connector 37">
            <a:extLst>
              <a:ext uri="{FF2B5EF4-FFF2-40B4-BE49-F238E27FC236}">
                <a16:creationId xmlns:a16="http://schemas.microsoft.com/office/drawing/2014/main" id="{1FBF1442-1C2F-B140-B5E0-E53EADC9A19E}"/>
              </a:ext>
            </a:extLst>
          </p:cNvPr>
          <p:cNvCxnSpPr>
            <a:endCxn id="28" idx="1"/>
          </p:cNvCxnSpPr>
          <p:nvPr/>
        </p:nvCxnSpPr>
        <p:spPr bwMode="auto">
          <a:xfrm flipV="1">
            <a:off x="2529110" y="2415621"/>
            <a:ext cx="3431476" cy="2982026"/>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0" name="Straight Arrow Connector 39">
            <a:extLst>
              <a:ext uri="{FF2B5EF4-FFF2-40B4-BE49-F238E27FC236}">
                <a16:creationId xmlns:a16="http://schemas.microsoft.com/office/drawing/2014/main" id="{A2681905-0B77-4342-9E7E-24E70B8500CA}"/>
              </a:ext>
            </a:extLst>
          </p:cNvPr>
          <p:cNvCxnSpPr/>
          <p:nvPr/>
        </p:nvCxnSpPr>
        <p:spPr bwMode="auto">
          <a:xfrm>
            <a:off x="528255" y="5565139"/>
            <a:ext cx="355123"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B97C0140-2B50-D54A-AC22-B50DB9FE750D}"/>
              </a:ext>
            </a:extLst>
          </p:cNvPr>
          <p:cNvCxnSpPr/>
          <p:nvPr/>
        </p:nvCxnSpPr>
        <p:spPr bwMode="auto">
          <a:xfrm>
            <a:off x="705816" y="5181600"/>
            <a:ext cx="185849" cy="383539"/>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3F4B6D64-CE34-B049-8873-A553F28E0596}"/>
              </a:ext>
            </a:extLst>
          </p:cNvPr>
          <p:cNvCxnSpPr/>
          <p:nvPr/>
        </p:nvCxnSpPr>
        <p:spPr bwMode="auto">
          <a:xfrm>
            <a:off x="528255" y="5370533"/>
            <a:ext cx="374219" cy="194606"/>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72E6C4C7-56F5-6D44-B6A8-C9C65BA48739}"/>
              </a:ext>
            </a:extLst>
          </p:cNvPr>
          <p:cNvCxnSpPr>
            <a:endCxn id="36" idx="1"/>
          </p:cNvCxnSpPr>
          <p:nvPr/>
        </p:nvCxnSpPr>
        <p:spPr bwMode="auto">
          <a:xfrm flipV="1">
            <a:off x="536542" y="5565140"/>
            <a:ext cx="365932" cy="179229"/>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51" name="Straight Arrow Connector 50">
            <a:extLst>
              <a:ext uri="{FF2B5EF4-FFF2-40B4-BE49-F238E27FC236}">
                <a16:creationId xmlns:a16="http://schemas.microsoft.com/office/drawing/2014/main" id="{25000F37-D3A5-1843-998C-FF5F114F0BF5}"/>
              </a:ext>
            </a:extLst>
          </p:cNvPr>
          <p:cNvCxnSpPr>
            <a:endCxn id="36" idx="1"/>
          </p:cNvCxnSpPr>
          <p:nvPr/>
        </p:nvCxnSpPr>
        <p:spPr bwMode="auto">
          <a:xfrm flipV="1">
            <a:off x="688942" y="5565140"/>
            <a:ext cx="213532" cy="331630"/>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54" name="Rectangle 53">
            <a:extLst>
              <a:ext uri="{FF2B5EF4-FFF2-40B4-BE49-F238E27FC236}">
                <a16:creationId xmlns:a16="http://schemas.microsoft.com/office/drawing/2014/main" id="{765FB971-376F-EA45-8730-8BB3D956C7AF}"/>
              </a:ext>
            </a:extLst>
          </p:cNvPr>
          <p:cNvSpPr/>
          <p:nvPr/>
        </p:nvSpPr>
        <p:spPr bwMode="auto">
          <a:xfrm>
            <a:off x="84868" y="4729037"/>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5" name="Rectangle 54">
            <a:extLst>
              <a:ext uri="{FF2B5EF4-FFF2-40B4-BE49-F238E27FC236}">
                <a16:creationId xmlns:a16="http://schemas.microsoft.com/office/drawing/2014/main" id="{75FC59D3-9E08-034F-AAA6-555349757B1F}"/>
              </a:ext>
            </a:extLst>
          </p:cNvPr>
          <p:cNvSpPr/>
          <p:nvPr/>
        </p:nvSpPr>
        <p:spPr bwMode="auto">
          <a:xfrm>
            <a:off x="30828" y="5127883"/>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7" name="Rectangle 56">
            <a:extLst>
              <a:ext uri="{FF2B5EF4-FFF2-40B4-BE49-F238E27FC236}">
                <a16:creationId xmlns:a16="http://schemas.microsoft.com/office/drawing/2014/main" id="{E1700450-D48D-F44A-9028-9BCEE3B33C6D}"/>
              </a:ext>
            </a:extLst>
          </p:cNvPr>
          <p:cNvSpPr/>
          <p:nvPr/>
        </p:nvSpPr>
        <p:spPr bwMode="auto">
          <a:xfrm>
            <a:off x="15806" y="5567420"/>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8" name="Rectangle 57">
            <a:extLst>
              <a:ext uri="{FF2B5EF4-FFF2-40B4-BE49-F238E27FC236}">
                <a16:creationId xmlns:a16="http://schemas.microsoft.com/office/drawing/2014/main" id="{D442A2E8-C83E-CA4F-A30B-4679D540ECD5}"/>
              </a:ext>
            </a:extLst>
          </p:cNvPr>
          <p:cNvSpPr/>
          <p:nvPr/>
        </p:nvSpPr>
        <p:spPr bwMode="auto">
          <a:xfrm>
            <a:off x="76104" y="6007558"/>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 name="TextBox 1">
            <a:extLst>
              <a:ext uri="{FF2B5EF4-FFF2-40B4-BE49-F238E27FC236}">
                <a16:creationId xmlns:a16="http://schemas.microsoft.com/office/drawing/2014/main" id="{88507F85-C9F6-DD4B-B6F6-7839DD02D7F2}"/>
              </a:ext>
            </a:extLst>
          </p:cNvPr>
          <p:cNvSpPr txBox="1"/>
          <p:nvPr/>
        </p:nvSpPr>
        <p:spPr>
          <a:xfrm>
            <a:off x="437814" y="4037581"/>
            <a:ext cx="1741182"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ReactJS </a:t>
            </a:r>
            <a:r>
              <a:rPr lang="en-US" sz="1600"/>
              <a:t>JSON</a:t>
            </a:r>
            <a:endParaRPr lang="en-US"/>
          </a:p>
        </p:txBody>
      </p:sp>
    </p:spTree>
    <p:extLst>
      <p:ext uri="{BB962C8B-B14F-4D97-AF65-F5344CB8AC3E}">
        <p14:creationId xmlns:p14="http://schemas.microsoft.com/office/powerpoint/2010/main" val="3401822334"/>
      </p:ext>
    </p:extLst>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Clients do not access DB directly</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212</a:t>
            </a:fld>
            <a:endParaRPr lang="en-US">
              <a:solidFill>
                <a:schemeClr val="tx1"/>
              </a:solidFill>
            </a:endParaRPr>
          </a:p>
        </p:txBody>
      </p:sp>
      <p:sp>
        <p:nvSpPr>
          <p:cNvPr id="8" name="Rectangle 7"/>
          <p:cNvSpPr/>
          <p:nvPr/>
        </p:nvSpPr>
        <p:spPr bwMode="auto">
          <a:xfrm>
            <a:off x="3124200" y="1371600"/>
            <a:ext cx="3333750" cy="3014386"/>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3245787" y="1428023"/>
            <a:ext cx="265242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Cloud Firestore Database Service</a:t>
            </a:r>
          </a:p>
        </p:txBody>
      </p:sp>
      <p:sp>
        <p:nvSpPr>
          <p:cNvPr id="17" name="Rectangle 16"/>
          <p:cNvSpPr/>
          <p:nvPr/>
        </p:nvSpPr>
        <p:spPr bwMode="auto">
          <a:xfrm>
            <a:off x="4438361" y="2513425"/>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19" name="Flowchart: Magnetic Disk 18"/>
          <p:cNvSpPr/>
          <p:nvPr/>
        </p:nvSpPr>
        <p:spPr bwMode="auto">
          <a:xfrm>
            <a:off x="7296117" y="2615992"/>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296117" y="2878793"/>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a:stCxn id="29" idx="3"/>
            <a:endCxn id="23" idx="1"/>
          </p:cNvCxnSpPr>
          <p:nvPr/>
        </p:nvCxnSpPr>
        <p:spPr bwMode="auto">
          <a:xfrm flipV="1">
            <a:off x="2184161" y="2355713"/>
            <a:ext cx="2245593" cy="39349"/>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2"/>
          </p:cNvCxnSpPr>
          <p:nvPr/>
        </p:nvCxnSpPr>
        <p:spPr bwMode="auto">
          <a:xfrm>
            <a:off x="6065425" y="2968593"/>
            <a:ext cx="1230692" cy="51418"/>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3509673" y="3742303"/>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4429754" y="2189244"/>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55374" y="1675131"/>
            <a:ext cx="1728787" cy="14398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750796" y="1914142"/>
            <a:ext cx="1125629" cy="83099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Client</a:t>
            </a:r>
          </a:p>
          <a:p>
            <a:r>
              <a:rPr lang="en-US"/>
              <a:t>Process</a:t>
            </a:r>
          </a:p>
        </p:txBody>
      </p:sp>
      <p:sp>
        <p:nvSpPr>
          <p:cNvPr id="10" name="TextBox 9">
            <a:extLst>
              <a:ext uri="{FF2B5EF4-FFF2-40B4-BE49-F238E27FC236}">
                <a16:creationId xmlns:a16="http://schemas.microsoft.com/office/drawing/2014/main" id="{1895A7D5-2D72-4545-B080-6ECD19341023}"/>
              </a:ext>
            </a:extLst>
          </p:cNvPr>
          <p:cNvSpPr txBox="1"/>
          <p:nvPr/>
        </p:nvSpPr>
        <p:spPr>
          <a:xfrm>
            <a:off x="2360202" y="1958411"/>
            <a:ext cx="731290"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Fine</a:t>
            </a:r>
          </a:p>
        </p:txBody>
      </p:sp>
      <p:sp>
        <p:nvSpPr>
          <p:cNvPr id="25" name="Rectangle 24">
            <a:extLst>
              <a:ext uri="{FF2B5EF4-FFF2-40B4-BE49-F238E27FC236}">
                <a16:creationId xmlns:a16="http://schemas.microsoft.com/office/drawing/2014/main" id="{2F5AB75B-728F-704A-A5B0-5CB75CB0924D}"/>
              </a:ext>
            </a:extLst>
          </p:cNvPr>
          <p:cNvSpPr/>
          <p:nvPr/>
        </p:nvSpPr>
        <p:spPr bwMode="auto">
          <a:xfrm>
            <a:off x="1319767" y="4949190"/>
            <a:ext cx="1728787" cy="14398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0" name="TextBox 29">
            <a:extLst>
              <a:ext uri="{FF2B5EF4-FFF2-40B4-BE49-F238E27FC236}">
                <a16:creationId xmlns:a16="http://schemas.microsoft.com/office/drawing/2014/main" id="{7AA814C9-EC20-5841-97A9-E2F6979D3CA0}"/>
              </a:ext>
            </a:extLst>
          </p:cNvPr>
          <p:cNvSpPr txBox="1"/>
          <p:nvPr/>
        </p:nvSpPr>
        <p:spPr>
          <a:xfrm>
            <a:off x="1560421" y="5258232"/>
            <a:ext cx="1125629" cy="83099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Client</a:t>
            </a:r>
          </a:p>
          <a:p>
            <a:r>
              <a:rPr lang="en-US"/>
              <a:t>Process</a:t>
            </a:r>
          </a:p>
        </p:txBody>
      </p:sp>
      <p:sp>
        <p:nvSpPr>
          <p:cNvPr id="31" name="Flowchart: Magnetic Disk 18">
            <a:extLst>
              <a:ext uri="{FF2B5EF4-FFF2-40B4-BE49-F238E27FC236}">
                <a16:creationId xmlns:a16="http://schemas.microsoft.com/office/drawing/2014/main" id="{CC61EA99-A937-004C-8F0F-A572D710FA76}"/>
              </a:ext>
            </a:extLst>
          </p:cNvPr>
          <p:cNvSpPr/>
          <p:nvPr/>
        </p:nvSpPr>
        <p:spPr bwMode="auto">
          <a:xfrm>
            <a:off x="5562600" y="5330922"/>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3" name="TextBox 19">
            <a:extLst>
              <a:ext uri="{FF2B5EF4-FFF2-40B4-BE49-F238E27FC236}">
                <a16:creationId xmlns:a16="http://schemas.microsoft.com/office/drawing/2014/main" id="{79717EDE-FFAB-DA45-83AC-556DBC99D052}"/>
              </a:ext>
            </a:extLst>
          </p:cNvPr>
          <p:cNvSpPr txBox="1">
            <a:spLocks noChangeArrowheads="1"/>
          </p:cNvSpPr>
          <p:nvPr/>
        </p:nvSpPr>
        <p:spPr bwMode="auto">
          <a:xfrm>
            <a:off x="5562600" y="5629852"/>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34" name="Straight Arrow Connector 33">
            <a:extLst>
              <a:ext uri="{FF2B5EF4-FFF2-40B4-BE49-F238E27FC236}">
                <a16:creationId xmlns:a16="http://schemas.microsoft.com/office/drawing/2014/main" id="{19635CA6-3BA5-1E46-BA3A-472FA4F518C7}"/>
              </a:ext>
            </a:extLst>
          </p:cNvPr>
          <p:cNvCxnSpPr>
            <a:endCxn id="33" idx="1"/>
          </p:cNvCxnSpPr>
          <p:nvPr/>
        </p:nvCxnSpPr>
        <p:spPr bwMode="auto">
          <a:xfrm>
            <a:off x="3048554" y="5708471"/>
            <a:ext cx="2514046" cy="1063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6" name="TextBox 35">
            <a:extLst>
              <a:ext uri="{FF2B5EF4-FFF2-40B4-BE49-F238E27FC236}">
                <a16:creationId xmlns:a16="http://schemas.microsoft.com/office/drawing/2014/main" id="{E8F53914-0BBC-3C4A-A574-C52070EF22E4}"/>
              </a:ext>
            </a:extLst>
          </p:cNvPr>
          <p:cNvSpPr txBox="1"/>
          <p:nvPr/>
        </p:nvSpPr>
        <p:spPr>
          <a:xfrm>
            <a:off x="3355796" y="5289296"/>
            <a:ext cx="663964"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No!</a:t>
            </a:r>
          </a:p>
        </p:txBody>
      </p:sp>
    </p:spTree>
    <p:extLst>
      <p:ext uri="{BB962C8B-B14F-4D97-AF65-F5344CB8AC3E}">
        <p14:creationId xmlns:p14="http://schemas.microsoft.com/office/powerpoint/2010/main" val="4169609388"/>
      </p:ext>
    </p:extLst>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Assignment 1 Diagram (enhanced)</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213</a:t>
            </a:fld>
            <a:endParaRPr lang="en-US">
              <a:solidFill>
                <a:schemeClr val="tx1"/>
              </a:solidFill>
            </a:endParaRPr>
          </a:p>
        </p:txBody>
      </p:sp>
      <p:sp>
        <p:nvSpPr>
          <p:cNvPr id="8" name="Rectangle 7"/>
          <p:cNvSpPr/>
          <p:nvPr/>
        </p:nvSpPr>
        <p:spPr bwMode="auto">
          <a:xfrm>
            <a:off x="3862071" y="1735138"/>
            <a:ext cx="3830954" cy="4818062"/>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936239" y="2677985"/>
            <a:ext cx="172835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SpriteFacadeREST</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a:stCxn id="29" idx="3"/>
          </p:cNvCxnSpPr>
          <p:nvPr/>
        </p:nvCxnSpPr>
        <p:spPr bwMode="auto">
          <a:xfrm>
            <a:off x="2192337" y="1710135"/>
            <a:ext cx="3819525" cy="70506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580063" y="3725095"/>
            <a:ext cx="1404814" cy="369332"/>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sz="1800" err="1">
                <a:ea typeface="+mn-ea"/>
              </a:rPr>
              <a:t>Sprite.class</a:t>
            </a:r>
            <a:endParaRPr lang="en-US" sz="1800">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6011862" y="2230955"/>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8" name="TextBox 17">
            <a:extLst>
              <a:ext uri="{FF2B5EF4-FFF2-40B4-BE49-F238E27FC236}">
                <a16:creationId xmlns:a16="http://schemas.microsoft.com/office/drawing/2014/main" id="{7571E73A-39BD-9A4A-88C9-ED8AAF55A815}"/>
              </a:ext>
            </a:extLst>
          </p:cNvPr>
          <p:cNvSpPr txBox="1">
            <a:spLocks noChangeArrowheads="1"/>
          </p:cNvSpPr>
          <p:nvPr/>
        </p:nvSpPr>
        <p:spPr bwMode="auto">
          <a:xfrm>
            <a:off x="5960586" y="2230955"/>
            <a:ext cx="10054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63550" y="1350169"/>
            <a:ext cx="1728787" cy="719931"/>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705817" y="1479846"/>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
        <p:nvSpPr>
          <p:cNvPr id="18" name="Rectangle 17">
            <a:extLst>
              <a:ext uri="{FF2B5EF4-FFF2-40B4-BE49-F238E27FC236}">
                <a16:creationId xmlns:a16="http://schemas.microsoft.com/office/drawing/2014/main" id="{F45813C2-977F-F740-AC5B-F2131E77CD63}"/>
              </a:ext>
            </a:extLst>
          </p:cNvPr>
          <p:cNvSpPr/>
          <p:nvPr/>
        </p:nvSpPr>
        <p:spPr bwMode="auto">
          <a:xfrm>
            <a:off x="463550" y="2193845"/>
            <a:ext cx="1728787" cy="73184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20" name="Straight Arrow Connector 19">
            <a:extLst>
              <a:ext uri="{FF2B5EF4-FFF2-40B4-BE49-F238E27FC236}">
                <a16:creationId xmlns:a16="http://schemas.microsoft.com/office/drawing/2014/main" id="{3D8A3143-3F6A-7841-B135-6B8CBC95DADC}"/>
              </a:ext>
            </a:extLst>
          </p:cNvPr>
          <p:cNvCxnSpPr>
            <a:endCxn id="28" idx="1"/>
          </p:cNvCxnSpPr>
          <p:nvPr/>
        </p:nvCxnSpPr>
        <p:spPr bwMode="auto">
          <a:xfrm flipV="1">
            <a:off x="2184158" y="2415621"/>
            <a:ext cx="3776428" cy="160429"/>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0" name="TextBox 29">
            <a:extLst>
              <a:ext uri="{FF2B5EF4-FFF2-40B4-BE49-F238E27FC236}">
                <a16:creationId xmlns:a16="http://schemas.microsoft.com/office/drawing/2014/main" id="{8CC02574-7A2C-8D47-9ABD-56800BA29472}"/>
              </a:ext>
            </a:extLst>
          </p:cNvPr>
          <p:cNvSpPr txBox="1"/>
          <p:nvPr/>
        </p:nvSpPr>
        <p:spPr>
          <a:xfrm>
            <a:off x="536542" y="2144671"/>
            <a:ext cx="1558440" cy="83099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Java Client</a:t>
            </a:r>
          </a:p>
          <a:p>
            <a:r>
              <a:rPr lang="en-US"/>
              <a:t> </a:t>
            </a:r>
            <a:r>
              <a:rPr lang="en-US" sz="1600"/>
              <a:t>XML or JSON</a:t>
            </a:r>
          </a:p>
        </p:txBody>
      </p:sp>
      <p:sp>
        <p:nvSpPr>
          <p:cNvPr id="21" name="Rectangle 20">
            <a:extLst>
              <a:ext uri="{FF2B5EF4-FFF2-40B4-BE49-F238E27FC236}">
                <a16:creationId xmlns:a16="http://schemas.microsoft.com/office/drawing/2014/main" id="{C93022E5-2D94-E648-98D3-B7BEC0662F83}"/>
              </a:ext>
            </a:extLst>
          </p:cNvPr>
          <p:cNvSpPr/>
          <p:nvPr/>
        </p:nvSpPr>
        <p:spPr bwMode="auto">
          <a:xfrm>
            <a:off x="3960875" y="5847175"/>
            <a:ext cx="1458902" cy="648931"/>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5" name="TextBox 24">
            <a:extLst>
              <a:ext uri="{FF2B5EF4-FFF2-40B4-BE49-F238E27FC236}">
                <a16:creationId xmlns:a16="http://schemas.microsoft.com/office/drawing/2014/main" id="{B754ABDB-B482-6544-AA73-32B1E1E39A97}"/>
              </a:ext>
            </a:extLst>
          </p:cNvPr>
          <p:cNvSpPr txBox="1"/>
          <p:nvPr/>
        </p:nvSpPr>
        <p:spPr>
          <a:xfrm>
            <a:off x="470049" y="2958366"/>
            <a:ext cx="1686682" cy="83099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Mobile App</a:t>
            </a:r>
          </a:p>
          <a:p>
            <a:r>
              <a:rPr lang="en-US"/>
              <a:t> </a:t>
            </a:r>
            <a:r>
              <a:rPr lang="en-US" sz="1600"/>
              <a:t>XML or JSON</a:t>
            </a:r>
          </a:p>
        </p:txBody>
      </p:sp>
      <p:cxnSp>
        <p:nvCxnSpPr>
          <p:cNvPr id="31" name="Straight Arrow Connector 30">
            <a:extLst>
              <a:ext uri="{FF2B5EF4-FFF2-40B4-BE49-F238E27FC236}">
                <a16:creationId xmlns:a16="http://schemas.microsoft.com/office/drawing/2014/main" id="{27A6684E-65E4-804B-A4E5-0325A0276345}"/>
              </a:ext>
            </a:extLst>
          </p:cNvPr>
          <p:cNvCxnSpPr>
            <a:stCxn id="62" idx="3"/>
          </p:cNvCxnSpPr>
          <p:nvPr/>
        </p:nvCxnSpPr>
        <p:spPr bwMode="auto">
          <a:xfrm flipV="1">
            <a:off x="5451085" y="5188462"/>
            <a:ext cx="242030" cy="48537"/>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2" name="Rectangle 31">
            <a:extLst>
              <a:ext uri="{FF2B5EF4-FFF2-40B4-BE49-F238E27FC236}">
                <a16:creationId xmlns:a16="http://schemas.microsoft.com/office/drawing/2014/main" id="{A9267377-4D24-9C4C-A3AA-48534F358B1B}"/>
              </a:ext>
            </a:extLst>
          </p:cNvPr>
          <p:cNvSpPr/>
          <p:nvPr/>
        </p:nvSpPr>
        <p:spPr bwMode="auto">
          <a:xfrm>
            <a:off x="470049" y="3789363"/>
            <a:ext cx="1728787" cy="73184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33" name="Straight Arrow Connector 32">
            <a:extLst>
              <a:ext uri="{FF2B5EF4-FFF2-40B4-BE49-F238E27FC236}">
                <a16:creationId xmlns:a16="http://schemas.microsoft.com/office/drawing/2014/main" id="{CF2BBB4D-21E0-184D-B296-767CD0C155B2}"/>
              </a:ext>
            </a:extLst>
          </p:cNvPr>
          <p:cNvCxnSpPr>
            <a:endCxn id="28" idx="1"/>
          </p:cNvCxnSpPr>
          <p:nvPr/>
        </p:nvCxnSpPr>
        <p:spPr bwMode="auto">
          <a:xfrm flipV="1">
            <a:off x="2217974" y="2415621"/>
            <a:ext cx="3742612" cy="1675894"/>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5" name="TextBox 34">
            <a:extLst>
              <a:ext uri="{FF2B5EF4-FFF2-40B4-BE49-F238E27FC236}">
                <a16:creationId xmlns:a16="http://schemas.microsoft.com/office/drawing/2014/main" id="{A6FEBCEE-42FB-5A4D-9D3E-C0D41F6FD648}"/>
              </a:ext>
            </a:extLst>
          </p:cNvPr>
          <p:cNvSpPr txBox="1"/>
          <p:nvPr/>
        </p:nvSpPr>
        <p:spPr>
          <a:xfrm>
            <a:off x="463550" y="3708695"/>
            <a:ext cx="1862139" cy="83099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Browser App</a:t>
            </a:r>
          </a:p>
          <a:p>
            <a:r>
              <a:rPr lang="en-US"/>
              <a:t> </a:t>
            </a:r>
            <a:r>
              <a:rPr lang="en-US" sz="1600"/>
              <a:t>XML or JSON</a:t>
            </a:r>
          </a:p>
        </p:txBody>
      </p:sp>
      <p:sp>
        <p:nvSpPr>
          <p:cNvPr id="36" name="Rectangle 35">
            <a:extLst>
              <a:ext uri="{FF2B5EF4-FFF2-40B4-BE49-F238E27FC236}">
                <a16:creationId xmlns:a16="http://schemas.microsoft.com/office/drawing/2014/main" id="{3B04C27C-8A85-3F47-813D-6824283D95B6}"/>
              </a:ext>
            </a:extLst>
          </p:cNvPr>
          <p:cNvSpPr/>
          <p:nvPr/>
        </p:nvSpPr>
        <p:spPr bwMode="auto">
          <a:xfrm>
            <a:off x="902474" y="4953158"/>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7" name="TextBox 36">
            <a:extLst>
              <a:ext uri="{FF2B5EF4-FFF2-40B4-BE49-F238E27FC236}">
                <a16:creationId xmlns:a16="http://schemas.microsoft.com/office/drawing/2014/main" id="{AD0932B2-1B60-514A-832F-E8F471727821}"/>
              </a:ext>
            </a:extLst>
          </p:cNvPr>
          <p:cNvSpPr txBox="1"/>
          <p:nvPr/>
        </p:nvSpPr>
        <p:spPr>
          <a:xfrm>
            <a:off x="984286" y="4955035"/>
            <a:ext cx="1686682" cy="1200329"/>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Business</a:t>
            </a:r>
          </a:p>
          <a:p>
            <a:r>
              <a:rPr lang="en-US"/>
              <a:t>B2B</a:t>
            </a:r>
          </a:p>
          <a:p>
            <a:r>
              <a:rPr lang="en-US"/>
              <a:t> </a:t>
            </a:r>
            <a:r>
              <a:rPr lang="en-US" sz="1600"/>
              <a:t>XML or JSON</a:t>
            </a:r>
          </a:p>
        </p:txBody>
      </p:sp>
      <p:cxnSp>
        <p:nvCxnSpPr>
          <p:cNvPr id="38" name="Straight Arrow Connector 37">
            <a:extLst>
              <a:ext uri="{FF2B5EF4-FFF2-40B4-BE49-F238E27FC236}">
                <a16:creationId xmlns:a16="http://schemas.microsoft.com/office/drawing/2014/main" id="{1FBF1442-1C2F-B140-B5E0-E53EADC9A19E}"/>
              </a:ext>
            </a:extLst>
          </p:cNvPr>
          <p:cNvCxnSpPr>
            <a:endCxn id="28" idx="1"/>
          </p:cNvCxnSpPr>
          <p:nvPr/>
        </p:nvCxnSpPr>
        <p:spPr bwMode="auto">
          <a:xfrm flipV="1">
            <a:off x="2529110" y="2415621"/>
            <a:ext cx="3431476" cy="2982026"/>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0" name="Straight Arrow Connector 39">
            <a:extLst>
              <a:ext uri="{FF2B5EF4-FFF2-40B4-BE49-F238E27FC236}">
                <a16:creationId xmlns:a16="http://schemas.microsoft.com/office/drawing/2014/main" id="{A2681905-0B77-4342-9E7E-24E70B8500CA}"/>
              </a:ext>
            </a:extLst>
          </p:cNvPr>
          <p:cNvCxnSpPr/>
          <p:nvPr/>
        </p:nvCxnSpPr>
        <p:spPr bwMode="auto">
          <a:xfrm>
            <a:off x="528255" y="5565139"/>
            <a:ext cx="355123"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B97C0140-2B50-D54A-AC22-B50DB9FE750D}"/>
              </a:ext>
            </a:extLst>
          </p:cNvPr>
          <p:cNvCxnSpPr/>
          <p:nvPr/>
        </p:nvCxnSpPr>
        <p:spPr bwMode="auto">
          <a:xfrm>
            <a:off x="705816" y="5181600"/>
            <a:ext cx="185849" cy="383539"/>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3F4B6D64-CE34-B049-8873-A553F28E0596}"/>
              </a:ext>
            </a:extLst>
          </p:cNvPr>
          <p:cNvCxnSpPr/>
          <p:nvPr/>
        </p:nvCxnSpPr>
        <p:spPr bwMode="auto">
          <a:xfrm>
            <a:off x="528255" y="5370533"/>
            <a:ext cx="374219" cy="194606"/>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72E6C4C7-56F5-6D44-B6A8-C9C65BA48739}"/>
              </a:ext>
            </a:extLst>
          </p:cNvPr>
          <p:cNvCxnSpPr>
            <a:endCxn id="36" idx="1"/>
          </p:cNvCxnSpPr>
          <p:nvPr/>
        </p:nvCxnSpPr>
        <p:spPr bwMode="auto">
          <a:xfrm flipV="1">
            <a:off x="536542" y="5565140"/>
            <a:ext cx="365932" cy="179229"/>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51" name="Straight Arrow Connector 50">
            <a:extLst>
              <a:ext uri="{FF2B5EF4-FFF2-40B4-BE49-F238E27FC236}">
                <a16:creationId xmlns:a16="http://schemas.microsoft.com/office/drawing/2014/main" id="{25000F37-D3A5-1843-998C-FF5F114F0BF5}"/>
              </a:ext>
            </a:extLst>
          </p:cNvPr>
          <p:cNvCxnSpPr>
            <a:endCxn id="36" idx="1"/>
          </p:cNvCxnSpPr>
          <p:nvPr/>
        </p:nvCxnSpPr>
        <p:spPr bwMode="auto">
          <a:xfrm flipV="1">
            <a:off x="688942" y="5565140"/>
            <a:ext cx="213532" cy="331630"/>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54" name="Rectangle 53">
            <a:extLst>
              <a:ext uri="{FF2B5EF4-FFF2-40B4-BE49-F238E27FC236}">
                <a16:creationId xmlns:a16="http://schemas.microsoft.com/office/drawing/2014/main" id="{765FB971-376F-EA45-8730-8BB3D956C7AF}"/>
              </a:ext>
            </a:extLst>
          </p:cNvPr>
          <p:cNvSpPr/>
          <p:nvPr/>
        </p:nvSpPr>
        <p:spPr bwMode="auto">
          <a:xfrm>
            <a:off x="84868" y="4729037"/>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5" name="Rectangle 54">
            <a:extLst>
              <a:ext uri="{FF2B5EF4-FFF2-40B4-BE49-F238E27FC236}">
                <a16:creationId xmlns:a16="http://schemas.microsoft.com/office/drawing/2014/main" id="{75FC59D3-9E08-034F-AAA6-555349757B1F}"/>
              </a:ext>
            </a:extLst>
          </p:cNvPr>
          <p:cNvSpPr/>
          <p:nvPr/>
        </p:nvSpPr>
        <p:spPr bwMode="auto">
          <a:xfrm>
            <a:off x="30828" y="5127883"/>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7" name="Rectangle 56">
            <a:extLst>
              <a:ext uri="{FF2B5EF4-FFF2-40B4-BE49-F238E27FC236}">
                <a16:creationId xmlns:a16="http://schemas.microsoft.com/office/drawing/2014/main" id="{E1700450-D48D-F44A-9028-9BCEE3B33C6D}"/>
              </a:ext>
            </a:extLst>
          </p:cNvPr>
          <p:cNvSpPr/>
          <p:nvPr/>
        </p:nvSpPr>
        <p:spPr bwMode="auto">
          <a:xfrm>
            <a:off x="15806" y="5567420"/>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8" name="Rectangle 57">
            <a:extLst>
              <a:ext uri="{FF2B5EF4-FFF2-40B4-BE49-F238E27FC236}">
                <a16:creationId xmlns:a16="http://schemas.microsoft.com/office/drawing/2014/main" id="{D442A2E8-C83E-CA4F-A30B-4679D540ECD5}"/>
              </a:ext>
            </a:extLst>
          </p:cNvPr>
          <p:cNvSpPr/>
          <p:nvPr/>
        </p:nvSpPr>
        <p:spPr bwMode="auto">
          <a:xfrm>
            <a:off x="76104" y="6007558"/>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 name="Rectangle 40">
            <a:extLst>
              <a:ext uri="{FF2B5EF4-FFF2-40B4-BE49-F238E27FC236}">
                <a16:creationId xmlns:a16="http://schemas.microsoft.com/office/drawing/2014/main" id="{D9CD7CB4-A1B2-E144-9510-DE26FF02749A}"/>
              </a:ext>
            </a:extLst>
          </p:cNvPr>
          <p:cNvSpPr/>
          <p:nvPr/>
        </p:nvSpPr>
        <p:spPr bwMode="auto">
          <a:xfrm>
            <a:off x="427944" y="3043451"/>
            <a:ext cx="1728787" cy="648931"/>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43" name="Straight Arrow Connector 42">
            <a:extLst>
              <a:ext uri="{FF2B5EF4-FFF2-40B4-BE49-F238E27FC236}">
                <a16:creationId xmlns:a16="http://schemas.microsoft.com/office/drawing/2014/main" id="{9F5C4F33-C6D5-FB4E-920F-B45321089221}"/>
              </a:ext>
            </a:extLst>
          </p:cNvPr>
          <p:cNvCxnSpPr>
            <a:stCxn id="41" idx="3"/>
            <a:endCxn id="28" idx="1"/>
          </p:cNvCxnSpPr>
          <p:nvPr/>
        </p:nvCxnSpPr>
        <p:spPr bwMode="auto">
          <a:xfrm flipV="1">
            <a:off x="2156731" y="2415621"/>
            <a:ext cx="3803855" cy="952296"/>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47" name="TextBox 46">
            <a:extLst>
              <a:ext uri="{FF2B5EF4-FFF2-40B4-BE49-F238E27FC236}">
                <a16:creationId xmlns:a16="http://schemas.microsoft.com/office/drawing/2014/main" id="{3E846213-1B08-434F-89D0-F55CA82F5B17}"/>
              </a:ext>
            </a:extLst>
          </p:cNvPr>
          <p:cNvSpPr txBox="1"/>
          <p:nvPr/>
        </p:nvSpPr>
        <p:spPr>
          <a:xfrm>
            <a:off x="3952318" y="5768747"/>
            <a:ext cx="1716845" cy="707886"/>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Br</a:t>
            </a:r>
            <a:r>
              <a:rPr lang="en-US" sz="1800"/>
              <a:t>owser App</a:t>
            </a:r>
          </a:p>
          <a:p>
            <a:r>
              <a:rPr lang="en-US" sz="1600"/>
              <a:t>         JSF Pages</a:t>
            </a:r>
          </a:p>
        </p:txBody>
      </p:sp>
      <p:sp>
        <p:nvSpPr>
          <p:cNvPr id="42" name="Rectangle 41">
            <a:extLst>
              <a:ext uri="{FF2B5EF4-FFF2-40B4-BE49-F238E27FC236}">
                <a16:creationId xmlns:a16="http://schemas.microsoft.com/office/drawing/2014/main" id="{BF39F31A-60AD-FB4A-A307-FCAD2560259B}"/>
              </a:ext>
            </a:extLst>
          </p:cNvPr>
          <p:cNvSpPr/>
          <p:nvPr/>
        </p:nvSpPr>
        <p:spPr bwMode="auto">
          <a:xfrm>
            <a:off x="5706586" y="4945824"/>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9" name="TextBox 17">
            <a:extLst>
              <a:ext uri="{FF2B5EF4-FFF2-40B4-BE49-F238E27FC236}">
                <a16:creationId xmlns:a16="http://schemas.microsoft.com/office/drawing/2014/main" id="{CC50C551-73D7-F848-8D18-06DD01EBE5C7}"/>
              </a:ext>
            </a:extLst>
          </p:cNvPr>
          <p:cNvSpPr txBox="1">
            <a:spLocks noChangeArrowheads="1"/>
          </p:cNvSpPr>
          <p:nvPr/>
        </p:nvSpPr>
        <p:spPr bwMode="auto">
          <a:xfrm>
            <a:off x="5832688" y="5095438"/>
            <a:ext cx="124906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SpriteFacade</a:t>
            </a:r>
            <a:endParaRPr lang="en-US" sz="1800"/>
          </a:p>
        </p:txBody>
      </p:sp>
      <p:cxnSp>
        <p:nvCxnSpPr>
          <p:cNvPr id="50" name="Straight Arrow Connector 49">
            <a:extLst>
              <a:ext uri="{FF2B5EF4-FFF2-40B4-BE49-F238E27FC236}">
                <a16:creationId xmlns:a16="http://schemas.microsoft.com/office/drawing/2014/main" id="{BC168C6D-A2E7-5342-89EB-89948F80714F}"/>
              </a:ext>
            </a:extLst>
          </p:cNvPr>
          <p:cNvCxnSpPr/>
          <p:nvPr/>
        </p:nvCxnSpPr>
        <p:spPr bwMode="auto">
          <a:xfrm flipV="1">
            <a:off x="7316877" y="5053013"/>
            <a:ext cx="496799" cy="54765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52" name="Rectangle 51">
            <a:extLst>
              <a:ext uri="{FF2B5EF4-FFF2-40B4-BE49-F238E27FC236}">
                <a16:creationId xmlns:a16="http://schemas.microsoft.com/office/drawing/2014/main" id="{E7599ED9-B64E-8044-B631-D0488F9F918B}"/>
              </a:ext>
            </a:extLst>
          </p:cNvPr>
          <p:cNvSpPr/>
          <p:nvPr/>
        </p:nvSpPr>
        <p:spPr bwMode="auto">
          <a:xfrm>
            <a:off x="4036732" y="4171776"/>
            <a:ext cx="1356536" cy="584775"/>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3" name="TextBox 17">
            <a:extLst>
              <a:ext uri="{FF2B5EF4-FFF2-40B4-BE49-F238E27FC236}">
                <a16:creationId xmlns:a16="http://schemas.microsoft.com/office/drawing/2014/main" id="{C30A922B-8134-414C-8015-989AC24C040D}"/>
              </a:ext>
            </a:extLst>
          </p:cNvPr>
          <p:cNvSpPr txBox="1">
            <a:spLocks noChangeArrowheads="1"/>
          </p:cNvSpPr>
          <p:nvPr/>
        </p:nvSpPr>
        <p:spPr bwMode="auto">
          <a:xfrm>
            <a:off x="4075603" y="4185197"/>
            <a:ext cx="114005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SpriteGame</a:t>
            </a:r>
            <a:endParaRPr lang="en-US" sz="1800"/>
          </a:p>
        </p:txBody>
      </p:sp>
      <p:sp>
        <p:nvSpPr>
          <p:cNvPr id="56" name="Rectangle 55">
            <a:extLst>
              <a:ext uri="{FF2B5EF4-FFF2-40B4-BE49-F238E27FC236}">
                <a16:creationId xmlns:a16="http://schemas.microsoft.com/office/drawing/2014/main" id="{0AC4E80E-ACD7-A049-A573-1E7CEA0D669B}"/>
              </a:ext>
            </a:extLst>
          </p:cNvPr>
          <p:cNvSpPr/>
          <p:nvPr/>
        </p:nvSpPr>
        <p:spPr bwMode="auto">
          <a:xfrm>
            <a:off x="6082767" y="4264473"/>
            <a:ext cx="1544934" cy="584775"/>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9" name="TextBox 17">
            <a:extLst>
              <a:ext uri="{FF2B5EF4-FFF2-40B4-BE49-F238E27FC236}">
                <a16:creationId xmlns:a16="http://schemas.microsoft.com/office/drawing/2014/main" id="{2237A45D-2A3F-4543-AB84-B05A0640167E}"/>
              </a:ext>
            </a:extLst>
          </p:cNvPr>
          <p:cNvSpPr txBox="1">
            <a:spLocks noChangeArrowheads="1"/>
          </p:cNvSpPr>
          <p:nvPr/>
        </p:nvSpPr>
        <p:spPr bwMode="auto">
          <a:xfrm>
            <a:off x="6096878" y="4242941"/>
            <a:ext cx="130997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GameSession</a:t>
            </a:r>
            <a:endParaRPr lang="en-US" sz="1800"/>
          </a:p>
        </p:txBody>
      </p:sp>
      <p:cxnSp>
        <p:nvCxnSpPr>
          <p:cNvPr id="60" name="Straight Arrow Connector 59">
            <a:extLst>
              <a:ext uri="{FF2B5EF4-FFF2-40B4-BE49-F238E27FC236}">
                <a16:creationId xmlns:a16="http://schemas.microsoft.com/office/drawing/2014/main" id="{5A074487-3489-0246-B6BB-10A1FC126D91}"/>
              </a:ext>
            </a:extLst>
          </p:cNvPr>
          <p:cNvCxnSpPr/>
          <p:nvPr/>
        </p:nvCxnSpPr>
        <p:spPr bwMode="auto">
          <a:xfrm>
            <a:off x="7627701" y="4358482"/>
            <a:ext cx="301903" cy="107155"/>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61" name="Straight Arrow Connector 60">
            <a:extLst>
              <a:ext uri="{FF2B5EF4-FFF2-40B4-BE49-F238E27FC236}">
                <a16:creationId xmlns:a16="http://schemas.microsoft.com/office/drawing/2014/main" id="{8470D508-322C-E847-AAEA-E7DBE497CE76}"/>
              </a:ext>
            </a:extLst>
          </p:cNvPr>
          <p:cNvCxnSpPr/>
          <p:nvPr/>
        </p:nvCxnSpPr>
        <p:spPr bwMode="auto">
          <a:xfrm flipV="1">
            <a:off x="5407379" y="4447331"/>
            <a:ext cx="725651" cy="19538"/>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62" name="Rectangle 61">
            <a:extLst>
              <a:ext uri="{FF2B5EF4-FFF2-40B4-BE49-F238E27FC236}">
                <a16:creationId xmlns:a16="http://schemas.microsoft.com/office/drawing/2014/main" id="{C0F90263-2370-AD4A-8611-0C08C63CBD74}"/>
              </a:ext>
            </a:extLst>
          </p:cNvPr>
          <p:cNvSpPr/>
          <p:nvPr/>
        </p:nvSpPr>
        <p:spPr bwMode="auto">
          <a:xfrm>
            <a:off x="3913504" y="4972129"/>
            <a:ext cx="1537581" cy="529739"/>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63" name="TextBox 17">
            <a:extLst>
              <a:ext uri="{FF2B5EF4-FFF2-40B4-BE49-F238E27FC236}">
                <a16:creationId xmlns:a16="http://schemas.microsoft.com/office/drawing/2014/main" id="{8146305F-FF1C-204B-921C-9832D6079625}"/>
              </a:ext>
            </a:extLst>
          </p:cNvPr>
          <p:cNvSpPr txBox="1">
            <a:spLocks noChangeArrowheads="1"/>
          </p:cNvSpPr>
          <p:nvPr/>
        </p:nvSpPr>
        <p:spPr bwMode="auto">
          <a:xfrm>
            <a:off x="3912677" y="4925405"/>
            <a:ext cx="142859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Named</a:t>
            </a:r>
          </a:p>
          <a:p>
            <a:pPr algn="l" eaLnBrk="1" hangingPunct="1"/>
            <a:r>
              <a:rPr lang="en-US" sz="1400" err="1"/>
              <a:t>SpriteController</a:t>
            </a:r>
            <a:endParaRPr lang="en-US" sz="1800"/>
          </a:p>
        </p:txBody>
      </p:sp>
      <p:cxnSp>
        <p:nvCxnSpPr>
          <p:cNvPr id="65" name="Straight Arrow Connector 64">
            <a:extLst>
              <a:ext uri="{FF2B5EF4-FFF2-40B4-BE49-F238E27FC236}">
                <a16:creationId xmlns:a16="http://schemas.microsoft.com/office/drawing/2014/main" id="{E0517BD6-27C0-D343-A8A4-EA48ED695E0C}"/>
              </a:ext>
            </a:extLst>
          </p:cNvPr>
          <p:cNvCxnSpPr>
            <a:endCxn id="63" idx="2"/>
          </p:cNvCxnSpPr>
          <p:nvPr/>
        </p:nvCxnSpPr>
        <p:spPr bwMode="auto">
          <a:xfrm flipH="1" flipV="1">
            <a:off x="4626975" y="5510180"/>
            <a:ext cx="21000" cy="317522"/>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Tree>
    <p:extLst>
      <p:ext uri="{BB962C8B-B14F-4D97-AF65-F5344CB8AC3E}">
        <p14:creationId xmlns:p14="http://schemas.microsoft.com/office/powerpoint/2010/main" val="2728813042"/>
      </p:ext>
    </p:extLst>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Addressbook application</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214</a:t>
            </a:fld>
            <a:endParaRPr lang="en-US">
              <a:solidFill>
                <a:schemeClr val="tx1"/>
              </a:solidFill>
            </a:endParaRPr>
          </a:p>
        </p:txBody>
      </p:sp>
      <p:sp>
        <p:nvSpPr>
          <p:cNvPr id="6" name="Rectangle 5"/>
          <p:cNvSpPr/>
          <p:nvPr/>
        </p:nvSpPr>
        <p:spPr bwMode="auto">
          <a:xfrm>
            <a:off x="1103510" y="4314031"/>
            <a:ext cx="1127919" cy="1439863"/>
          </a:xfrm>
          <a:prstGeom prst="rect">
            <a:avLst/>
          </a:prstGeom>
          <a:noFill/>
          <a:ln w="38100" cap="flat" cmpd="sng" algn="ctr">
            <a:solidFill>
              <a:srgbClr val="C0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1103511" y="4379119"/>
            <a:ext cx="10318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Browser</a:t>
            </a: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2797175" y="4133851"/>
            <a:ext cx="1655762" cy="18716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41993" name="TextBox 10"/>
          <p:cNvSpPr txBox="1">
            <a:spLocks noChangeArrowheads="1"/>
          </p:cNvSpPr>
          <p:nvPr/>
        </p:nvSpPr>
        <p:spPr bwMode="auto">
          <a:xfrm>
            <a:off x="2988866" y="4314031"/>
            <a:ext cx="137313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Web Pages</a:t>
            </a:r>
          </a:p>
          <a:p>
            <a:pPr eaLnBrk="1" hangingPunct="1"/>
            <a:r>
              <a:rPr lang="en-US" sz="1800"/>
              <a:t>JSF</a:t>
            </a:r>
          </a:p>
          <a:p>
            <a:pPr eaLnBrk="1" hangingPunct="1"/>
            <a:r>
              <a:rPr lang="en-US" sz="1800"/>
              <a:t>*.xhtml</a:t>
            </a:r>
            <a:endParaRPr lang="en-US" sz="1800"/>
          </a:p>
        </p:txBody>
      </p:sp>
      <p:cxnSp>
        <p:nvCxnSpPr>
          <p:cNvPr id="13" name="Straight Arrow Connector 12"/>
          <p:cNvCxnSpPr/>
          <p:nvPr/>
        </p:nvCxnSpPr>
        <p:spPr bwMode="auto">
          <a:xfrm>
            <a:off x="2250282" y="4508500"/>
            <a:ext cx="546893"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348037" y="2060575"/>
            <a:ext cx="1728787" cy="1873250"/>
            <a:chOff x="4932040" y="3212976"/>
            <a:chExt cx="1728562" cy="1872208"/>
          </a:xfrm>
        </p:grpSpPr>
        <p:sp>
          <p:nvSpPr>
            <p:cNvPr id="14" name="Rectangle 13"/>
            <p:cNvSpPr/>
            <p:nvPr/>
          </p:nvSpPr>
          <p:spPr bwMode="auto">
            <a:xfrm>
              <a:off x="4932040" y="3212976"/>
              <a:ext cx="1728562" cy="187220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932040" y="3212976"/>
              <a:ext cx="1577470" cy="58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Named Bean</a:t>
              </a:r>
            </a:p>
            <a:p>
              <a:pPr eaLnBrk="1" hangingPunct="1"/>
              <a:r>
                <a:rPr lang="en-US" sz="1400" err="1"/>
                <a:t>ContactController</a:t>
              </a:r>
              <a:endParaRPr lang="en-US" sz="1400"/>
            </a:p>
          </p:txBody>
        </p:sp>
      </p:gr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6156325" y="2565400"/>
            <a:ext cx="139814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813676" y="4758866"/>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2" name="Straight Arrow Connector 21"/>
          <p:cNvCxnSpPr>
            <a:endCxn id="9" idx="0"/>
          </p:cNvCxnSpPr>
          <p:nvPr/>
        </p:nvCxnSpPr>
        <p:spPr bwMode="auto">
          <a:xfrm flipH="1">
            <a:off x="3624262" y="3846513"/>
            <a:ext cx="36513" cy="287338"/>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p:nvPr/>
        </p:nvCxnSpPr>
        <p:spPr bwMode="auto">
          <a:xfrm>
            <a:off x="5076825" y="3357563"/>
            <a:ext cx="935038"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Tree>
    <p:extLst>
      <p:ext uri="{BB962C8B-B14F-4D97-AF65-F5344CB8AC3E}">
        <p14:creationId xmlns:p14="http://schemas.microsoft.com/office/powerpoint/2010/main" val="3877765738"/>
      </p:ext>
    </p:extLst>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4903"/>
            <a:ext cx="7886700" cy="589460"/>
          </a:xfrm>
        </p:spPr>
        <p:txBody>
          <a:bodyPr/>
          <a:lstStyle/>
          <a:p>
            <a:r>
              <a:rPr lang="en-US"/>
              <a:t>Enterprise Web Applications (in a nutshell)</a:t>
            </a:r>
          </a:p>
        </p:txBody>
      </p:sp>
      <p:sp>
        <p:nvSpPr>
          <p:cNvPr id="3" name="Content Placeholder 2"/>
          <p:cNvSpPr>
            <a:spLocks noGrp="1"/>
          </p:cNvSpPr>
          <p:nvPr>
            <p:ph idx="1"/>
          </p:nvPr>
        </p:nvSpPr>
        <p:spPr>
          <a:xfrm>
            <a:off x="491490" y="511967"/>
            <a:ext cx="7886700" cy="6209509"/>
          </a:xfrm>
        </p:spPr>
        <p:txBody>
          <a:bodyPr>
            <a:normAutofit/>
          </a:bodyPr>
          <a:lstStyle/>
          <a:p>
            <a:pPr lvl="1"/>
            <a:r>
              <a:rPr lang="en-US"/>
              <a:t>Server-side Java: Jakarta EE</a:t>
            </a:r>
          </a:p>
          <a:p>
            <a:pPr lvl="2"/>
            <a:r>
              <a:rPr lang="en-US"/>
              <a:t>Java EE technologies have moved to the Eclipse Foundation: Glassfish 5.1</a:t>
            </a:r>
          </a:p>
          <a:p>
            <a:pPr lvl="1"/>
            <a:r>
              <a:rPr lang="en-US" err="1"/>
              <a:t>Netbeans IDE</a:t>
            </a:r>
          </a:p>
          <a:p>
            <a:pPr lvl="2"/>
            <a:r>
              <a:rPr lang="en-US" err="1"/>
              <a:t>Netbeans has traditionally had good integration with Glassfish</a:t>
            </a:r>
          </a:p>
          <a:p>
            <a:pPr lvl="2"/>
            <a:r>
              <a:rPr lang="en-US"/>
              <a:t>Eclipse has modules to offer good integration too</a:t>
            </a:r>
          </a:p>
          <a:p>
            <a:pPr lvl="1"/>
            <a:r>
              <a:rPr lang="en-US"/>
              <a:t>Three Tiered Architecture (address-book)</a:t>
            </a:r>
          </a:p>
          <a:p>
            <a:pPr lvl="2"/>
            <a:r>
              <a:rPr lang="en-US"/>
              <a:t>Presentation tier (JSF pages with their Named bean controller)</a:t>
            </a:r>
          </a:p>
          <a:p>
            <a:pPr lvl="2"/>
            <a:r>
              <a:rPr lang="en-US"/>
              <a:t>Business tier (Enterprise Java Beans, business rules, façade for Data Layer)</a:t>
            </a:r>
          </a:p>
          <a:p>
            <a:pPr lvl="2"/>
            <a:r>
              <a:rPr lang="en-US"/>
              <a:t>Data tier (Derby, MariaDB, MySQL, etc)</a:t>
            </a:r>
          </a:p>
          <a:p>
            <a:pPr lvl="1"/>
            <a:r>
              <a:rPr lang="en-US"/>
              <a:t>Persistence</a:t>
            </a:r>
          </a:p>
          <a:p>
            <a:pPr lvl="2"/>
            <a:r>
              <a:rPr lang="en-US"/>
              <a:t>Object Relational Mapping</a:t>
            </a:r>
          </a:p>
          <a:p>
            <a:pPr lvl="2"/>
            <a:r>
              <a:rPr lang="en-US"/>
              <a:t>Persistence Unit: Entities (java objects) stored in database</a:t>
            </a:r>
          </a:p>
          <a:p>
            <a:pPr lvl="2"/>
            <a:r>
              <a:rPr lang="en-US" i="1" err="1"/>
              <a:t>Entity</a:t>
            </a:r>
            <a:r>
              <a:rPr lang="en-US" err="1"/>
              <a:t>Facade @PersistenceContext connects EntityManager to persistence unit</a:t>
            </a:r>
          </a:p>
          <a:p>
            <a:pPr lvl="2"/>
            <a:r>
              <a:rPr lang="en-US" err="1"/>
              <a:t>persistence.xml: specifies the persistence unit:</a:t>
            </a:r>
          </a:p>
          <a:p>
            <a:pPr lvl="3"/>
            <a:r>
              <a:rPr lang="en-US"/>
              <a:t>the set of Entities</a:t>
            </a:r>
          </a:p>
          <a:p>
            <a:pPr lvl="3"/>
            <a:r>
              <a:rPr lang="en-US"/>
              <a:t> the database</a:t>
            </a:r>
          </a:p>
          <a:p>
            <a:pPr lvl="1"/>
            <a:r>
              <a:rPr lang="en-US"/>
              <a:t>RESTful HTTP interface (REST API)</a:t>
            </a:r>
          </a:p>
          <a:p>
            <a:pPr lvl="2"/>
            <a:r>
              <a:rPr lang="en-US"/>
              <a:t>Can be used for</a:t>
            </a:r>
          </a:p>
          <a:p>
            <a:pPr lvl="3"/>
            <a:r>
              <a:rPr lang="en-US"/>
              <a:t>Mobile App backend server</a:t>
            </a:r>
          </a:p>
          <a:p>
            <a:pPr lvl="3"/>
            <a:r>
              <a:rPr lang="en-US"/>
              <a:t>M2M (Machine to Machine)</a:t>
            </a:r>
          </a:p>
          <a:p>
            <a:pPr lvl="1"/>
            <a:r>
              <a:rPr lang="en-US"/>
              <a:t>Authentication/Authorization</a:t>
            </a:r>
          </a:p>
          <a:p>
            <a:pPr lvl="2"/>
            <a:r>
              <a:rPr lang="en-US"/>
              <a:t>Declarative security</a:t>
            </a:r>
          </a:p>
          <a:p>
            <a:pPr lvl="1"/>
            <a:r>
              <a:rPr lang="en-US"/>
              <a:t>Testing with jUnit, SeleniumIDE</a:t>
            </a:r>
            <a:endParaRPr lang="en-US"/>
          </a:p>
          <a:p>
            <a:pPr lvl="1"/>
            <a:endParaRPr lang="en-US"/>
          </a:p>
        </p:txBody>
      </p:sp>
      <p:sp>
        <p:nvSpPr>
          <p:cNvPr id="5" name="Slide Number Placeholder 4"/>
          <p:cNvSpPr>
            <a:spLocks noGrp="1"/>
          </p:cNvSpPr>
          <p:nvPr>
            <p:ph type="sldNum" sz="quarter" idx="12"/>
          </p:nvPr>
        </p:nvSpPr>
        <p:spPr/>
        <p:txBody>
          <a:bodyPr/>
          <a:lstStyle/>
          <a:p>
            <a:pPr>
              <a:defRPr/>
            </a:pPr>
            <a:fld id="{D0EEE397-21B7-6843-A299-3745F381D43B}" type="slidenum">
              <a:rPr lang="en-US" smtClean="0"/>
              <a:pPr>
                <a:defRPr/>
              </a:pPr>
              <a:t>215</a:t>
            </a:fld>
            <a:endParaRPr lang="en-US"/>
          </a:p>
        </p:txBody>
      </p:sp>
    </p:spTree>
    <p:extLst>
      <p:ext uri="{BB962C8B-B14F-4D97-AF65-F5344CB8AC3E}">
        <p14:creationId xmlns:p14="http://schemas.microsoft.com/office/powerpoint/2010/main" val="2689821975"/>
      </p:ext>
    </p:extLst>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5" name="Title 1"/>
          <p:cNvSpPr>
            <a:spLocks noGrp="1"/>
          </p:cNvSpPr>
          <p:nvPr>
            <p:ph type="title"/>
          </p:nvPr>
        </p:nvSpPr>
        <p:spPr>
          <a:xfrm>
            <a:off x="628650" y="365127"/>
            <a:ext cx="7886700" cy="549274"/>
          </a:xfrm>
        </p:spPr>
        <p:txBody>
          <a:bodyPr/>
          <a:lstStyle/>
          <a:p>
            <a:r>
              <a:rPr lang="en-US">
                <a:latin typeface="Garamond" charset="0"/>
              </a:rPr>
              <a:t>Java / Jakarta EE</a:t>
            </a:r>
          </a:p>
        </p:txBody>
      </p:sp>
      <p:sp>
        <p:nvSpPr>
          <p:cNvPr id="16386" name="Content Placeholder 2"/>
          <p:cNvSpPr>
            <a:spLocks noGrp="1"/>
          </p:cNvSpPr>
          <p:nvPr>
            <p:ph idx="1"/>
          </p:nvPr>
        </p:nvSpPr>
        <p:spPr>
          <a:xfrm>
            <a:off x="457200" y="1164155"/>
            <a:ext cx="8229600" cy="5184576"/>
          </a:xfrm>
        </p:spPr>
        <p:txBody>
          <a:bodyPr/>
          <a:lstStyle/>
          <a:p>
            <a:r>
              <a:rPr lang="en-US">
                <a:latin typeface="Arial"/>
              </a:rPr>
              <a:t>EE4J platform (until now) developed through the Java Community Process (the JCP), which is responsible for all Java technologies</a:t>
            </a:r>
          </a:p>
          <a:p>
            <a:r>
              <a:rPr lang="en-US">
                <a:latin typeface="Arial"/>
              </a:rPr>
              <a:t>XML deployment descriptors are used less, in favor of annotations</a:t>
            </a:r>
          </a:p>
          <a:p>
            <a:r>
              <a:rPr lang="en-US">
                <a:latin typeface="Arial"/>
              </a:rPr>
              <a:t>Developers enter the information as an </a:t>
            </a:r>
            <a:r>
              <a:rPr lang="en-US" b="1">
                <a:latin typeface="Arial"/>
              </a:rPr>
              <a:t>annotation</a:t>
            </a:r>
            <a:r>
              <a:rPr lang="en-US">
                <a:latin typeface="Arial"/>
              </a:rPr>
              <a:t> directly into a Java source file, and the Java/Jakarta EE server will configure the component at deployment and runtime</a:t>
            </a:r>
          </a:p>
          <a:p>
            <a:r>
              <a:rPr lang="en-US">
                <a:latin typeface="Arial"/>
              </a:rPr>
              <a:t>Dependency injection can be used in EJB containers, web containers, and application clients. </a:t>
            </a:r>
          </a:p>
          <a:p>
            <a:r>
              <a:rPr lang="en-US">
                <a:latin typeface="Arial"/>
              </a:rPr>
              <a:t>Dependency injection allows the Java EE container to automatically insert references to other required components or resources, using annotations.</a:t>
            </a:r>
          </a:p>
        </p:txBody>
      </p:sp>
      <p:sp>
        <p:nvSpPr>
          <p:cNvPr id="16388" name="Slide Number Placeholder 5"/>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892A1BF8-4FE5-D64C-9C2F-092BCBD53B20}" type="slidenum">
              <a:rPr lang="en-US" sz="1000">
                <a:solidFill>
                  <a:schemeClr val="tx1"/>
                </a:solidFill>
              </a:rPr>
              <a:pPr eaLnBrk="1" hangingPunct="1"/>
              <a:t>216</a:t>
            </a:fld>
            <a:endParaRPr lang="en-US" sz="1000">
              <a:solidFill>
                <a:schemeClr val="tx1"/>
              </a:solidFill>
            </a:endParaRPr>
          </a:p>
        </p:txBody>
      </p:sp>
    </p:spTree>
    <p:extLst>
      <p:ext uri="{BB962C8B-B14F-4D97-AF65-F5344CB8AC3E}">
        <p14:creationId xmlns:p14="http://schemas.microsoft.com/office/powerpoint/2010/main" val="2147983324"/>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09" name="Title 1"/>
          <p:cNvSpPr>
            <a:spLocks noGrp="1"/>
          </p:cNvSpPr>
          <p:nvPr>
            <p:ph type="title"/>
          </p:nvPr>
        </p:nvSpPr>
        <p:spPr>
          <a:xfrm>
            <a:off x="304800" y="1177131"/>
            <a:ext cx="7886700" cy="776289"/>
          </a:xfrm>
        </p:spPr>
        <p:txBody>
          <a:bodyPr/>
          <a:lstStyle/>
          <a:p>
            <a:r>
              <a:rPr lang="en-US">
                <a:latin typeface="Garamond" charset="0"/>
              </a:rPr>
              <a:t>Tiered Architecture / Separation of Concerns</a:t>
            </a:r>
          </a:p>
        </p:txBody>
      </p:sp>
      <p:sp>
        <p:nvSpPr>
          <p:cNvPr id="17410" name="Content Placeholder 2"/>
          <p:cNvSpPr>
            <a:spLocks noGrp="1"/>
          </p:cNvSpPr>
          <p:nvPr>
            <p:ph idx="1"/>
          </p:nvPr>
        </p:nvSpPr>
        <p:spPr>
          <a:xfrm>
            <a:off x="695325" y="2057400"/>
            <a:ext cx="7753350" cy="3623469"/>
          </a:xfrm>
        </p:spPr>
        <p:txBody>
          <a:bodyPr>
            <a:normAutofit/>
          </a:bodyPr>
          <a:lstStyle/>
          <a:p>
            <a:r>
              <a:rPr lang="en-US">
                <a:latin typeface="Arial"/>
              </a:rPr>
              <a:t>Enterprise applications are inherently complex</a:t>
            </a:r>
          </a:p>
          <a:p>
            <a:r>
              <a:rPr lang="en-US">
                <a:latin typeface="Arial"/>
              </a:rPr>
              <a:t>Presentation: accessing data from a variety of sources and distributing applications to a variety of clients</a:t>
            </a:r>
          </a:p>
          <a:p>
            <a:pPr lvl="1"/>
            <a:r>
              <a:rPr lang="en-US">
                <a:latin typeface="Arial"/>
              </a:rPr>
              <a:t>Presentation layer (browser or Mobile App)</a:t>
            </a:r>
          </a:p>
          <a:p>
            <a:r>
              <a:rPr lang="en-US">
                <a:latin typeface="Arial"/>
              </a:rPr>
              <a:t>Business: To better control and manage these applications, the business functions to support these various users are conducted in the middle tier</a:t>
            </a:r>
          </a:p>
          <a:p>
            <a:pPr lvl="1"/>
            <a:r>
              <a:rPr lang="en-US">
                <a:latin typeface="Arial"/>
              </a:rPr>
              <a:t>The middle tier represents an environment that is closely controlled by an enterprise</a:t>
            </a:r>
            <a:r>
              <a:rPr lang="ja-JP" altLang="en-US">
                <a:latin typeface="Arial"/>
              </a:rPr>
              <a:t>’</a:t>
            </a:r>
            <a:r>
              <a:rPr lang="en-US" altLang="ja-JP">
                <a:latin typeface="Arial"/>
              </a:rPr>
              <a:t>s information technology department.</a:t>
            </a:r>
          </a:p>
          <a:p>
            <a:r>
              <a:rPr lang="en-US">
                <a:latin typeface="Arial"/>
              </a:rPr>
              <a:t>Data: flexible use of storage – different databases, EIS</a:t>
            </a:r>
          </a:p>
        </p:txBody>
      </p:sp>
      <p:sp>
        <p:nvSpPr>
          <p:cNvPr id="17412"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E9B76A1B-5CEF-554F-A436-D29488569B26}" type="slidenum">
              <a:rPr lang="en-US" sz="1000">
                <a:solidFill>
                  <a:schemeClr val="tx1"/>
                </a:solidFill>
              </a:rPr>
              <a:pPr eaLnBrk="1" hangingPunct="1"/>
              <a:t>217</a:t>
            </a:fld>
            <a:endParaRPr lang="en-US" sz="1000">
              <a:solidFill>
                <a:schemeClr val="tx1"/>
              </a:solidFill>
            </a:endParaRPr>
          </a:p>
        </p:txBody>
      </p:sp>
    </p:spTree>
    <p:extLst>
      <p:ext uri="{BB962C8B-B14F-4D97-AF65-F5344CB8AC3E}">
        <p14:creationId xmlns:p14="http://schemas.microsoft.com/office/powerpoint/2010/main" val="2096501481"/>
      </p:ext>
    </p:extLst>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5" name="Title 1"/>
          <p:cNvSpPr>
            <a:spLocks noGrp="1"/>
          </p:cNvSpPr>
          <p:nvPr>
            <p:ph type="title"/>
          </p:nvPr>
        </p:nvSpPr>
        <p:spPr>
          <a:xfrm>
            <a:off x="628650" y="365127"/>
            <a:ext cx="7886700" cy="549274"/>
          </a:xfrm>
        </p:spPr>
        <p:txBody>
          <a:bodyPr/>
          <a:lstStyle/>
          <a:p>
            <a:r>
              <a:rPr lang="en-US">
                <a:latin typeface="Garamond" charset="0"/>
              </a:rPr>
              <a:t>Web Applications</a:t>
            </a:r>
          </a:p>
        </p:txBody>
      </p:sp>
      <p:sp>
        <p:nvSpPr>
          <p:cNvPr id="16386" name="Content Placeholder 2"/>
          <p:cNvSpPr>
            <a:spLocks noGrp="1"/>
          </p:cNvSpPr>
          <p:nvPr>
            <p:ph idx="1"/>
          </p:nvPr>
        </p:nvSpPr>
        <p:spPr>
          <a:xfrm>
            <a:off x="457200" y="1676399"/>
            <a:ext cx="8229600" cy="3733801"/>
          </a:xfrm>
        </p:spPr>
        <p:txBody>
          <a:bodyPr/>
          <a:lstStyle/>
          <a:p>
            <a:r>
              <a:rPr lang="en-US">
                <a:latin typeface="Arial"/>
              </a:rPr>
              <a:t>Here's a point that some students seem to forget when they take this course.  REMEMBER:</a:t>
            </a:r>
          </a:p>
          <a:p>
            <a:endParaRPr lang="en-US">
              <a:latin typeface="Arial"/>
            </a:endParaRPr>
          </a:p>
          <a:p>
            <a:r>
              <a:rPr lang="en-US">
                <a:latin typeface="Arial"/>
              </a:rPr>
              <a:t>We do not need Netbeans to launch a web browser for us</a:t>
            </a:r>
          </a:p>
          <a:p>
            <a:r>
              <a:rPr lang="en-US">
                <a:latin typeface="Arial"/>
              </a:rPr>
              <a:t>We are capable of launching a web browser without having Netbeans do if for us</a:t>
            </a:r>
          </a:p>
          <a:p>
            <a:r>
              <a:rPr lang="en-US">
                <a:latin typeface="Arial"/>
              </a:rPr>
              <a:t>After a web application is deployed, we can repeatedly browse to it's URL (along with many other users)</a:t>
            </a:r>
          </a:p>
        </p:txBody>
      </p:sp>
      <p:sp>
        <p:nvSpPr>
          <p:cNvPr id="16388" name="Slide Number Placeholder 5"/>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892A1BF8-4FE5-D64C-9C2F-092BCBD53B20}" type="slidenum">
              <a:rPr lang="en-US" sz="1000">
                <a:solidFill>
                  <a:schemeClr val="tx1"/>
                </a:solidFill>
              </a:rPr>
              <a:pPr eaLnBrk="1" hangingPunct="1"/>
              <a:t>218</a:t>
            </a:fld>
            <a:endParaRPr lang="en-US" sz="1000">
              <a:solidFill>
                <a:schemeClr val="tx1"/>
              </a:solidFill>
            </a:endParaRPr>
          </a:p>
        </p:txBody>
      </p:sp>
    </p:spTree>
    <p:extLst>
      <p:ext uri="{BB962C8B-B14F-4D97-AF65-F5344CB8AC3E}">
        <p14:creationId xmlns:p14="http://schemas.microsoft.com/office/powerpoint/2010/main" val="3247731485"/>
      </p:ext>
    </p:extLst>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7" name="Title 1"/>
          <p:cNvSpPr>
            <a:spLocks noGrp="1"/>
          </p:cNvSpPr>
          <p:nvPr>
            <p:ph type="title"/>
          </p:nvPr>
        </p:nvSpPr>
        <p:spPr/>
        <p:txBody>
          <a:bodyPr/>
          <a:lstStyle/>
          <a:p>
            <a:r>
              <a:rPr lang="en-US">
                <a:latin typeface="Garamond" charset="0"/>
              </a:rPr>
              <a:t>Multitiered Applications</a:t>
            </a:r>
          </a:p>
        </p:txBody>
      </p:sp>
      <p:pic>
        <p:nvPicPr>
          <p:cNvPr id="19458" name="Content Placeholder 5" descr="overview-multitieredApplications.gi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975" y="1341438"/>
            <a:ext cx="4699000" cy="5118100"/>
          </a:xfrm>
        </p:spPr>
      </p:pic>
      <p:sp>
        <p:nvSpPr>
          <p:cNvPr id="19459"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98D67837-34AA-4840-A3D0-B431FCAD10C5}" type="datetime1">
              <a:rPr lang="en-CA" sz="1000">
                <a:solidFill>
                  <a:schemeClr val="tx1"/>
                </a:solidFill>
              </a:rPr>
              <a:pPr eaLnBrk="1" hangingPunct="1"/>
              <a:t>2022-04-19</a:t>
            </a:fld>
            <a:endParaRPr lang="en-US" sz="1000">
              <a:solidFill>
                <a:schemeClr val="tx1"/>
              </a:solidFill>
            </a:endParaRPr>
          </a:p>
        </p:txBody>
      </p:sp>
      <p:sp>
        <p:nvSpPr>
          <p:cNvPr id="19460"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DB0F9A4E-98CF-0644-8253-69C644CEC845}" type="slidenum">
              <a:rPr lang="en-US" sz="1000">
                <a:solidFill>
                  <a:schemeClr val="tx1"/>
                </a:solidFill>
              </a:rPr>
              <a:pPr eaLnBrk="1" hangingPunct="1"/>
              <a:t>219</a:t>
            </a:fld>
            <a:endParaRPr lang="en-US" sz="1000">
              <a:solidFill>
                <a:schemeClr val="tx1"/>
              </a:solidFill>
            </a:endParaRPr>
          </a:p>
        </p:txBody>
      </p:sp>
    </p:spTree>
    <p:extLst>
      <p:ext uri="{BB962C8B-B14F-4D97-AF65-F5344CB8AC3E}">
        <p14:creationId xmlns:p14="http://schemas.microsoft.com/office/powerpoint/2010/main" val="1354551951"/>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3E16F04-A9B2-B843-8182-2043EE0E35F7}"/>
              </a:ext>
            </a:extLst>
          </p:cNvPr>
          <p:cNvSpPr>
            <a:spLocks noGrp="1"/>
          </p:cNvSpPr>
          <p:nvPr>
            <p:ph type="title"/>
          </p:nvPr>
        </p:nvSpPr>
        <p:spPr/>
        <p:txBody>
          <a:bodyPr/>
          <a:lstStyle/>
          <a:p>
            <a:r>
              <a:rPr lang="en-US" err="1"/>
              <a:t>Netbeans Tips (cont'd)</a:t>
            </a:r>
          </a:p>
        </p:txBody>
      </p:sp>
      <p:sp>
        <p:nvSpPr>
          <p:cNvPr id="3" name="Content Placeholder 2">
            <a:extLst>
              <a:ext uri="{FF2B5EF4-FFF2-40B4-BE49-F238E27FC236}">
                <a16:creationId xmlns:a16="http://schemas.microsoft.com/office/drawing/2014/main" id="{EE8586DC-D2BD-9741-90A9-9E87633A0099}"/>
              </a:ext>
            </a:extLst>
          </p:cNvPr>
          <p:cNvSpPr>
            <a:spLocks noGrp="1"/>
          </p:cNvSpPr>
          <p:nvPr>
            <p:ph idx="1"/>
          </p:nvPr>
        </p:nvSpPr>
        <p:spPr/>
        <p:txBody>
          <a:bodyPr/>
          <a:lstStyle/>
          <a:p>
            <a:r>
              <a:rPr lang="en-US"/>
              <a:t>Complex arrangement of technologies: there are bugs</a:t>
            </a:r>
          </a:p>
          <a:p>
            <a:r>
              <a:rPr lang="en-US"/>
              <a:t>In case of obscure errors/stack traces in Glassfish output, try clearing Netbeans cache, by quiting Netbeans and deleting</a:t>
            </a:r>
          </a:p>
          <a:p>
            <a:pPr marL="82550" indent="0">
              <a:buNone/>
            </a:pPr>
            <a:r>
              <a:rPr lang="en-US" sz="2800"/>
              <a:t>C:\Users\Name\appdata\local\Netbeans\cache\*</a:t>
            </a:r>
          </a:p>
        </p:txBody>
      </p:sp>
    </p:spTree>
    <p:extLst>
      <p:ext uri="{BB962C8B-B14F-4D97-AF65-F5344CB8AC3E}">
        <p14:creationId xmlns:p14="http://schemas.microsoft.com/office/powerpoint/2010/main" val="3917991992"/>
      </p:ext>
    </p:extLst>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Addressbook application</a:t>
            </a:r>
          </a:p>
        </p:txBody>
      </p:sp>
      <p:sp>
        <p:nvSpPr>
          <p:cNvPr id="5123" name="Date Placeholder 3"/>
          <p:cNvSpPr>
            <a:spLocks noGrp="1"/>
          </p:cNvSpPr>
          <p:nvPr>
            <p:ph type="dt" sz="half"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220</a:t>
            </a:fld>
            <a:endParaRPr lang="en-US">
              <a:solidFill>
                <a:schemeClr val="tx1"/>
              </a:solidFill>
            </a:endParaRPr>
          </a:p>
        </p:txBody>
      </p:sp>
      <p:sp>
        <p:nvSpPr>
          <p:cNvPr id="6" name="Rectangle 5"/>
          <p:cNvSpPr/>
          <p:nvPr/>
        </p:nvSpPr>
        <p:spPr bwMode="auto">
          <a:xfrm>
            <a:off x="1103510" y="4314031"/>
            <a:ext cx="1127919" cy="1439863"/>
          </a:xfrm>
          <a:prstGeom prst="rect">
            <a:avLst/>
          </a:prstGeom>
          <a:noFill/>
          <a:ln w="38100" cap="flat" cmpd="sng" algn="ctr">
            <a:solidFill>
              <a:srgbClr val="C0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1103511" y="4379119"/>
            <a:ext cx="10318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Browser</a:t>
            </a: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2797175" y="4133851"/>
            <a:ext cx="1655762" cy="18716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41993" name="TextBox 10"/>
          <p:cNvSpPr txBox="1">
            <a:spLocks noChangeArrowheads="1"/>
          </p:cNvSpPr>
          <p:nvPr/>
        </p:nvSpPr>
        <p:spPr bwMode="auto">
          <a:xfrm>
            <a:off x="2988866" y="4314031"/>
            <a:ext cx="137313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Web Pages</a:t>
            </a:r>
          </a:p>
          <a:p>
            <a:pPr eaLnBrk="1" hangingPunct="1"/>
            <a:r>
              <a:rPr lang="en-US" sz="1800"/>
              <a:t>JSF</a:t>
            </a:r>
          </a:p>
          <a:p>
            <a:pPr eaLnBrk="1" hangingPunct="1"/>
            <a:r>
              <a:rPr lang="en-US" sz="1800"/>
              <a:t>*.xhtml</a:t>
            </a:r>
            <a:endParaRPr lang="en-US" sz="1800"/>
          </a:p>
        </p:txBody>
      </p:sp>
      <p:cxnSp>
        <p:nvCxnSpPr>
          <p:cNvPr id="13" name="Straight Arrow Connector 12"/>
          <p:cNvCxnSpPr/>
          <p:nvPr/>
        </p:nvCxnSpPr>
        <p:spPr bwMode="auto">
          <a:xfrm>
            <a:off x="2250282" y="4508500"/>
            <a:ext cx="546893"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348037" y="2060575"/>
            <a:ext cx="1728787" cy="1873250"/>
            <a:chOff x="4932040" y="3212976"/>
            <a:chExt cx="1728562" cy="1872208"/>
          </a:xfrm>
        </p:grpSpPr>
        <p:sp>
          <p:nvSpPr>
            <p:cNvPr id="14" name="Rectangle 13"/>
            <p:cNvSpPr/>
            <p:nvPr/>
          </p:nvSpPr>
          <p:spPr bwMode="auto">
            <a:xfrm>
              <a:off x="4932040" y="3212976"/>
              <a:ext cx="1728562" cy="187220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932040" y="3212976"/>
              <a:ext cx="1577470" cy="58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Named Bean</a:t>
              </a:r>
            </a:p>
            <a:p>
              <a:pPr eaLnBrk="1" hangingPunct="1"/>
              <a:r>
                <a:rPr lang="en-US" sz="1400" err="1"/>
                <a:t>ContactController</a:t>
              </a:r>
              <a:endParaRPr lang="en-US" sz="1400"/>
            </a:p>
          </p:txBody>
        </p:sp>
      </p:gr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6156325" y="2565400"/>
            <a:ext cx="139814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813676" y="4758866"/>
            <a:ext cx="11731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2" name="Straight Arrow Connector 21"/>
          <p:cNvCxnSpPr>
            <a:endCxn id="9" idx="0"/>
          </p:cNvCxnSpPr>
          <p:nvPr/>
        </p:nvCxnSpPr>
        <p:spPr bwMode="auto">
          <a:xfrm flipH="1">
            <a:off x="3624262" y="3846513"/>
            <a:ext cx="36513" cy="287338"/>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p:nvPr/>
        </p:nvCxnSpPr>
        <p:spPr bwMode="auto">
          <a:xfrm>
            <a:off x="5076825" y="3357563"/>
            <a:ext cx="935038"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Tree>
    <p:extLst>
      <p:ext uri="{BB962C8B-B14F-4D97-AF65-F5344CB8AC3E}">
        <p14:creationId xmlns:p14="http://schemas.microsoft.com/office/powerpoint/2010/main" val="3525537793"/>
      </p:ext>
    </p:extLst>
  </p:cSld>
  <p:clrMapOvr>
    <a:masterClrMapping/>
  </p:clrMapOvr>
  <p:transition/>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Cloned-Addressbook with RESTful API</a:t>
            </a:r>
          </a:p>
        </p:txBody>
      </p:sp>
      <p:sp>
        <p:nvSpPr>
          <p:cNvPr id="5123" name="Date Placeholder 3"/>
          <p:cNvSpPr>
            <a:spLocks noGrp="1"/>
          </p:cNvSpPr>
          <p:nvPr>
            <p:ph type="dt" sz="half"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221</a:t>
            </a:fld>
            <a:endParaRPr lang="en-US">
              <a:solidFill>
                <a:schemeClr val="tx1"/>
              </a:solidFill>
            </a:endParaRPr>
          </a:p>
        </p:txBody>
      </p:sp>
      <p:sp>
        <p:nvSpPr>
          <p:cNvPr id="8" name="Rectangle 7"/>
          <p:cNvSpPr/>
          <p:nvPr/>
        </p:nvSpPr>
        <p:spPr bwMode="auto">
          <a:xfrm>
            <a:off x="3862071" y="1735138"/>
            <a:ext cx="3830954"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936239" y="2677985"/>
            <a:ext cx="1877437" cy="800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ContactFacadeREST</a:t>
            </a:r>
            <a:endParaRPr lang="en-US" sz="1400"/>
          </a:p>
          <a:p>
            <a:pPr algn="l" eaLnBrk="1" hangingPunct="1"/>
            <a:r>
              <a:rPr lang="en-US" sz="1400" err="1"/>
              <a:t>ContactFacade</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a:stCxn id="29" idx="3"/>
          </p:cNvCxnSpPr>
          <p:nvPr/>
        </p:nvCxnSpPr>
        <p:spPr bwMode="auto">
          <a:xfrm>
            <a:off x="2192337" y="1710135"/>
            <a:ext cx="3819525" cy="70506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6011862" y="2230955"/>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8" name="TextBox 17">
            <a:extLst>
              <a:ext uri="{FF2B5EF4-FFF2-40B4-BE49-F238E27FC236}">
                <a16:creationId xmlns:a16="http://schemas.microsoft.com/office/drawing/2014/main" id="{7571E73A-39BD-9A4A-88C9-ED8AAF55A815}"/>
              </a:ext>
            </a:extLst>
          </p:cNvPr>
          <p:cNvSpPr txBox="1">
            <a:spLocks noChangeArrowheads="1"/>
          </p:cNvSpPr>
          <p:nvPr/>
        </p:nvSpPr>
        <p:spPr bwMode="auto">
          <a:xfrm>
            <a:off x="5960586" y="2230955"/>
            <a:ext cx="10054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63550" y="1350169"/>
            <a:ext cx="1728787" cy="719931"/>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705817" y="1479846"/>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
        <p:nvSpPr>
          <p:cNvPr id="18" name="Rectangle 17">
            <a:extLst>
              <a:ext uri="{FF2B5EF4-FFF2-40B4-BE49-F238E27FC236}">
                <a16:creationId xmlns:a16="http://schemas.microsoft.com/office/drawing/2014/main" id="{F45813C2-977F-F740-AC5B-F2131E77CD63}"/>
              </a:ext>
            </a:extLst>
          </p:cNvPr>
          <p:cNvSpPr/>
          <p:nvPr/>
        </p:nvSpPr>
        <p:spPr bwMode="auto">
          <a:xfrm>
            <a:off x="463550" y="2193845"/>
            <a:ext cx="1728787" cy="73184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20" name="Straight Arrow Connector 19">
            <a:extLst>
              <a:ext uri="{FF2B5EF4-FFF2-40B4-BE49-F238E27FC236}">
                <a16:creationId xmlns:a16="http://schemas.microsoft.com/office/drawing/2014/main" id="{3D8A3143-3F6A-7841-B135-6B8CBC95DADC}"/>
              </a:ext>
            </a:extLst>
          </p:cNvPr>
          <p:cNvCxnSpPr>
            <a:endCxn id="28" idx="1"/>
          </p:cNvCxnSpPr>
          <p:nvPr/>
        </p:nvCxnSpPr>
        <p:spPr bwMode="auto">
          <a:xfrm flipV="1">
            <a:off x="2184158" y="2415621"/>
            <a:ext cx="3776428" cy="160429"/>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0" name="TextBox 29">
            <a:extLst>
              <a:ext uri="{FF2B5EF4-FFF2-40B4-BE49-F238E27FC236}">
                <a16:creationId xmlns:a16="http://schemas.microsoft.com/office/drawing/2014/main" id="{8CC02574-7A2C-8D47-9ABD-56800BA29472}"/>
              </a:ext>
            </a:extLst>
          </p:cNvPr>
          <p:cNvSpPr txBox="1"/>
          <p:nvPr/>
        </p:nvSpPr>
        <p:spPr>
          <a:xfrm>
            <a:off x="536542" y="2144671"/>
            <a:ext cx="1558440" cy="83099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Java Client</a:t>
            </a:r>
          </a:p>
          <a:p>
            <a:r>
              <a:rPr lang="en-US"/>
              <a:t> </a:t>
            </a:r>
            <a:r>
              <a:rPr lang="en-US" sz="1600"/>
              <a:t>XML or JSON</a:t>
            </a:r>
          </a:p>
        </p:txBody>
      </p:sp>
      <p:sp>
        <p:nvSpPr>
          <p:cNvPr id="21" name="Rectangle 20">
            <a:extLst>
              <a:ext uri="{FF2B5EF4-FFF2-40B4-BE49-F238E27FC236}">
                <a16:creationId xmlns:a16="http://schemas.microsoft.com/office/drawing/2014/main" id="{C93022E5-2D94-E648-98D3-B7BEC0662F83}"/>
              </a:ext>
            </a:extLst>
          </p:cNvPr>
          <p:cNvSpPr/>
          <p:nvPr/>
        </p:nvSpPr>
        <p:spPr bwMode="auto">
          <a:xfrm>
            <a:off x="3237705" y="5095438"/>
            <a:ext cx="1728787" cy="648931"/>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5" name="TextBox 24">
            <a:extLst>
              <a:ext uri="{FF2B5EF4-FFF2-40B4-BE49-F238E27FC236}">
                <a16:creationId xmlns:a16="http://schemas.microsoft.com/office/drawing/2014/main" id="{B754ABDB-B482-6544-AA73-32B1E1E39A97}"/>
              </a:ext>
            </a:extLst>
          </p:cNvPr>
          <p:cNvSpPr txBox="1"/>
          <p:nvPr/>
        </p:nvSpPr>
        <p:spPr>
          <a:xfrm>
            <a:off x="470049" y="2958366"/>
            <a:ext cx="1686682" cy="83099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Mobile App</a:t>
            </a:r>
          </a:p>
          <a:p>
            <a:r>
              <a:rPr lang="en-US"/>
              <a:t> </a:t>
            </a:r>
            <a:r>
              <a:rPr lang="en-US" sz="1600"/>
              <a:t>XML or JSON</a:t>
            </a:r>
          </a:p>
        </p:txBody>
      </p:sp>
      <p:cxnSp>
        <p:nvCxnSpPr>
          <p:cNvPr id="31" name="Straight Arrow Connector 30">
            <a:extLst>
              <a:ext uri="{FF2B5EF4-FFF2-40B4-BE49-F238E27FC236}">
                <a16:creationId xmlns:a16="http://schemas.microsoft.com/office/drawing/2014/main" id="{27A6684E-65E4-804B-A4E5-0325A0276345}"/>
              </a:ext>
            </a:extLst>
          </p:cNvPr>
          <p:cNvCxnSpPr/>
          <p:nvPr/>
        </p:nvCxnSpPr>
        <p:spPr bwMode="auto">
          <a:xfrm flipV="1">
            <a:off x="4018090" y="2702222"/>
            <a:ext cx="2003739" cy="2393217"/>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2" name="Rectangle 31">
            <a:extLst>
              <a:ext uri="{FF2B5EF4-FFF2-40B4-BE49-F238E27FC236}">
                <a16:creationId xmlns:a16="http://schemas.microsoft.com/office/drawing/2014/main" id="{A9267377-4D24-9C4C-A3AA-48534F358B1B}"/>
              </a:ext>
            </a:extLst>
          </p:cNvPr>
          <p:cNvSpPr/>
          <p:nvPr/>
        </p:nvSpPr>
        <p:spPr bwMode="auto">
          <a:xfrm>
            <a:off x="470049" y="3789363"/>
            <a:ext cx="1728787" cy="73184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33" name="Straight Arrow Connector 32">
            <a:extLst>
              <a:ext uri="{FF2B5EF4-FFF2-40B4-BE49-F238E27FC236}">
                <a16:creationId xmlns:a16="http://schemas.microsoft.com/office/drawing/2014/main" id="{CF2BBB4D-21E0-184D-B296-767CD0C155B2}"/>
              </a:ext>
            </a:extLst>
          </p:cNvPr>
          <p:cNvCxnSpPr>
            <a:endCxn id="28" idx="1"/>
          </p:cNvCxnSpPr>
          <p:nvPr/>
        </p:nvCxnSpPr>
        <p:spPr bwMode="auto">
          <a:xfrm flipV="1">
            <a:off x="2217974" y="2415621"/>
            <a:ext cx="3742612" cy="1675894"/>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5" name="TextBox 34">
            <a:extLst>
              <a:ext uri="{FF2B5EF4-FFF2-40B4-BE49-F238E27FC236}">
                <a16:creationId xmlns:a16="http://schemas.microsoft.com/office/drawing/2014/main" id="{A6FEBCEE-42FB-5A4D-9D3E-C0D41F6FD648}"/>
              </a:ext>
            </a:extLst>
          </p:cNvPr>
          <p:cNvSpPr txBox="1"/>
          <p:nvPr/>
        </p:nvSpPr>
        <p:spPr>
          <a:xfrm>
            <a:off x="463550" y="3708695"/>
            <a:ext cx="1862139" cy="830997"/>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Browser App</a:t>
            </a:r>
          </a:p>
          <a:p>
            <a:r>
              <a:rPr lang="en-US"/>
              <a:t> </a:t>
            </a:r>
            <a:r>
              <a:rPr lang="en-US" sz="1600"/>
              <a:t>XML or JSON</a:t>
            </a:r>
          </a:p>
        </p:txBody>
      </p:sp>
      <p:sp>
        <p:nvSpPr>
          <p:cNvPr id="36" name="Rectangle 35">
            <a:extLst>
              <a:ext uri="{FF2B5EF4-FFF2-40B4-BE49-F238E27FC236}">
                <a16:creationId xmlns:a16="http://schemas.microsoft.com/office/drawing/2014/main" id="{3B04C27C-8A85-3F47-813D-6824283D95B6}"/>
              </a:ext>
            </a:extLst>
          </p:cNvPr>
          <p:cNvSpPr/>
          <p:nvPr/>
        </p:nvSpPr>
        <p:spPr bwMode="auto">
          <a:xfrm>
            <a:off x="902474" y="4953158"/>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7" name="TextBox 36">
            <a:extLst>
              <a:ext uri="{FF2B5EF4-FFF2-40B4-BE49-F238E27FC236}">
                <a16:creationId xmlns:a16="http://schemas.microsoft.com/office/drawing/2014/main" id="{AD0932B2-1B60-514A-832F-E8F471727821}"/>
              </a:ext>
            </a:extLst>
          </p:cNvPr>
          <p:cNvSpPr txBox="1"/>
          <p:nvPr/>
        </p:nvSpPr>
        <p:spPr>
          <a:xfrm>
            <a:off x="984286" y="4955035"/>
            <a:ext cx="1686682" cy="1200329"/>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Business</a:t>
            </a:r>
          </a:p>
          <a:p>
            <a:r>
              <a:rPr lang="en-US"/>
              <a:t>B2B</a:t>
            </a:r>
          </a:p>
          <a:p>
            <a:r>
              <a:rPr lang="en-US"/>
              <a:t> </a:t>
            </a:r>
            <a:r>
              <a:rPr lang="en-US" sz="1600"/>
              <a:t>XML or JSON</a:t>
            </a:r>
          </a:p>
        </p:txBody>
      </p:sp>
      <p:cxnSp>
        <p:nvCxnSpPr>
          <p:cNvPr id="38" name="Straight Arrow Connector 37">
            <a:extLst>
              <a:ext uri="{FF2B5EF4-FFF2-40B4-BE49-F238E27FC236}">
                <a16:creationId xmlns:a16="http://schemas.microsoft.com/office/drawing/2014/main" id="{1FBF1442-1C2F-B140-B5E0-E53EADC9A19E}"/>
              </a:ext>
            </a:extLst>
          </p:cNvPr>
          <p:cNvCxnSpPr>
            <a:endCxn id="28" idx="1"/>
          </p:cNvCxnSpPr>
          <p:nvPr/>
        </p:nvCxnSpPr>
        <p:spPr bwMode="auto">
          <a:xfrm flipV="1">
            <a:off x="2529110" y="2415621"/>
            <a:ext cx="3431476" cy="2982026"/>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0" name="Straight Arrow Connector 39">
            <a:extLst>
              <a:ext uri="{FF2B5EF4-FFF2-40B4-BE49-F238E27FC236}">
                <a16:creationId xmlns:a16="http://schemas.microsoft.com/office/drawing/2014/main" id="{A2681905-0B77-4342-9E7E-24E70B8500CA}"/>
              </a:ext>
            </a:extLst>
          </p:cNvPr>
          <p:cNvCxnSpPr/>
          <p:nvPr/>
        </p:nvCxnSpPr>
        <p:spPr bwMode="auto">
          <a:xfrm>
            <a:off x="528255" y="5565139"/>
            <a:ext cx="355123"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B97C0140-2B50-D54A-AC22-B50DB9FE750D}"/>
              </a:ext>
            </a:extLst>
          </p:cNvPr>
          <p:cNvCxnSpPr/>
          <p:nvPr/>
        </p:nvCxnSpPr>
        <p:spPr bwMode="auto">
          <a:xfrm>
            <a:off x="705816" y="5181600"/>
            <a:ext cx="185849" cy="383539"/>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3F4B6D64-CE34-B049-8873-A553F28E0596}"/>
              </a:ext>
            </a:extLst>
          </p:cNvPr>
          <p:cNvCxnSpPr/>
          <p:nvPr/>
        </p:nvCxnSpPr>
        <p:spPr bwMode="auto">
          <a:xfrm>
            <a:off x="528255" y="5370533"/>
            <a:ext cx="374219" cy="194606"/>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72E6C4C7-56F5-6D44-B6A8-C9C65BA48739}"/>
              </a:ext>
            </a:extLst>
          </p:cNvPr>
          <p:cNvCxnSpPr>
            <a:endCxn id="36" idx="1"/>
          </p:cNvCxnSpPr>
          <p:nvPr/>
        </p:nvCxnSpPr>
        <p:spPr bwMode="auto">
          <a:xfrm flipV="1">
            <a:off x="536542" y="5565140"/>
            <a:ext cx="365932" cy="179229"/>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51" name="Straight Arrow Connector 50">
            <a:extLst>
              <a:ext uri="{FF2B5EF4-FFF2-40B4-BE49-F238E27FC236}">
                <a16:creationId xmlns:a16="http://schemas.microsoft.com/office/drawing/2014/main" id="{25000F37-D3A5-1843-998C-FF5F114F0BF5}"/>
              </a:ext>
            </a:extLst>
          </p:cNvPr>
          <p:cNvCxnSpPr>
            <a:endCxn id="36" idx="1"/>
          </p:cNvCxnSpPr>
          <p:nvPr/>
        </p:nvCxnSpPr>
        <p:spPr bwMode="auto">
          <a:xfrm flipV="1">
            <a:off x="688942" y="5565140"/>
            <a:ext cx="213532" cy="331630"/>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54" name="Rectangle 53">
            <a:extLst>
              <a:ext uri="{FF2B5EF4-FFF2-40B4-BE49-F238E27FC236}">
                <a16:creationId xmlns:a16="http://schemas.microsoft.com/office/drawing/2014/main" id="{765FB971-376F-EA45-8730-8BB3D956C7AF}"/>
              </a:ext>
            </a:extLst>
          </p:cNvPr>
          <p:cNvSpPr/>
          <p:nvPr/>
        </p:nvSpPr>
        <p:spPr bwMode="auto">
          <a:xfrm>
            <a:off x="84868" y="4729037"/>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5" name="Rectangle 54">
            <a:extLst>
              <a:ext uri="{FF2B5EF4-FFF2-40B4-BE49-F238E27FC236}">
                <a16:creationId xmlns:a16="http://schemas.microsoft.com/office/drawing/2014/main" id="{75FC59D3-9E08-034F-AAA6-555349757B1F}"/>
              </a:ext>
            </a:extLst>
          </p:cNvPr>
          <p:cNvSpPr/>
          <p:nvPr/>
        </p:nvSpPr>
        <p:spPr bwMode="auto">
          <a:xfrm>
            <a:off x="30828" y="5127883"/>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7" name="Rectangle 56">
            <a:extLst>
              <a:ext uri="{FF2B5EF4-FFF2-40B4-BE49-F238E27FC236}">
                <a16:creationId xmlns:a16="http://schemas.microsoft.com/office/drawing/2014/main" id="{E1700450-D48D-F44A-9028-9BCEE3B33C6D}"/>
              </a:ext>
            </a:extLst>
          </p:cNvPr>
          <p:cNvSpPr/>
          <p:nvPr/>
        </p:nvSpPr>
        <p:spPr bwMode="auto">
          <a:xfrm>
            <a:off x="15806" y="5567420"/>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58" name="Rectangle 57">
            <a:extLst>
              <a:ext uri="{FF2B5EF4-FFF2-40B4-BE49-F238E27FC236}">
                <a16:creationId xmlns:a16="http://schemas.microsoft.com/office/drawing/2014/main" id="{D442A2E8-C83E-CA4F-A30B-4679D540ECD5}"/>
              </a:ext>
            </a:extLst>
          </p:cNvPr>
          <p:cNvSpPr/>
          <p:nvPr/>
        </p:nvSpPr>
        <p:spPr bwMode="auto">
          <a:xfrm>
            <a:off x="76104" y="6007558"/>
            <a:ext cx="475224" cy="32499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 name="Rectangle 40">
            <a:extLst>
              <a:ext uri="{FF2B5EF4-FFF2-40B4-BE49-F238E27FC236}">
                <a16:creationId xmlns:a16="http://schemas.microsoft.com/office/drawing/2014/main" id="{D9CD7CB4-A1B2-E144-9510-DE26FF02749A}"/>
              </a:ext>
            </a:extLst>
          </p:cNvPr>
          <p:cNvSpPr/>
          <p:nvPr/>
        </p:nvSpPr>
        <p:spPr bwMode="auto">
          <a:xfrm>
            <a:off x="427944" y="3043451"/>
            <a:ext cx="1728787" cy="648931"/>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43" name="Straight Arrow Connector 42">
            <a:extLst>
              <a:ext uri="{FF2B5EF4-FFF2-40B4-BE49-F238E27FC236}">
                <a16:creationId xmlns:a16="http://schemas.microsoft.com/office/drawing/2014/main" id="{9F5C4F33-C6D5-FB4E-920F-B45321089221}"/>
              </a:ext>
            </a:extLst>
          </p:cNvPr>
          <p:cNvCxnSpPr>
            <a:stCxn id="41" idx="3"/>
            <a:endCxn id="28" idx="1"/>
          </p:cNvCxnSpPr>
          <p:nvPr/>
        </p:nvCxnSpPr>
        <p:spPr bwMode="auto">
          <a:xfrm flipV="1">
            <a:off x="2156731" y="2415621"/>
            <a:ext cx="3803855" cy="952296"/>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47" name="TextBox 46">
            <a:extLst>
              <a:ext uri="{FF2B5EF4-FFF2-40B4-BE49-F238E27FC236}">
                <a16:creationId xmlns:a16="http://schemas.microsoft.com/office/drawing/2014/main" id="{3E846213-1B08-434F-89D0-F55CA82F5B17}"/>
              </a:ext>
            </a:extLst>
          </p:cNvPr>
          <p:cNvSpPr txBox="1"/>
          <p:nvPr/>
        </p:nvSpPr>
        <p:spPr>
          <a:xfrm>
            <a:off x="3202353" y="5017073"/>
            <a:ext cx="1862139" cy="707886"/>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Browser App</a:t>
            </a:r>
          </a:p>
          <a:p>
            <a:r>
              <a:rPr lang="en-US" sz="1600"/>
              <a:t>             JSF Pages</a:t>
            </a:r>
          </a:p>
        </p:txBody>
      </p:sp>
    </p:spTree>
    <p:extLst>
      <p:ext uri="{BB962C8B-B14F-4D97-AF65-F5344CB8AC3E}">
        <p14:creationId xmlns:p14="http://schemas.microsoft.com/office/powerpoint/2010/main" val="4177261554"/>
      </p:ext>
    </p:extLst>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Final Exam application</a:t>
            </a:r>
          </a:p>
        </p:txBody>
      </p:sp>
      <p:sp>
        <p:nvSpPr>
          <p:cNvPr id="5123" name="Date Placeholder 3"/>
          <p:cNvSpPr>
            <a:spLocks noGrp="1"/>
          </p:cNvSpPr>
          <p:nvPr>
            <p:ph type="dt" sz="half"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222</a:t>
            </a:fld>
            <a:endParaRPr lang="en-US">
              <a:solidFill>
                <a:schemeClr val="tx1"/>
              </a:solidFill>
            </a:endParaRPr>
          </a:p>
        </p:txBody>
      </p:sp>
      <p:sp>
        <p:nvSpPr>
          <p:cNvPr id="6" name="Rectangle 5"/>
          <p:cNvSpPr/>
          <p:nvPr/>
        </p:nvSpPr>
        <p:spPr bwMode="auto">
          <a:xfrm>
            <a:off x="1103510" y="4314031"/>
            <a:ext cx="1127919" cy="1439863"/>
          </a:xfrm>
          <a:prstGeom prst="rect">
            <a:avLst/>
          </a:prstGeom>
          <a:noFill/>
          <a:ln w="38100" cap="flat" cmpd="sng" algn="ctr">
            <a:solidFill>
              <a:srgbClr val="C0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1103511" y="4379119"/>
            <a:ext cx="10318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Browser</a:t>
            </a: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2834479" y="4812841"/>
            <a:ext cx="1618458" cy="119267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41993" name="TextBox 10"/>
          <p:cNvSpPr txBox="1">
            <a:spLocks noChangeArrowheads="1"/>
          </p:cNvSpPr>
          <p:nvPr/>
        </p:nvSpPr>
        <p:spPr bwMode="auto">
          <a:xfrm>
            <a:off x="2936956" y="4943810"/>
            <a:ext cx="137313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Web Pages</a:t>
            </a:r>
          </a:p>
          <a:p>
            <a:pPr eaLnBrk="1" hangingPunct="1"/>
            <a:r>
              <a:rPr lang="en-US" sz="1800"/>
              <a:t>JSF</a:t>
            </a:r>
          </a:p>
          <a:p>
            <a:pPr eaLnBrk="1" hangingPunct="1"/>
            <a:r>
              <a:rPr lang="en-US" sz="1800"/>
              <a:t>*.xhtml</a:t>
            </a:r>
            <a:endParaRPr lang="en-US" sz="1800"/>
          </a:p>
        </p:txBody>
      </p:sp>
      <p:cxnSp>
        <p:nvCxnSpPr>
          <p:cNvPr id="13" name="Straight Arrow Connector 12"/>
          <p:cNvCxnSpPr/>
          <p:nvPr/>
        </p:nvCxnSpPr>
        <p:spPr bwMode="auto">
          <a:xfrm>
            <a:off x="2250282" y="4508500"/>
            <a:ext cx="546893"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009109" y="3436343"/>
            <a:ext cx="1728787" cy="855464"/>
            <a:chOff x="4932040" y="3212976"/>
            <a:chExt cx="1728562" cy="1872208"/>
          </a:xfrm>
        </p:grpSpPr>
        <p:sp>
          <p:nvSpPr>
            <p:cNvPr id="14" name="Rectangle 13"/>
            <p:cNvSpPr/>
            <p:nvPr/>
          </p:nvSpPr>
          <p:spPr bwMode="auto">
            <a:xfrm>
              <a:off x="4932040" y="3212976"/>
              <a:ext cx="1728562" cy="187220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932040" y="3212976"/>
              <a:ext cx="1530989" cy="1279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Named Bean</a:t>
              </a:r>
            </a:p>
            <a:p>
              <a:pPr eaLnBrk="1" hangingPunct="1"/>
              <a:r>
                <a:rPr lang="en-US" sz="1400" err="1"/>
                <a:t>EntityController</a:t>
              </a:r>
              <a:endParaRPr lang="en-US" sz="1400"/>
            </a:p>
          </p:txBody>
        </p:sp>
      </p:grpSp>
      <p:sp>
        <p:nvSpPr>
          <p:cNvPr id="17" name="Rectangle 16"/>
          <p:cNvSpPr/>
          <p:nvPr/>
        </p:nvSpPr>
        <p:spPr bwMode="auto">
          <a:xfrm>
            <a:off x="5486401" y="2565400"/>
            <a:ext cx="2143920"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823399" y="4338062"/>
            <a:ext cx="122982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EntityFacade</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813676" y="4758866"/>
            <a:ext cx="11731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2" name="Straight Arrow Connector 21"/>
          <p:cNvCxnSpPr>
            <a:endCxn id="9" idx="0"/>
          </p:cNvCxnSpPr>
          <p:nvPr/>
        </p:nvCxnSpPr>
        <p:spPr bwMode="auto">
          <a:xfrm flipH="1">
            <a:off x="3643708" y="4314031"/>
            <a:ext cx="0" cy="49881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a:stCxn id="14" idx="3"/>
            <a:endCxn id="23" idx="1"/>
          </p:cNvCxnSpPr>
          <p:nvPr/>
        </p:nvCxnSpPr>
        <p:spPr bwMode="auto">
          <a:xfrm>
            <a:off x="4737896" y="3864075"/>
            <a:ext cx="827881" cy="894791"/>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475141" y="3808747"/>
            <a:ext cx="930672" cy="612441"/>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Entity.class</a:t>
            </a:r>
            <a:endParaRPr lang="en-US">
              <a:ea typeface="+mn-ea"/>
            </a:endParaRPr>
          </a:p>
        </p:txBody>
      </p:sp>
      <p:sp>
        <p:nvSpPr>
          <p:cNvPr id="23" name="Rectangle 22">
            <a:extLst>
              <a:ext uri="{FF2B5EF4-FFF2-40B4-BE49-F238E27FC236}">
                <a16:creationId xmlns:a16="http://schemas.microsoft.com/office/drawing/2014/main" id="{430C63A0-823D-C9E1-5827-C80C53833DC0}"/>
              </a:ext>
            </a:extLst>
          </p:cNvPr>
          <p:cNvSpPr/>
          <p:nvPr/>
        </p:nvSpPr>
        <p:spPr bwMode="auto">
          <a:xfrm>
            <a:off x="5565777" y="4146884"/>
            <a:ext cx="1943101"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5" name="TextBox 17">
            <a:extLst>
              <a:ext uri="{FF2B5EF4-FFF2-40B4-BE49-F238E27FC236}">
                <a16:creationId xmlns:a16="http://schemas.microsoft.com/office/drawing/2014/main" id="{343A3E62-C573-0287-D779-4F336FEC3F8A}"/>
              </a:ext>
            </a:extLst>
          </p:cNvPr>
          <p:cNvSpPr txBox="1">
            <a:spLocks noChangeArrowheads="1"/>
          </p:cNvSpPr>
          <p:nvPr/>
        </p:nvSpPr>
        <p:spPr bwMode="auto">
          <a:xfrm>
            <a:off x="5498153" y="2866839"/>
            <a:ext cx="170912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EntityFacadeREST</a:t>
            </a:r>
            <a:endParaRPr lang="en-US" sz="1800"/>
          </a:p>
        </p:txBody>
      </p:sp>
      <p:cxnSp>
        <p:nvCxnSpPr>
          <p:cNvPr id="28" name="Straight Arrow Connector 27">
            <a:extLst>
              <a:ext uri="{FF2B5EF4-FFF2-40B4-BE49-F238E27FC236}">
                <a16:creationId xmlns:a16="http://schemas.microsoft.com/office/drawing/2014/main" id="{83709D6D-CE37-5E3E-0DF3-470CBCC95C4D}"/>
              </a:ext>
            </a:extLst>
          </p:cNvPr>
          <p:cNvCxnSpPr>
            <a:endCxn id="41999" idx="1"/>
          </p:cNvCxnSpPr>
          <p:nvPr/>
        </p:nvCxnSpPr>
        <p:spPr bwMode="auto">
          <a:xfrm>
            <a:off x="7531584" y="4812841"/>
            <a:ext cx="282092" cy="130969"/>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9" name="Rectangle 28">
            <a:extLst>
              <a:ext uri="{FF2B5EF4-FFF2-40B4-BE49-F238E27FC236}">
                <a16:creationId xmlns:a16="http://schemas.microsoft.com/office/drawing/2014/main" id="{57CDBD93-3A81-5AB6-CDEB-993F091628EE}"/>
              </a:ext>
            </a:extLst>
          </p:cNvPr>
          <p:cNvSpPr/>
          <p:nvPr/>
        </p:nvSpPr>
        <p:spPr bwMode="auto">
          <a:xfrm>
            <a:off x="5498153" y="2232462"/>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0" name="TextBox 17">
            <a:extLst>
              <a:ext uri="{FF2B5EF4-FFF2-40B4-BE49-F238E27FC236}">
                <a16:creationId xmlns:a16="http://schemas.microsoft.com/office/drawing/2014/main" id="{46BB9886-A2D3-45E0-7FAF-E22FB0E8535B}"/>
              </a:ext>
            </a:extLst>
          </p:cNvPr>
          <p:cNvSpPr txBox="1">
            <a:spLocks noChangeArrowheads="1"/>
          </p:cNvSpPr>
          <p:nvPr/>
        </p:nvSpPr>
        <p:spPr bwMode="auto">
          <a:xfrm>
            <a:off x="5652622" y="2229152"/>
            <a:ext cx="10054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36" name="Rectangle 35">
            <a:extLst>
              <a:ext uri="{FF2B5EF4-FFF2-40B4-BE49-F238E27FC236}">
                <a16:creationId xmlns:a16="http://schemas.microsoft.com/office/drawing/2014/main" id="{5591F520-1C38-4915-2C90-CCC9119E8FE0}"/>
              </a:ext>
            </a:extLst>
          </p:cNvPr>
          <p:cNvSpPr/>
          <p:nvPr/>
        </p:nvSpPr>
        <p:spPr bwMode="auto">
          <a:xfrm>
            <a:off x="618579" y="2070100"/>
            <a:ext cx="1728787" cy="719931"/>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37" name="Straight Arrow Connector 36">
            <a:extLst>
              <a:ext uri="{FF2B5EF4-FFF2-40B4-BE49-F238E27FC236}">
                <a16:creationId xmlns:a16="http://schemas.microsoft.com/office/drawing/2014/main" id="{9EAB1A26-A260-A26D-AF2E-C591340C8603}"/>
              </a:ext>
            </a:extLst>
          </p:cNvPr>
          <p:cNvCxnSpPr>
            <a:endCxn id="29" idx="1"/>
          </p:cNvCxnSpPr>
          <p:nvPr/>
        </p:nvCxnSpPr>
        <p:spPr bwMode="auto">
          <a:xfrm flipV="1">
            <a:off x="2359118" y="2398931"/>
            <a:ext cx="3139035" cy="17343"/>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9" name="TextBox 38">
            <a:extLst>
              <a:ext uri="{FF2B5EF4-FFF2-40B4-BE49-F238E27FC236}">
                <a16:creationId xmlns:a16="http://schemas.microsoft.com/office/drawing/2014/main" id="{3D446208-D989-1841-6DDC-8F3ABBE94F54}"/>
              </a:ext>
            </a:extLst>
          </p:cNvPr>
          <p:cNvSpPr txBox="1"/>
          <p:nvPr/>
        </p:nvSpPr>
        <p:spPr>
          <a:xfrm>
            <a:off x="705894" y="2176769"/>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Tree>
    <p:extLst>
      <p:ext uri="{BB962C8B-B14F-4D97-AF65-F5344CB8AC3E}">
        <p14:creationId xmlns:p14="http://schemas.microsoft.com/office/powerpoint/2010/main" val="2466949164"/>
      </p:ext>
    </p:extLst>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1" name="Title 1"/>
          <p:cNvSpPr>
            <a:spLocks noGrp="1"/>
          </p:cNvSpPr>
          <p:nvPr>
            <p:ph type="title"/>
          </p:nvPr>
        </p:nvSpPr>
        <p:spPr/>
        <p:txBody>
          <a:bodyPr>
            <a:normAutofit/>
          </a:bodyPr>
          <a:lstStyle/>
          <a:p>
            <a:br>
              <a:rPr lang="en-US">
                <a:latin typeface="Garamond" charset="0"/>
              </a:rPr>
            </a:br>
            <a:endParaRPr lang="en-US">
              <a:latin typeface="Garamond" charset="0"/>
            </a:endParaRPr>
          </a:p>
        </p:txBody>
      </p:sp>
      <p:sp>
        <p:nvSpPr>
          <p:cNvPr id="20482" name="Content Placeholder 2"/>
          <p:cNvSpPr>
            <a:spLocks noGrp="1"/>
          </p:cNvSpPr>
          <p:nvPr>
            <p:ph idx="1"/>
          </p:nvPr>
        </p:nvSpPr>
        <p:spPr>
          <a:xfrm>
            <a:off x="628650" y="1413827"/>
            <a:ext cx="7886700" cy="4351338"/>
          </a:xfrm>
        </p:spPr>
        <p:txBody>
          <a:bodyPr/>
          <a:lstStyle/>
          <a:p>
            <a:r>
              <a:rPr lang="en-US">
                <a:latin typeface="Arial"/>
              </a:rPr>
              <a:t>Java EE security environment enables security constraints to be defined at deployment time</a:t>
            </a:r>
          </a:p>
          <a:p>
            <a:r>
              <a:rPr lang="en-US">
                <a:latin typeface="Arial"/>
              </a:rPr>
              <a:t>Java EE platform makes applications portable to a wide variety of security implementations by shielding application developers from the complexity of implementing security features</a:t>
            </a:r>
          </a:p>
          <a:p>
            <a:pPr lvl="1"/>
            <a:r>
              <a:rPr lang="en-US">
                <a:latin typeface="Arial"/>
              </a:rPr>
              <a:t>Examples</a:t>
            </a:r>
          </a:p>
          <a:p>
            <a:pPr lvl="2"/>
            <a:r>
              <a:rPr lang="en-US">
                <a:latin typeface="Arial"/>
              </a:rPr>
              <a:t>Basic auth, and other mechanisms</a:t>
            </a:r>
          </a:p>
          <a:p>
            <a:pPr lvl="2"/>
            <a:r>
              <a:rPr lang="en-US">
                <a:latin typeface="Arial"/>
              </a:rPr>
              <a:t>Hashing implementation</a:t>
            </a:r>
          </a:p>
          <a:p>
            <a:r>
              <a:rPr lang="en-US">
                <a:latin typeface="Arial"/>
              </a:rPr>
              <a:t>provides standard declarative access control rules that are defined by the developer and interpreted when the application is deployed on the server</a:t>
            </a:r>
          </a:p>
          <a:p>
            <a:r>
              <a:rPr lang="en-US">
                <a:latin typeface="Arial"/>
              </a:rPr>
              <a:t>same application works in a variety of security environments without changing the source code</a:t>
            </a:r>
          </a:p>
        </p:txBody>
      </p:sp>
      <p:sp>
        <p:nvSpPr>
          <p:cNvPr id="20483"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A62E582E-C23A-6549-BC06-7DD01A8C60CF}" type="datetime1">
              <a:rPr lang="en-CA" sz="1000">
                <a:solidFill>
                  <a:schemeClr val="tx1"/>
                </a:solidFill>
              </a:rPr>
              <a:pPr eaLnBrk="1" hangingPunct="1"/>
              <a:t>2022-04-19</a:t>
            </a:fld>
            <a:endParaRPr lang="en-US" sz="1000">
              <a:solidFill>
                <a:schemeClr val="tx1"/>
              </a:solidFill>
            </a:endParaRPr>
          </a:p>
        </p:txBody>
      </p:sp>
      <p:sp>
        <p:nvSpPr>
          <p:cNvPr id="20484"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986B10CA-D314-F944-A390-1A887E1D6AD7}" type="slidenum">
              <a:rPr lang="en-US" sz="1000">
                <a:solidFill>
                  <a:schemeClr val="tx1"/>
                </a:solidFill>
              </a:rPr>
              <a:pPr eaLnBrk="1" hangingPunct="1"/>
              <a:t>223</a:t>
            </a:fld>
            <a:endParaRPr lang="en-US" sz="1000">
              <a:solidFill>
                <a:schemeClr val="tx1"/>
              </a:solidFill>
            </a:endParaRPr>
          </a:p>
        </p:txBody>
      </p:sp>
      <p:sp>
        <p:nvSpPr>
          <p:cNvPr id="6" name="Rectangle 5"/>
          <p:cNvSpPr/>
          <p:nvPr/>
        </p:nvSpPr>
        <p:spPr>
          <a:xfrm>
            <a:off x="539750" y="549275"/>
            <a:ext cx="1757363" cy="646113"/>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sz="3600" b="1" kern="0">
                <a:solidFill>
                  <a:srgbClr val="330066"/>
                </a:solidFill>
                <a:latin typeface="Garamond" charset="0"/>
                <a:ea typeface="+mj-ea"/>
                <a:cs typeface="+mj-cs"/>
              </a:rPr>
              <a:t>Security</a:t>
            </a:r>
            <a:endParaRPr lang="en-US">
              <a:ea typeface="+mn-ea"/>
              <a:cs typeface="+mn-cs"/>
            </a:endParaRPr>
          </a:p>
        </p:txBody>
      </p:sp>
    </p:spTree>
    <p:extLst>
      <p:ext uri="{BB962C8B-B14F-4D97-AF65-F5344CB8AC3E}">
        <p14:creationId xmlns:p14="http://schemas.microsoft.com/office/powerpoint/2010/main" val="493136308"/>
      </p:ext>
    </p:extLst>
  </p:cSld>
  <p:clrMapOvr>
    <a:masterClrMapping/>
  </p:clrMapOvr>
  <p:transition/>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7" name="Title 1"/>
          <p:cNvSpPr>
            <a:spLocks noGrp="1"/>
          </p:cNvSpPr>
          <p:nvPr>
            <p:ph type="title"/>
          </p:nvPr>
        </p:nvSpPr>
        <p:spPr/>
        <p:txBody>
          <a:bodyPr/>
          <a:lstStyle/>
          <a:p>
            <a:r>
              <a:rPr lang="en-US">
                <a:latin typeface="Garamond" charset="0"/>
              </a:rPr>
              <a:t>Java / Jakarta EE Containers</a:t>
            </a:r>
          </a:p>
        </p:txBody>
      </p:sp>
      <p:sp>
        <p:nvSpPr>
          <p:cNvPr id="34818" name="Content Placeholder 2"/>
          <p:cNvSpPr>
            <a:spLocks noGrp="1"/>
          </p:cNvSpPr>
          <p:nvPr>
            <p:ph idx="1"/>
          </p:nvPr>
        </p:nvSpPr>
        <p:spPr/>
        <p:txBody>
          <a:bodyPr/>
          <a:lstStyle/>
          <a:p>
            <a:r>
              <a:rPr lang="en-US">
                <a:latin typeface="Arial"/>
              </a:rPr>
              <a:t>thin-client multitiered applications are hard to write:</a:t>
            </a:r>
          </a:p>
          <a:p>
            <a:pPr lvl="1"/>
            <a:r>
              <a:rPr lang="en-US">
                <a:latin typeface="Arial"/>
              </a:rPr>
              <a:t>Transaction and state management</a:t>
            </a:r>
          </a:p>
          <a:p>
            <a:pPr lvl="1"/>
            <a:r>
              <a:rPr lang="en-US">
                <a:latin typeface="Arial"/>
              </a:rPr>
              <a:t>Multithreading</a:t>
            </a:r>
          </a:p>
          <a:p>
            <a:pPr lvl="1"/>
            <a:r>
              <a:rPr lang="en-US">
                <a:latin typeface="Arial"/>
              </a:rPr>
              <a:t>Resource pooling</a:t>
            </a:r>
          </a:p>
          <a:p>
            <a:pPr lvl="1"/>
            <a:r>
              <a:rPr lang="en-US">
                <a:latin typeface="Arial"/>
              </a:rPr>
              <a:t>Complex low-level details…</a:t>
            </a:r>
          </a:p>
          <a:p>
            <a:r>
              <a:rPr lang="en-US">
                <a:latin typeface="Arial"/>
              </a:rPr>
              <a:t>the Java / Jakarta EE server provides underlying services in the form of a container for every component type</a:t>
            </a:r>
          </a:p>
          <a:p>
            <a:r>
              <a:rPr lang="en-US">
                <a:latin typeface="Arial"/>
              </a:rPr>
              <a:t>Containers form the interface between the component and the low-level platform specific functionality</a:t>
            </a:r>
          </a:p>
          <a:p>
            <a:r>
              <a:rPr lang="en-US">
                <a:latin typeface="Arial"/>
              </a:rPr>
              <a:t>Each web, enterprise bean, or application client component must be assembled into a Java / Jakarta EE module and deployed in its container</a:t>
            </a:r>
          </a:p>
        </p:txBody>
      </p:sp>
      <p:sp>
        <p:nvSpPr>
          <p:cNvPr id="34819"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F83F5A3A-A774-FA45-BBCF-7F055B69A887}" type="datetime1">
              <a:rPr lang="en-CA" sz="1000">
                <a:solidFill>
                  <a:schemeClr val="tx1"/>
                </a:solidFill>
              </a:rPr>
              <a:pPr eaLnBrk="1" hangingPunct="1"/>
              <a:t>2022-04-19</a:t>
            </a:fld>
            <a:endParaRPr lang="en-US" sz="1000">
              <a:solidFill>
                <a:schemeClr val="tx1"/>
              </a:solidFill>
            </a:endParaRPr>
          </a:p>
        </p:txBody>
      </p:sp>
      <p:sp>
        <p:nvSpPr>
          <p:cNvPr id="34820"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BC865C46-DE04-5F4C-805F-00031993C608}" type="slidenum">
              <a:rPr lang="en-US" sz="1000">
                <a:solidFill>
                  <a:schemeClr val="tx1"/>
                </a:solidFill>
              </a:rPr>
              <a:pPr eaLnBrk="1" hangingPunct="1"/>
              <a:t>224</a:t>
            </a:fld>
            <a:endParaRPr lang="en-US" sz="1000">
              <a:solidFill>
                <a:schemeClr val="tx1"/>
              </a:solidFill>
            </a:endParaRPr>
          </a:p>
        </p:txBody>
      </p:sp>
    </p:spTree>
    <p:extLst>
      <p:ext uri="{BB962C8B-B14F-4D97-AF65-F5344CB8AC3E}">
        <p14:creationId xmlns:p14="http://schemas.microsoft.com/office/powerpoint/2010/main" val="4268434730"/>
      </p:ext>
    </p:extLst>
  </p:cSld>
  <p:clrMapOvr>
    <a:masterClrMapping/>
  </p:clrMapOvr>
  <p:transition/>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3009" name="Title 1"/>
          <p:cNvSpPr>
            <a:spLocks noGrp="1"/>
          </p:cNvSpPr>
          <p:nvPr>
            <p:ph type="title"/>
          </p:nvPr>
        </p:nvSpPr>
        <p:spPr/>
        <p:txBody>
          <a:bodyPr/>
          <a:lstStyle/>
          <a:p>
            <a:r>
              <a:rPr lang="en-US">
                <a:latin typeface="Garamond" charset="0"/>
              </a:rPr>
              <a:t>Enterprise JavaBeans</a:t>
            </a:r>
          </a:p>
        </p:txBody>
      </p:sp>
      <p:sp>
        <p:nvSpPr>
          <p:cNvPr id="43010" name="Content Placeholder 2"/>
          <p:cNvSpPr>
            <a:spLocks noGrp="1"/>
          </p:cNvSpPr>
          <p:nvPr>
            <p:ph idx="1"/>
          </p:nvPr>
        </p:nvSpPr>
        <p:spPr/>
        <p:txBody>
          <a:bodyPr/>
          <a:lstStyle/>
          <a:p>
            <a:r>
              <a:rPr lang="en-US">
                <a:latin typeface="Arial"/>
              </a:rPr>
              <a:t>Enterprise Bean is a body of code having fields and methods to implement modules of business logic</a:t>
            </a:r>
          </a:p>
          <a:p>
            <a:r>
              <a:rPr lang="en-US">
                <a:latin typeface="Arial"/>
              </a:rPr>
              <a:t>Two types</a:t>
            </a:r>
          </a:p>
          <a:p>
            <a:pPr lvl="1"/>
            <a:r>
              <a:rPr lang="en-US" b="1">
                <a:latin typeface="Arial"/>
              </a:rPr>
              <a:t>Session Bean</a:t>
            </a:r>
            <a:r>
              <a:rPr lang="en-US">
                <a:latin typeface="Arial"/>
              </a:rPr>
              <a:t>: usually represents a transient conversation with a client. When the client finishes executing, the session bean and its data are gone.</a:t>
            </a:r>
          </a:p>
          <a:p>
            <a:pPr lvl="2"/>
            <a:r>
              <a:rPr lang="en-US">
                <a:latin typeface="Arial"/>
              </a:rPr>
              <a:t>@Stateless</a:t>
            </a:r>
          </a:p>
          <a:p>
            <a:pPr lvl="2"/>
            <a:r>
              <a:rPr lang="en-US">
                <a:latin typeface="Arial"/>
              </a:rPr>
              <a:t>@Stateful</a:t>
            </a:r>
          </a:p>
          <a:p>
            <a:pPr lvl="1"/>
            <a:r>
              <a:rPr lang="en-US" b="1">
                <a:latin typeface="Arial"/>
              </a:rPr>
              <a:t>Message-driven Bean</a:t>
            </a:r>
            <a:r>
              <a:rPr lang="en-US">
                <a:latin typeface="Arial"/>
              </a:rPr>
              <a:t>: combines features of a session bean and a message listener, allowing a business component to receive messages asynchronously. Commonly, these are Java Message Service (JMS) messages.</a:t>
            </a:r>
          </a:p>
        </p:txBody>
      </p:sp>
      <p:sp>
        <p:nvSpPr>
          <p:cNvPr id="43011"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C3322BA6-9812-134A-AD81-6883A6498CBE}" type="datetime1">
              <a:rPr lang="en-CA" sz="1000">
                <a:solidFill>
                  <a:schemeClr val="tx1"/>
                </a:solidFill>
              </a:rPr>
              <a:pPr eaLnBrk="1" hangingPunct="1"/>
              <a:t>2022-04-19</a:t>
            </a:fld>
            <a:endParaRPr lang="en-US" sz="1000">
              <a:solidFill>
                <a:schemeClr val="tx1"/>
              </a:solidFill>
            </a:endParaRPr>
          </a:p>
        </p:txBody>
      </p:sp>
      <p:sp>
        <p:nvSpPr>
          <p:cNvPr id="43012"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0A6C427F-A3E1-1049-B6A7-15419373CDEC}" type="slidenum">
              <a:rPr lang="en-US" sz="1000">
                <a:solidFill>
                  <a:schemeClr val="tx1"/>
                </a:solidFill>
              </a:rPr>
              <a:pPr eaLnBrk="1" hangingPunct="1"/>
              <a:t>225</a:t>
            </a:fld>
            <a:endParaRPr lang="en-US" sz="1000">
              <a:solidFill>
                <a:schemeClr val="tx1"/>
              </a:solidFill>
            </a:endParaRPr>
          </a:p>
        </p:txBody>
      </p:sp>
    </p:spTree>
    <p:extLst>
      <p:ext uri="{BB962C8B-B14F-4D97-AF65-F5344CB8AC3E}">
        <p14:creationId xmlns:p14="http://schemas.microsoft.com/office/powerpoint/2010/main" val="1542683494"/>
      </p:ext>
    </p:extLst>
  </p:cSld>
  <p:clrMapOvr>
    <a:masterClrMapping/>
  </p:clrMapOvr>
  <p:transition/>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7" name="Title 1"/>
          <p:cNvSpPr>
            <a:spLocks noGrp="1"/>
          </p:cNvSpPr>
          <p:nvPr>
            <p:ph type="title"/>
          </p:nvPr>
        </p:nvSpPr>
        <p:spPr>
          <a:xfrm>
            <a:off x="598170" y="304800"/>
            <a:ext cx="7886700" cy="852489"/>
          </a:xfrm>
        </p:spPr>
        <p:txBody>
          <a:bodyPr/>
          <a:lstStyle/>
          <a:p>
            <a:r>
              <a:rPr lang="en-US" err="1">
                <a:latin typeface="Garamond" charset="0"/>
              </a:rPr>
              <a:t>JavaServer Faces Technology</a:t>
            </a:r>
          </a:p>
        </p:txBody>
      </p:sp>
      <p:sp>
        <p:nvSpPr>
          <p:cNvPr id="45058" name="Content Placeholder 2"/>
          <p:cNvSpPr>
            <a:spLocks noGrp="1"/>
          </p:cNvSpPr>
          <p:nvPr>
            <p:ph idx="1"/>
          </p:nvPr>
        </p:nvSpPr>
        <p:spPr>
          <a:xfrm>
            <a:off x="395288" y="1268413"/>
            <a:ext cx="8229600" cy="5040312"/>
          </a:xfrm>
        </p:spPr>
        <p:txBody>
          <a:bodyPr/>
          <a:lstStyle/>
          <a:p>
            <a:r>
              <a:rPr lang="en-US">
                <a:latin typeface="Arial"/>
              </a:rPr>
              <a:t>A user interface framework for building web applications</a:t>
            </a:r>
          </a:p>
          <a:p>
            <a:r>
              <a:rPr lang="en-US">
                <a:latin typeface="Arial"/>
              </a:rPr>
              <a:t>Main Components:</a:t>
            </a:r>
          </a:p>
          <a:p>
            <a:pPr lvl="1"/>
            <a:r>
              <a:rPr lang="en-US">
                <a:latin typeface="Arial"/>
              </a:rPr>
              <a:t>A GUI component framework</a:t>
            </a:r>
          </a:p>
          <a:p>
            <a:pPr lvl="1"/>
            <a:r>
              <a:rPr lang="en-US">
                <a:latin typeface="Arial"/>
              </a:rPr>
              <a:t>A flexible model for rendering components in different kinds of HTML or different markup languages and technologies.  A Renderer object generates the markup to render the component, and converts the data stored in a model object to types that can be represented in a view</a:t>
            </a:r>
          </a:p>
          <a:p>
            <a:r>
              <a:rPr lang="en-US">
                <a:latin typeface="Arial"/>
              </a:rPr>
              <a:t>Features supporting GUI components:</a:t>
            </a:r>
          </a:p>
          <a:p>
            <a:pPr lvl="1"/>
            <a:r>
              <a:rPr lang="en-US">
                <a:latin typeface="Arial"/>
              </a:rPr>
              <a:t>Input validation</a:t>
            </a:r>
          </a:p>
          <a:p>
            <a:pPr lvl="1"/>
            <a:r>
              <a:rPr lang="en-US">
                <a:latin typeface="Arial"/>
              </a:rPr>
              <a:t>Event Handling</a:t>
            </a:r>
          </a:p>
          <a:p>
            <a:pPr lvl="1"/>
            <a:r>
              <a:rPr lang="en-US">
                <a:latin typeface="Arial"/>
              </a:rPr>
              <a:t>Data conversion between model objects and GUI components</a:t>
            </a:r>
          </a:p>
          <a:p>
            <a:pPr lvl="1"/>
            <a:r>
              <a:rPr lang="en-US">
                <a:latin typeface="Arial"/>
              </a:rPr>
              <a:t>Page navigation configuration</a:t>
            </a:r>
          </a:p>
          <a:p>
            <a:pPr lvl="1"/>
            <a:r>
              <a:rPr lang="en-US">
                <a:latin typeface="Arial"/>
              </a:rPr>
              <a:t>Expression Language (EL)</a:t>
            </a:r>
          </a:p>
          <a:p>
            <a:pPr lvl="1"/>
            <a:r>
              <a:rPr lang="en-US">
                <a:latin typeface="Arial"/>
              </a:rPr>
              <a:t>Internationalization</a:t>
            </a:r>
          </a:p>
          <a:p>
            <a:endParaRPr lang="en-US">
              <a:latin typeface="Arial"/>
            </a:endParaRPr>
          </a:p>
        </p:txBody>
      </p:sp>
      <p:sp>
        <p:nvSpPr>
          <p:cNvPr id="45059"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60E8B74C-B560-4A4E-BE75-AED038B277CD}" type="datetime1">
              <a:rPr lang="en-CA" sz="1000">
                <a:solidFill>
                  <a:schemeClr val="tx1"/>
                </a:solidFill>
              </a:rPr>
              <a:pPr eaLnBrk="1" hangingPunct="1"/>
              <a:t>2022-04-19</a:t>
            </a:fld>
            <a:endParaRPr lang="en-US" sz="1000">
              <a:solidFill>
                <a:schemeClr val="tx1"/>
              </a:solidFill>
            </a:endParaRPr>
          </a:p>
        </p:txBody>
      </p:sp>
      <p:sp>
        <p:nvSpPr>
          <p:cNvPr id="45060"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5BC5EBAE-413F-7A4F-A0F0-C27A264A37CA}" type="slidenum">
              <a:rPr lang="en-US" sz="1000">
                <a:solidFill>
                  <a:schemeClr val="tx1"/>
                </a:solidFill>
              </a:rPr>
              <a:pPr eaLnBrk="1" hangingPunct="1"/>
              <a:t>226</a:t>
            </a:fld>
            <a:endParaRPr lang="en-US" sz="1000">
              <a:solidFill>
                <a:schemeClr val="tx1"/>
              </a:solidFill>
            </a:endParaRPr>
          </a:p>
        </p:txBody>
      </p:sp>
    </p:spTree>
    <p:extLst>
      <p:ext uri="{BB962C8B-B14F-4D97-AF65-F5344CB8AC3E}">
        <p14:creationId xmlns:p14="http://schemas.microsoft.com/office/powerpoint/2010/main" val="312968155"/>
      </p:ext>
    </p:extLst>
  </p:cSld>
  <p:clrMapOvr>
    <a:masterClrMapping/>
  </p:clrMapOvr>
  <p:transition/>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29" name="Title 1"/>
          <p:cNvSpPr>
            <a:spLocks noGrp="1"/>
          </p:cNvSpPr>
          <p:nvPr>
            <p:ph type="title"/>
          </p:nvPr>
        </p:nvSpPr>
        <p:spPr/>
        <p:txBody>
          <a:bodyPr/>
          <a:lstStyle/>
          <a:p>
            <a:r>
              <a:rPr lang="en-US">
                <a:latin typeface="Garamond" charset="0"/>
              </a:rPr>
              <a:t>Java Persistence API (JPA)</a:t>
            </a:r>
          </a:p>
        </p:txBody>
      </p:sp>
      <p:sp>
        <p:nvSpPr>
          <p:cNvPr id="48130" name="Content Placeholder 2"/>
          <p:cNvSpPr>
            <a:spLocks noGrp="1"/>
          </p:cNvSpPr>
          <p:nvPr>
            <p:ph idx="1"/>
          </p:nvPr>
        </p:nvSpPr>
        <p:spPr/>
        <p:txBody>
          <a:bodyPr>
            <a:normAutofit lnSpcReduction="10000"/>
          </a:bodyPr>
          <a:lstStyle/>
          <a:p>
            <a:r>
              <a:rPr lang="en-US">
                <a:latin typeface="Arial"/>
              </a:rPr>
              <a:t>The Java Persistence API is a Java standards-based solution for persistence.</a:t>
            </a:r>
          </a:p>
          <a:p>
            <a:r>
              <a:rPr lang="en-US" err="1">
                <a:latin typeface="Arial"/>
              </a:rPr>
              <a:t>EclipseLink implements the JPA (the default implementation when you install JEE). (Hibernate also implements JPA)</a:t>
            </a:r>
          </a:p>
          <a:p>
            <a:r>
              <a:rPr lang="en-US">
                <a:latin typeface="Arial"/>
              </a:rPr>
              <a:t>Persistence uses an object/relational mapping approach to bridge the gap between an object-oriented model and a relational database. </a:t>
            </a:r>
          </a:p>
          <a:p>
            <a:r>
              <a:rPr lang="en-US">
                <a:latin typeface="Arial"/>
              </a:rPr>
              <a:t>The Java Persistence API can also be used in Java SE applications, outside of the Java EE environment</a:t>
            </a:r>
          </a:p>
          <a:p>
            <a:pPr lvl="1"/>
            <a:r>
              <a:rPr lang="en-US">
                <a:latin typeface="Arial"/>
              </a:rPr>
              <a:t>Swing/Hibernate</a:t>
            </a:r>
          </a:p>
          <a:p>
            <a:r>
              <a:rPr lang="en-US">
                <a:latin typeface="Arial"/>
              </a:rPr>
              <a:t>Java Persistence consists of the following areas:</a:t>
            </a:r>
          </a:p>
          <a:p>
            <a:pPr lvl="1">
              <a:buFont typeface="Arial"/>
              <a:buChar char="•"/>
            </a:pPr>
            <a:r>
              <a:rPr lang="en-US">
                <a:latin typeface="Arial"/>
              </a:rPr>
              <a:t>The Java Persistence API</a:t>
            </a:r>
          </a:p>
          <a:p>
            <a:pPr lvl="1">
              <a:buFont typeface="Arial"/>
              <a:buChar char="•"/>
            </a:pPr>
            <a:r>
              <a:rPr lang="en-US">
                <a:latin typeface="Arial"/>
              </a:rPr>
              <a:t>The query language</a:t>
            </a:r>
          </a:p>
          <a:p>
            <a:pPr lvl="1">
              <a:buFont typeface="Arial"/>
              <a:buChar char="•"/>
            </a:pPr>
            <a:r>
              <a:rPr lang="en-US">
                <a:latin typeface="Arial"/>
              </a:rPr>
              <a:t>Object/relational mapping metadata</a:t>
            </a:r>
          </a:p>
          <a:p>
            <a:endParaRPr lang="en-US">
              <a:latin typeface="Arial"/>
            </a:endParaRPr>
          </a:p>
        </p:txBody>
      </p:sp>
      <p:sp>
        <p:nvSpPr>
          <p:cNvPr id="48131"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934CDCDC-7163-8648-9FDD-9F4F18835FD8}" type="datetime1">
              <a:rPr lang="en-CA" sz="1000">
                <a:solidFill>
                  <a:schemeClr val="tx1"/>
                </a:solidFill>
              </a:rPr>
              <a:pPr eaLnBrk="1" hangingPunct="1"/>
              <a:t>2022-04-19</a:t>
            </a:fld>
            <a:endParaRPr lang="en-US" sz="1000">
              <a:solidFill>
                <a:schemeClr val="tx1"/>
              </a:solidFill>
            </a:endParaRPr>
          </a:p>
        </p:txBody>
      </p:sp>
      <p:sp>
        <p:nvSpPr>
          <p:cNvPr id="48132"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0A5FF8BE-D385-2B43-BA86-7E42203C2CCF}" type="slidenum">
              <a:rPr lang="en-US" sz="1000">
                <a:solidFill>
                  <a:schemeClr val="tx1"/>
                </a:solidFill>
              </a:rPr>
              <a:pPr eaLnBrk="1" hangingPunct="1"/>
              <a:t>227</a:t>
            </a:fld>
            <a:endParaRPr lang="en-US" sz="1000">
              <a:solidFill>
                <a:schemeClr val="tx1"/>
              </a:solidFill>
            </a:endParaRPr>
          </a:p>
        </p:txBody>
      </p:sp>
    </p:spTree>
    <p:extLst>
      <p:ext uri="{BB962C8B-B14F-4D97-AF65-F5344CB8AC3E}">
        <p14:creationId xmlns:p14="http://schemas.microsoft.com/office/powerpoint/2010/main" val="1519527025"/>
      </p:ext>
    </p:extLst>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7" name="Title 1"/>
          <p:cNvSpPr>
            <a:spLocks noGrp="1"/>
          </p:cNvSpPr>
          <p:nvPr>
            <p:ph type="title"/>
          </p:nvPr>
        </p:nvSpPr>
        <p:spPr/>
        <p:txBody>
          <a:bodyPr>
            <a:normAutofit/>
          </a:bodyPr>
          <a:lstStyle/>
          <a:p>
            <a:r>
              <a:rPr lang="en-US">
                <a:latin typeface="Garamond" charset="0"/>
              </a:rPr>
              <a:t>Java API for RESTful Web Services</a:t>
            </a:r>
          </a:p>
        </p:txBody>
      </p:sp>
      <p:sp>
        <p:nvSpPr>
          <p:cNvPr id="50178" name="Content Placeholder 2"/>
          <p:cNvSpPr>
            <a:spLocks noGrp="1"/>
          </p:cNvSpPr>
          <p:nvPr>
            <p:ph idx="1"/>
          </p:nvPr>
        </p:nvSpPr>
        <p:spPr/>
        <p:txBody>
          <a:bodyPr/>
          <a:lstStyle/>
          <a:p>
            <a:r>
              <a:rPr lang="en-US">
                <a:latin typeface="Arial"/>
              </a:rPr>
              <a:t>Representational State Transfer (REST) architectural style</a:t>
            </a:r>
          </a:p>
          <a:p>
            <a:r>
              <a:rPr lang="en-US">
                <a:latin typeface="Arial"/>
              </a:rPr>
              <a:t>The JAX-RS API was introduced in Java EE 6 (now at JEE 8)</a:t>
            </a:r>
          </a:p>
          <a:p>
            <a:endParaRPr lang="en-US">
              <a:latin typeface="Arial"/>
            </a:endParaRPr>
          </a:p>
        </p:txBody>
      </p:sp>
      <p:sp>
        <p:nvSpPr>
          <p:cNvPr id="50179"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3C3DFE59-3A61-4B46-99A7-451D1D3E79E4}" type="datetime1">
              <a:rPr lang="en-CA" sz="1000">
                <a:solidFill>
                  <a:schemeClr val="tx1"/>
                </a:solidFill>
              </a:rPr>
              <a:pPr eaLnBrk="1" hangingPunct="1"/>
              <a:t>2022-04-19</a:t>
            </a:fld>
            <a:endParaRPr lang="en-US" sz="1000">
              <a:solidFill>
                <a:schemeClr val="tx1"/>
              </a:solidFill>
            </a:endParaRPr>
          </a:p>
        </p:txBody>
      </p:sp>
      <p:sp>
        <p:nvSpPr>
          <p:cNvPr id="50180"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47682BB9-43E2-934F-A072-FDAEA210F012}" type="slidenum">
              <a:rPr lang="en-US" sz="1000">
                <a:solidFill>
                  <a:schemeClr val="tx1"/>
                </a:solidFill>
              </a:rPr>
              <a:pPr eaLnBrk="1" hangingPunct="1"/>
              <a:t>228</a:t>
            </a:fld>
            <a:endParaRPr lang="en-US" sz="1000">
              <a:solidFill>
                <a:schemeClr val="tx1"/>
              </a:solidFill>
            </a:endParaRPr>
          </a:p>
        </p:txBody>
      </p:sp>
    </p:spTree>
    <p:extLst>
      <p:ext uri="{BB962C8B-B14F-4D97-AF65-F5344CB8AC3E}">
        <p14:creationId xmlns:p14="http://schemas.microsoft.com/office/powerpoint/2010/main" val="265576180"/>
      </p:ext>
    </p:extLst>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01" name="Title 1"/>
          <p:cNvSpPr>
            <a:spLocks noGrp="1"/>
          </p:cNvSpPr>
          <p:nvPr>
            <p:ph type="title"/>
          </p:nvPr>
        </p:nvSpPr>
        <p:spPr/>
        <p:txBody>
          <a:bodyPr/>
          <a:lstStyle/>
          <a:p>
            <a:r>
              <a:rPr lang="en-US">
                <a:latin typeface="Garamond" charset="0"/>
              </a:rPr>
              <a:t>Named Beans</a:t>
            </a:r>
          </a:p>
        </p:txBody>
      </p:sp>
      <p:sp>
        <p:nvSpPr>
          <p:cNvPr id="52226" name="Content Placeholder 2"/>
          <p:cNvSpPr>
            <a:spLocks noGrp="1"/>
          </p:cNvSpPr>
          <p:nvPr>
            <p:ph idx="1"/>
          </p:nvPr>
        </p:nvSpPr>
        <p:spPr/>
        <p:txBody>
          <a:bodyPr/>
          <a:lstStyle/>
          <a:p>
            <a:pPr>
              <a:defRPr/>
            </a:pPr>
            <a:r>
              <a:rPr lang="en-US">
                <a:latin typeface="Arial"/>
              </a:rPr>
              <a:t>lightweight container-managed objects (POJOs)</a:t>
            </a:r>
          </a:p>
          <a:p>
            <a:pPr>
              <a:defRPr/>
            </a:pPr>
            <a:r>
              <a:rPr lang="en-US"/>
              <a:t>The @Named (javax.inject.Named) annotation in a class, along with a scope annotation, automatically registers that class as a resource with the JavaServer Faces implementation</a:t>
            </a:r>
          </a:p>
          <a:p>
            <a:pPr>
              <a:defRPr/>
            </a:pPr>
            <a:endParaRPr lang="en-US"/>
          </a:p>
          <a:p>
            <a:pPr>
              <a:defRPr/>
            </a:pPr>
            <a:r>
              <a:rPr lang="en-US"/>
              <a:t>Example ShoppingCart class:</a:t>
            </a:r>
          </a:p>
          <a:p>
            <a:pPr marL="0" indent="0">
              <a:buFont typeface="Wingdings" charset="0"/>
              <a:buNone/>
              <a:defRPr/>
            </a:pPr>
            <a:r>
              <a:rPr lang="en-US">
                <a:latin typeface="Courier New"/>
                <a:cs typeface="Courier New"/>
              </a:rPr>
              <a:t>@Named("cart")</a:t>
            </a:r>
          </a:p>
          <a:p>
            <a:pPr marL="0" indent="0">
              <a:buFont typeface="Wingdings" charset="0"/>
              <a:buNone/>
              <a:defRPr/>
            </a:pPr>
            <a:r>
              <a:rPr lang="en-US">
                <a:latin typeface="Courier New"/>
                <a:cs typeface="Courier New"/>
              </a:rPr>
              <a:t>@SessionScoped</a:t>
            </a:r>
            <a:endParaRPr lang="en-US">
              <a:latin typeface="Courier New"/>
              <a:cs typeface="Courier New"/>
            </a:endParaRPr>
          </a:p>
          <a:p>
            <a:pPr marL="0" indent="0">
              <a:buFont typeface="Wingdings" charset="0"/>
              <a:buNone/>
              <a:defRPr/>
            </a:pPr>
            <a:r>
              <a:rPr lang="en-US">
                <a:latin typeface="Courier New"/>
                <a:cs typeface="Courier New"/>
              </a:rPr>
              <a:t>public class ShoppingCart ... { ... }</a:t>
            </a:r>
          </a:p>
          <a:p>
            <a:pPr lvl="1">
              <a:buFont typeface="Wingdings" charset="0"/>
              <a:buNone/>
              <a:defRPr/>
            </a:pPr>
            <a:endParaRPr lang="en-US">
              <a:latin typeface="Arial"/>
            </a:endParaRPr>
          </a:p>
        </p:txBody>
      </p:sp>
      <p:sp>
        <p:nvSpPr>
          <p:cNvPr id="51203"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B00AD33D-76D8-3146-B7F1-84F2D4C2355F}" type="datetime1">
              <a:rPr lang="en-CA" sz="1000">
                <a:solidFill>
                  <a:schemeClr val="tx1"/>
                </a:solidFill>
              </a:rPr>
              <a:pPr eaLnBrk="1" hangingPunct="1"/>
              <a:t>2022-04-19</a:t>
            </a:fld>
            <a:endParaRPr lang="en-US" sz="1000">
              <a:solidFill>
                <a:schemeClr val="tx1"/>
              </a:solidFill>
            </a:endParaRPr>
          </a:p>
        </p:txBody>
      </p:sp>
      <p:sp>
        <p:nvSpPr>
          <p:cNvPr id="51204"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3B84D1B1-7A89-DB4A-B5A3-148130E4AE32}" type="slidenum">
              <a:rPr lang="en-US" sz="1000">
                <a:solidFill>
                  <a:schemeClr val="tx1"/>
                </a:solidFill>
              </a:rPr>
              <a:pPr eaLnBrk="1" hangingPunct="1"/>
              <a:t>229</a:t>
            </a:fld>
            <a:endParaRPr lang="en-US" sz="1000">
              <a:solidFill>
                <a:schemeClr val="tx1"/>
              </a:solidFill>
            </a:endParaRPr>
          </a:p>
        </p:txBody>
      </p:sp>
    </p:spTree>
    <p:extLst>
      <p:ext uri="{BB962C8B-B14F-4D97-AF65-F5344CB8AC3E}">
        <p14:creationId xmlns:p14="http://schemas.microsoft.com/office/powerpoint/2010/main" val="1661626424"/>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35C5D25-DFB9-7D44-930D-7444A3D0417C}"/>
              </a:ext>
            </a:extLst>
          </p:cNvPr>
          <p:cNvSpPr>
            <a:spLocks noGrp="1"/>
          </p:cNvSpPr>
          <p:nvPr>
            <p:ph type="title"/>
          </p:nvPr>
        </p:nvSpPr>
        <p:spPr/>
        <p:txBody>
          <a:bodyPr/>
          <a:lstStyle/>
          <a:p>
            <a:r>
              <a:rPr lang="en-US" err="1"/>
              <a:t>Netbeans Tips (cont’d)</a:t>
            </a:r>
          </a:p>
        </p:txBody>
      </p:sp>
      <p:sp>
        <p:nvSpPr>
          <p:cNvPr id="3" name="Content Placeholder 2">
            <a:extLst>
              <a:ext uri="{FF2B5EF4-FFF2-40B4-BE49-F238E27FC236}">
                <a16:creationId xmlns:a16="http://schemas.microsoft.com/office/drawing/2014/main" id="{7BE1806C-62B2-DB48-8B5A-ACF0EFB0308B}"/>
              </a:ext>
            </a:extLst>
          </p:cNvPr>
          <p:cNvSpPr>
            <a:spLocks noGrp="1"/>
          </p:cNvSpPr>
          <p:nvPr>
            <p:ph idx="1"/>
          </p:nvPr>
        </p:nvSpPr>
        <p:spPr>
          <a:xfrm>
            <a:off x="1435608" y="1143000"/>
            <a:ext cx="7499350" cy="5440362"/>
          </a:xfrm>
        </p:spPr>
        <p:txBody>
          <a:bodyPr/>
          <a:lstStyle/>
          <a:p>
            <a:r>
              <a:rPr lang="en-US"/>
              <a:t>Sometimes, a “clean+build” will fail because it cannot remove an old build file</a:t>
            </a:r>
          </a:p>
          <a:p>
            <a:pPr lvl="1"/>
            <a:r>
              <a:rPr lang="en-US"/>
              <a:t>Simply repeating the “clean+build” will often work</a:t>
            </a:r>
          </a:p>
          <a:p>
            <a:pPr lvl="1"/>
            <a:r>
              <a:rPr lang="en-US"/>
              <a:t>If repeating doesn’t work, restarting Netbeans (and thereby restarting Glassfish) should always address problems removing build files</a:t>
            </a:r>
          </a:p>
          <a:p>
            <a:r>
              <a:rPr lang="en-US"/>
              <a:t>Working with projects on networked drives (OneDrive, etc) may work, but it has also been known to cause problems with Netbeans</a:t>
            </a:r>
            <a:endParaRPr lang="en-US"/>
          </a:p>
        </p:txBody>
      </p:sp>
    </p:spTree>
    <p:extLst>
      <p:ext uri="{BB962C8B-B14F-4D97-AF65-F5344CB8AC3E}">
        <p14:creationId xmlns:p14="http://schemas.microsoft.com/office/powerpoint/2010/main" val="3371904918"/>
      </p:ext>
    </p:extLst>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7" name="Title 1"/>
          <p:cNvSpPr>
            <a:spLocks noGrp="1"/>
          </p:cNvSpPr>
          <p:nvPr>
            <p:ph type="title"/>
          </p:nvPr>
        </p:nvSpPr>
        <p:spPr/>
        <p:txBody>
          <a:bodyPr/>
          <a:lstStyle/>
          <a:p>
            <a:r>
              <a:rPr lang="en-US">
                <a:latin typeface="Garamond" charset="0"/>
              </a:rPr>
              <a:t>Named bean scopes</a:t>
            </a:r>
          </a:p>
        </p:txBody>
      </p:sp>
      <p:sp>
        <p:nvSpPr>
          <p:cNvPr id="60418" name="Content Placeholder 2"/>
          <p:cNvSpPr>
            <a:spLocks noGrp="1"/>
          </p:cNvSpPr>
          <p:nvPr>
            <p:ph idx="1"/>
          </p:nvPr>
        </p:nvSpPr>
        <p:spPr/>
        <p:txBody>
          <a:bodyPr/>
          <a:lstStyle/>
          <a:p>
            <a:r>
              <a:rPr lang="en-US">
                <a:latin typeface="Arial"/>
              </a:rPr>
              <a:t>Application (javax.enterprise.context.ApplicationScoped): Application scope persists across all users' interactions with a web application.</a:t>
            </a:r>
          </a:p>
          <a:p>
            <a:r>
              <a:rPr lang="en-US">
                <a:latin typeface="Arial"/>
              </a:rPr>
              <a:t>Session (javax.enterprise.context.SessionScoped): Session scope persists across multiple HTTP requests in a web application.</a:t>
            </a:r>
          </a:p>
          <a:p>
            <a:r>
              <a:rPr lang="en-US">
                <a:latin typeface="Arial"/>
              </a:rPr>
              <a:t>Request (javax.enterprise.context.RequestScoped): Request scope persists during a single HTTP request in a web application.</a:t>
            </a:r>
          </a:p>
        </p:txBody>
      </p:sp>
      <p:sp>
        <p:nvSpPr>
          <p:cNvPr id="4" name="Date Placeholder 3"/>
          <p:cNvSpPr>
            <a:spLocks noGrp="1"/>
          </p:cNvSpPr>
          <p:nvPr>
            <p:ph type="dt" sz="half" idx="10"/>
          </p:nvPr>
        </p:nvSpPr>
        <p:spPr/>
        <p:txBody>
          <a:bodyPr/>
          <a:lstStyle/>
          <a:p>
            <a:pPr>
              <a:defRPr/>
            </a:pPr>
            <a:fld id="{61BE9057-F4E5-3C46-8995-776BB4F67195}" type="datetime1">
              <a:rPr lang="en-CA" smtClean="0"/>
              <a:pPr>
                <a:defRPr/>
              </a:pPr>
              <a:t>2022-04-19</a:t>
            </a:fld>
            <a:endParaRPr lang="en-US"/>
          </a:p>
        </p:txBody>
      </p:sp>
      <p:sp>
        <p:nvSpPr>
          <p:cNvPr id="5" name="Slide Number Placeholder 4"/>
          <p:cNvSpPr>
            <a:spLocks noGrp="1"/>
          </p:cNvSpPr>
          <p:nvPr>
            <p:ph type="sldNum" sz="quarter" idx="12"/>
          </p:nvPr>
        </p:nvSpPr>
        <p:spPr/>
        <p:txBody>
          <a:bodyPr/>
          <a:lstStyle/>
          <a:p>
            <a:pPr>
              <a:defRPr/>
            </a:pPr>
            <a:fld id="{7C3B26E9-5E37-5D40-B2E8-D5F9D891DD28}" type="slidenum">
              <a:rPr lang="en-US" smtClean="0"/>
              <a:pPr>
                <a:defRPr/>
              </a:pPr>
              <a:t>230</a:t>
            </a:fld>
            <a:endParaRPr lang="en-US"/>
          </a:p>
        </p:txBody>
      </p:sp>
    </p:spTree>
    <p:extLst>
      <p:ext uri="{BB962C8B-B14F-4D97-AF65-F5344CB8AC3E}">
        <p14:creationId xmlns:p14="http://schemas.microsoft.com/office/powerpoint/2010/main" val="3273831559"/>
      </p:ext>
    </p:extLst>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Addressbook application</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231</a:t>
            </a:fld>
            <a:endParaRPr lang="en-US">
              <a:solidFill>
                <a:schemeClr val="tx1"/>
              </a:solidFill>
            </a:endParaRPr>
          </a:p>
        </p:txBody>
      </p:sp>
      <p:sp>
        <p:nvSpPr>
          <p:cNvPr id="6" name="Rectangle 5"/>
          <p:cNvSpPr/>
          <p:nvPr/>
        </p:nvSpPr>
        <p:spPr bwMode="auto">
          <a:xfrm>
            <a:off x="900113" y="4292600"/>
            <a:ext cx="1223962" cy="1439863"/>
          </a:xfrm>
          <a:prstGeom prst="rect">
            <a:avLst/>
          </a:prstGeom>
          <a:noFill/>
          <a:ln w="19050" cap="flat" cmpd="sng" algn="ctr">
            <a:solidFill>
              <a:schemeClr val="tx2">
                <a:lumMod val="60000"/>
                <a:lumOff val="40000"/>
              </a:schemeClr>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971550" y="4365625"/>
            <a:ext cx="10318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Browser</a:t>
            </a:r>
          </a:p>
        </p:txBody>
      </p:sp>
      <p:sp>
        <p:nvSpPr>
          <p:cNvPr id="8" name="Rectangle 7"/>
          <p:cNvSpPr/>
          <p:nvPr/>
        </p:nvSpPr>
        <p:spPr bwMode="auto">
          <a:xfrm>
            <a:off x="2724945" y="1811337"/>
            <a:ext cx="4411662" cy="4413251"/>
          </a:xfrm>
          <a:prstGeom prst="rect">
            <a:avLst/>
          </a:prstGeom>
          <a:noFill/>
          <a:ln w="22225" cap="flat" cmpd="sng" algn="ctr">
            <a:solidFill>
              <a:schemeClr val="tx2">
                <a:lumMod val="60000"/>
                <a:lumOff val="40000"/>
              </a:schemeClr>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3132138" y="4221163"/>
            <a:ext cx="1655762" cy="1871662"/>
          </a:xfrm>
          <a:prstGeom prst="rect">
            <a:avLst/>
          </a:prstGeom>
          <a:noFill/>
          <a:ln w="15875" cap="flat" cmpd="sng" algn="ctr">
            <a:solidFill>
              <a:schemeClr val="tx2">
                <a:lumMod val="60000"/>
                <a:lumOff val="40000"/>
              </a:schemeClr>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41993" name="TextBox 10"/>
          <p:cNvSpPr txBox="1">
            <a:spLocks noChangeArrowheads="1"/>
          </p:cNvSpPr>
          <p:nvPr/>
        </p:nvSpPr>
        <p:spPr bwMode="auto">
          <a:xfrm>
            <a:off x="3276600" y="4365625"/>
            <a:ext cx="13716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Web Pages</a:t>
            </a:r>
          </a:p>
        </p:txBody>
      </p:sp>
      <p:cxnSp>
        <p:nvCxnSpPr>
          <p:cNvPr id="13" name="Straight Arrow Connector 12"/>
          <p:cNvCxnSpPr/>
          <p:nvPr/>
        </p:nvCxnSpPr>
        <p:spPr bwMode="auto">
          <a:xfrm flipV="1">
            <a:off x="2124075" y="4508501"/>
            <a:ext cx="1030131"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348037" y="2060575"/>
            <a:ext cx="1728787" cy="1543838"/>
            <a:chOff x="4932040" y="3212976"/>
            <a:chExt cx="1728562" cy="1542979"/>
          </a:xfrm>
        </p:grpSpPr>
        <p:sp>
          <p:nvSpPr>
            <p:cNvPr id="14" name="Rectangle 13"/>
            <p:cNvSpPr/>
            <p:nvPr/>
          </p:nvSpPr>
          <p:spPr bwMode="auto">
            <a:xfrm>
              <a:off x="4932040" y="3212976"/>
              <a:ext cx="1728562" cy="1542979"/>
            </a:xfrm>
            <a:prstGeom prst="rect">
              <a:avLst/>
            </a:prstGeom>
            <a:noFill/>
            <a:ln w="15875" cap="flat" cmpd="sng" algn="ctr">
              <a:solidFill>
                <a:schemeClr val="tx2">
                  <a:lumMod val="60000"/>
                  <a:lumOff val="40000"/>
                </a:schemeClr>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932040" y="3212976"/>
              <a:ext cx="1696077" cy="58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Named Bean</a:t>
              </a:r>
            </a:p>
            <a:p>
              <a:pPr eaLnBrk="1" hangingPunct="1"/>
              <a:r>
                <a:rPr lang="en-US" sz="1400"/>
                <a:t>(ContactController)</a:t>
              </a:r>
            </a:p>
          </p:txBody>
        </p:sp>
      </p:grpSp>
      <p:sp>
        <p:nvSpPr>
          <p:cNvPr id="17" name="Rectangle 16"/>
          <p:cNvSpPr/>
          <p:nvPr/>
        </p:nvSpPr>
        <p:spPr bwMode="auto">
          <a:xfrm>
            <a:off x="5436394" y="2354897"/>
            <a:ext cx="1570038" cy="1223963"/>
          </a:xfrm>
          <a:prstGeom prst="rect">
            <a:avLst/>
          </a:prstGeom>
          <a:noFill/>
          <a:ln w="19050" cap="flat" cmpd="sng" algn="ctr">
            <a:solidFill>
              <a:schemeClr val="tx2">
                <a:lumMod val="60000"/>
                <a:lumOff val="40000"/>
              </a:schemeClr>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436393" y="2523730"/>
            <a:ext cx="15160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a:t>(ContactFacade)</a:t>
            </a:r>
            <a:endParaRPr lang="en-US" sz="1800"/>
          </a:p>
        </p:txBody>
      </p:sp>
      <p:sp>
        <p:nvSpPr>
          <p:cNvPr id="19" name="Flowchart: Magnetic Disk 18"/>
          <p:cNvSpPr/>
          <p:nvPr/>
        </p:nvSpPr>
        <p:spPr bwMode="auto">
          <a:xfrm>
            <a:off x="7416800" y="4660583"/>
            <a:ext cx="1511300" cy="1439862"/>
          </a:xfrm>
          <a:prstGeom prst="flowChartMagneticDisk">
            <a:avLst/>
          </a:prstGeom>
          <a:noFill/>
          <a:ln w="19050" cap="flat" cmpd="sng" algn="ctr">
            <a:solidFill>
              <a:schemeClr val="tx2">
                <a:lumMod val="60000"/>
                <a:lumOff val="40000"/>
              </a:schemeClr>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543800" y="5281137"/>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2" name="Straight Arrow Connector 21"/>
          <p:cNvCxnSpPr>
            <a:endCxn id="9" idx="0"/>
          </p:cNvCxnSpPr>
          <p:nvPr/>
        </p:nvCxnSpPr>
        <p:spPr bwMode="auto">
          <a:xfrm>
            <a:off x="3959225" y="3604413"/>
            <a:ext cx="794" cy="61675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p:nvPr/>
        </p:nvCxnSpPr>
        <p:spPr bwMode="auto">
          <a:xfrm>
            <a:off x="5076825" y="3357563"/>
            <a:ext cx="359568"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006432" y="3335020"/>
            <a:ext cx="1166018" cy="1325563"/>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855651" y="3604419"/>
            <a:ext cx="1570037" cy="369887"/>
          </a:xfrm>
          <a:prstGeom prst="rect">
            <a:avLst/>
          </a:prstGeom>
          <a:noFill/>
          <a:ln>
            <a:solidFill>
              <a:schemeClr val="tx2">
                <a:lumMod val="60000"/>
                <a:lumOff val="40000"/>
              </a:schemeClr>
            </a:solidFill>
          </a:ln>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
        <p:nvSpPr>
          <p:cNvPr id="10" name="TextBox 9">
            <a:extLst>
              <a:ext uri="{FF2B5EF4-FFF2-40B4-BE49-F238E27FC236}">
                <a16:creationId xmlns:a16="http://schemas.microsoft.com/office/drawing/2014/main" id="{98AF3DD1-9281-B342-8F23-AC1F822ADCF1}"/>
              </a:ext>
            </a:extLst>
          </p:cNvPr>
          <p:cNvSpPr txBox="1"/>
          <p:nvPr/>
        </p:nvSpPr>
        <p:spPr>
          <a:xfrm>
            <a:off x="3918162" y="3672266"/>
            <a:ext cx="498855" cy="400110"/>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2000"/>
              <a:t>EL</a:t>
            </a:r>
          </a:p>
        </p:txBody>
      </p:sp>
    </p:spTree>
    <p:extLst>
      <p:ext uri="{BB962C8B-B14F-4D97-AF65-F5344CB8AC3E}">
        <p14:creationId xmlns:p14="http://schemas.microsoft.com/office/powerpoint/2010/main" val="176072276"/>
      </p:ext>
    </p:extLst>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7" name="Title 1"/>
          <p:cNvSpPr>
            <a:spLocks noGrp="1"/>
          </p:cNvSpPr>
          <p:nvPr>
            <p:ph type="title"/>
          </p:nvPr>
        </p:nvSpPr>
        <p:spPr>
          <a:xfrm>
            <a:off x="539750" y="0"/>
            <a:ext cx="7199313" cy="938213"/>
          </a:xfrm>
        </p:spPr>
        <p:txBody>
          <a:bodyPr/>
          <a:lstStyle/>
          <a:p>
            <a:r>
              <a:rPr lang="en-US" err="1">
                <a:latin typeface="Garamond" charset="0"/>
              </a:rPr>
              <a:t>AddressBook (programmer's view)</a:t>
            </a:r>
          </a:p>
        </p:txBody>
      </p:sp>
      <p:sp>
        <p:nvSpPr>
          <p:cNvPr id="3" name="Content Placeholder 2"/>
          <p:cNvSpPr>
            <a:spLocks noGrp="1"/>
          </p:cNvSpPr>
          <p:nvPr>
            <p:ph idx="1"/>
          </p:nvPr>
        </p:nvSpPr>
        <p:spPr>
          <a:xfrm>
            <a:off x="468313" y="1268413"/>
            <a:ext cx="8229600" cy="5400675"/>
          </a:xfrm>
        </p:spPr>
        <p:txBody>
          <a:bodyPr/>
          <a:lstStyle/>
          <a:p>
            <a:pPr>
              <a:defRPr/>
            </a:pPr>
            <a:r>
              <a:rPr lang="en-US"/>
              <a:t>Entity Class: Contact.java </a:t>
            </a:r>
          </a:p>
          <a:p>
            <a:pPr lvl="1">
              <a:defRPr/>
            </a:pPr>
            <a:r>
              <a:rPr lang="en-US"/>
              <a:t>contains annotations for ORM</a:t>
            </a:r>
          </a:p>
          <a:p>
            <a:pPr lvl="1">
              <a:defRPr/>
            </a:pPr>
            <a:r>
              <a:rPr lang="en-US"/>
              <a:t>Contact table created in Derby database engine or other database engine</a:t>
            </a:r>
          </a:p>
          <a:p>
            <a:pPr>
              <a:defRPr/>
            </a:pPr>
            <a:r>
              <a:rPr lang="en-US"/>
              <a:t>Stateless Session Bean: ContactFacade.java</a:t>
            </a:r>
            <a:endParaRPr lang="en-US"/>
          </a:p>
          <a:p>
            <a:pPr lvl="1">
              <a:defRPr/>
            </a:pPr>
            <a:r>
              <a:rPr lang="en-US"/>
              <a:t>database session, not user's session</a:t>
            </a:r>
          </a:p>
          <a:p>
            <a:pPr lvl="1">
              <a:defRPr/>
            </a:pPr>
            <a:r>
              <a:rPr lang="en-US"/>
              <a:t>interacts with and queries the database with EntityManager</a:t>
            </a:r>
            <a:endParaRPr lang="en-US"/>
          </a:p>
          <a:p>
            <a:pPr>
              <a:defRPr/>
            </a:pPr>
            <a:r>
              <a:rPr lang="en-US"/>
              <a:t>Named Bean: ContactController.java</a:t>
            </a:r>
            <a:endParaRPr lang="en-US"/>
          </a:p>
          <a:p>
            <a:pPr lvl="1">
              <a:defRPr/>
            </a:pPr>
            <a:r>
              <a:rPr lang="en-US"/>
              <a:t>session scoped (the user's session)</a:t>
            </a:r>
          </a:p>
          <a:p>
            <a:pPr lvl="1">
              <a:defRPr/>
            </a:pPr>
            <a:r>
              <a:rPr lang="en-US"/>
              <a:t>connects the presentation page components (JSF) with the EJB</a:t>
            </a:r>
          </a:p>
          <a:p>
            <a:pPr lvl="1">
              <a:defRPr/>
            </a:pPr>
            <a:r>
              <a:rPr lang="en-US"/>
              <a:t>Obtains an instance of ContactFacade through dependency injection</a:t>
            </a:r>
          </a:p>
          <a:p>
            <a:pPr lvl="2">
              <a:defRPr/>
            </a:pPr>
            <a:r>
              <a:rPr lang="en-US"/>
              <a:t>@Inject private ContactFacade ejbFacade;</a:t>
            </a:r>
          </a:p>
          <a:p>
            <a:pPr lvl="1">
              <a:defRPr/>
            </a:pPr>
            <a:r>
              <a:rPr lang="en-US"/>
              <a:t>Example: prepareEdit and edit methods</a:t>
            </a:r>
          </a:p>
          <a:p>
            <a:pPr lvl="2">
              <a:defRPr/>
            </a:pPr>
            <a:r>
              <a:rPr lang="en-US"/>
              <a:t>when the user clicks the "Edit" button, it calls the prepareEdit function, which gets the data through the ContactFacade and forwards to the Edit view, a JSF page</a:t>
            </a:r>
          </a:p>
          <a:p>
            <a:pPr lvl="2">
              <a:defRPr/>
            </a:pPr>
            <a:r>
              <a:rPr lang="en-US"/>
              <a:t>user enters data and clicks Submit, EL calls the update method, saving updated data through the ContactFacade</a:t>
            </a:r>
            <a:endParaRPr lang="en-US"/>
          </a:p>
          <a:p>
            <a:pPr marL="344487" lvl="1" indent="0">
              <a:buFont typeface="Wingdings" charset="0"/>
              <a:buNone/>
              <a:defRPr/>
            </a:pPr>
            <a:endParaRPr lang="en-US"/>
          </a:p>
        </p:txBody>
      </p:sp>
      <p:sp>
        <p:nvSpPr>
          <p:cNvPr id="4" name="Date Placeholder 3"/>
          <p:cNvSpPr>
            <a:spLocks noGrp="1"/>
          </p:cNvSpPr>
          <p:nvPr>
            <p:ph type="dt" sz="half" idx="10"/>
          </p:nvPr>
        </p:nvSpPr>
        <p:spPr/>
        <p:txBody>
          <a:bodyPr/>
          <a:lstStyle/>
          <a:p>
            <a:pPr>
              <a:defRPr/>
            </a:pPr>
            <a:fld id="{B7E146E7-C600-AE4E-9C55-6E8CF913A26F}" type="datetime1">
              <a:rPr lang="en-CA" smtClean="0"/>
              <a:pPr>
                <a:defRPr/>
              </a:pPr>
              <a:t>2022-04-19</a:t>
            </a:fld>
            <a:endParaRPr lang="en-US"/>
          </a:p>
        </p:txBody>
      </p:sp>
      <p:sp>
        <p:nvSpPr>
          <p:cNvPr id="5" name="Slide Number Placeholder 4"/>
          <p:cNvSpPr>
            <a:spLocks noGrp="1"/>
          </p:cNvSpPr>
          <p:nvPr>
            <p:ph type="sldNum" sz="quarter" idx="12"/>
          </p:nvPr>
        </p:nvSpPr>
        <p:spPr/>
        <p:txBody>
          <a:bodyPr/>
          <a:lstStyle/>
          <a:p>
            <a:pPr>
              <a:defRPr/>
            </a:pPr>
            <a:fld id="{20D58F15-80CD-7B4F-BB7C-41708CBA8B5C}" type="slidenum">
              <a:rPr lang="en-US" smtClean="0"/>
              <a:pPr>
                <a:defRPr/>
              </a:pPr>
              <a:t>232</a:t>
            </a:fld>
            <a:endParaRPr lang="en-US"/>
          </a:p>
        </p:txBody>
      </p:sp>
    </p:spTree>
    <p:extLst>
      <p:ext uri="{BB962C8B-B14F-4D97-AF65-F5344CB8AC3E}">
        <p14:creationId xmlns:p14="http://schemas.microsoft.com/office/powerpoint/2010/main" val="1938755432"/>
      </p:ext>
    </p:extLst>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41" name="Title 1"/>
          <p:cNvSpPr>
            <a:spLocks noGrp="1"/>
          </p:cNvSpPr>
          <p:nvPr>
            <p:ph type="title"/>
          </p:nvPr>
        </p:nvSpPr>
        <p:spPr/>
        <p:txBody>
          <a:bodyPr/>
          <a:lstStyle/>
          <a:p>
            <a:r>
              <a:rPr lang="en-US" err="1">
                <a:latin typeface="Garamond" charset="0"/>
              </a:rPr>
              <a:t>AddressBook (programmer's view) Cont'd</a:t>
            </a:r>
          </a:p>
        </p:txBody>
      </p:sp>
      <p:sp>
        <p:nvSpPr>
          <p:cNvPr id="61442" name="Content Placeholder 2"/>
          <p:cNvSpPr>
            <a:spLocks noGrp="1"/>
          </p:cNvSpPr>
          <p:nvPr>
            <p:ph idx="1"/>
          </p:nvPr>
        </p:nvSpPr>
        <p:spPr/>
        <p:txBody>
          <a:bodyPr>
            <a:normAutofit lnSpcReduction="10000"/>
          </a:bodyPr>
          <a:lstStyle/>
          <a:p>
            <a:r>
              <a:rPr lang="en-US">
                <a:latin typeface="Arial"/>
              </a:rPr>
              <a:t>JSF presentation layer: xhtml pages that contain Expression Language expressions used to communicate with the Named bean</a:t>
            </a:r>
          </a:p>
          <a:p>
            <a:r>
              <a:rPr lang="en-US">
                <a:latin typeface="Arial"/>
              </a:rPr>
              <a:t>Expression Language</a:t>
            </a:r>
          </a:p>
          <a:p>
            <a:pPr lvl="1"/>
            <a:r>
              <a:rPr lang="en-US">
                <a:latin typeface="Arial"/>
              </a:rPr>
              <a:t>#{bean.method}</a:t>
            </a:r>
          </a:p>
          <a:p>
            <a:pPr lvl="1"/>
            <a:r>
              <a:rPr lang="en-US">
                <a:latin typeface="Arial"/>
              </a:rPr>
              <a:t>EL example:</a:t>
            </a:r>
          </a:p>
          <a:p>
            <a:pPr marL="344487" lvl="1" indent="0">
              <a:buNone/>
            </a:pPr>
            <a:r>
              <a:rPr lang="en-US">
                <a:latin typeface="Arial"/>
              </a:rPr>
              <a:t>#{customer.name}</a:t>
            </a:r>
          </a:p>
          <a:p>
            <a:pPr marL="344487" lvl="1" indent="0">
              <a:buNone/>
            </a:pPr>
            <a:r>
              <a:rPr lang="en-US">
                <a:latin typeface="Arial"/>
              </a:rPr>
              <a:t>When reading, this would be the result of the </a:t>
            </a:r>
            <a:r>
              <a:rPr lang="en-US" b="1" err="1">
                <a:latin typeface="Arial"/>
              </a:rPr>
              <a:t>getName</a:t>
            </a:r>
            <a:r>
              <a:rPr lang="en-US">
                <a:latin typeface="Arial"/>
              </a:rPr>
              <a:t> method of the named bean called "customer"</a:t>
            </a:r>
          </a:p>
          <a:p>
            <a:pPr marL="344487" lvl="1" indent="0">
              <a:buNone/>
            </a:pPr>
            <a:r>
              <a:rPr lang="en-US">
                <a:latin typeface="Arial"/>
              </a:rPr>
              <a:t>When writing, this would call </a:t>
            </a:r>
            <a:r>
              <a:rPr lang="en-US" b="1" err="1">
                <a:latin typeface="Arial"/>
              </a:rPr>
              <a:t>setName</a:t>
            </a:r>
            <a:r>
              <a:rPr lang="en-US">
                <a:latin typeface="Arial"/>
              </a:rPr>
              <a:t> method of the bean called "customer"</a:t>
            </a:r>
            <a:endParaRPr lang="en-US" b="1">
              <a:latin typeface="Arial"/>
            </a:endParaRPr>
          </a:p>
          <a:p>
            <a:pPr lvl="1"/>
            <a:r>
              <a:rPr lang="en-US">
                <a:latin typeface="Arial"/>
              </a:rPr>
              <a:t>https://docs.oracle.com/javaee/7/tutorial/jsf-el.htm#GJDDD</a:t>
            </a:r>
            <a:endParaRPr lang="en-US">
              <a:latin typeface="Arial"/>
            </a:endParaRPr>
          </a:p>
          <a:p>
            <a:r>
              <a:rPr lang="en-US">
                <a:latin typeface="Arial"/>
              </a:rPr>
              <a:t>Uses JSF tag libraries:</a:t>
            </a:r>
          </a:p>
          <a:p>
            <a:pPr lvl="1"/>
            <a:r>
              <a:rPr lang="en-US">
                <a:latin typeface="Arial"/>
              </a:rPr>
              <a:t> xmlns:h="http://xmlns.jcp.org/jsf/html"</a:t>
            </a:r>
          </a:p>
          <a:p>
            <a:pPr lvl="1"/>
            <a:r>
              <a:rPr lang="en-US">
                <a:latin typeface="Arial"/>
              </a:rPr>
              <a:t> xmlns:f="http://xmlns.jcp.org/jsf/core"&gt;</a:t>
            </a:r>
          </a:p>
          <a:p>
            <a:endParaRPr lang="en-US">
              <a:latin typeface="Arial"/>
            </a:endParaRPr>
          </a:p>
        </p:txBody>
      </p:sp>
      <p:sp>
        <p:nvSpPr>
          <p:cNvPr id="4" name="Date Placeholder 3"/>
          <p:cNvSpPr>
            <a:spLocks noGrp="1"/>
          </p:cNvSpPr>
          <p:nvPr>
            <p:ph type="dt" sz="half" idx="10"/>
          </p:nvPr>
        </p:nvSpPr>
        <p:spPr/>
        <p:txBody>
          <a:bodyPr/>
          <a:lstStyle/>
          <a:p>
            <a:pPr>
              <a:defRPr/>
            </a:pPr>
            <a:fld id="{B7E146E7-C600-AE4E-9C55-6E8CF913A26F}" type="datetime1">
              <a:rPr lang="en-CA" smtClean="0"/>
              <a:pPr>
                <a:defRPr/>
              </a:pPr>
              <a:t>2022-04-19</a:t>
            </a:fld>
            <a:endParaRPr lang="en-US"/>
          </a:p>
        </p:txBody>
      </p:sp>
      <p:sp>
        <p:nvSpPr>
          <p:cNvPr id="5" name="Slide Number Placeholder 4"/>
          <p:cNvSpPr>
            <a:spLocks noGrp="1"/>
          </p:cNvSpPr>
          <p:nvPr>
            <p:ph type="sldNum" sz="quarter" idx="12"/>
          </p:nvPr>
        </p:nvSpPr>
        <p:spPr/>
        <p:txBody>
          <a:bodyPr/>
          <a:lstStyle/>
          <a:p>
            <a:pPr>
              <a:defRPr/>
            </a:pPr>
            <a:fld id="{1FB4E528-5320-C64C-B465-68394160544C}" type="slidenum">
              <a:rPr lang="en-US" smtClean="0"/>
              <a:pPr>
                <a:defRPr/>
              </a:pPr>
              <a:t>233</a:t>
            </a:fld>
            <a:endParaRPr lang="en-US"/>
          </a:p>
        </p:txBody>
      </p:sp>
    </p:spTree>
    <p:extLst>
      <p:ext uri="{BB962C8B-B14F-4D97-AF65-F5344CB8AC3E}">
        <p14:creationId xmlns:p14="http://schemas.microsoft.com/office/powerpoint/2010/main" val="2807824105"/>
      </p:ext>
    </p:extLst>
  </p:cSld>
  <p:clrMapOvr>
    <a:masterClrMapping/>
  </p:clrMapOvr>
  <p:transition/>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What's this </a:t>
            </a:r>
            <a:r>
              <a:rPr lang="en-US" i="1" err="1"/>
              <a:t>Entity</a:t>
            </a:r>
            <a:r>
              <a:rPr lang="en-US" err="1"/>
              <a:t>Facade?</a:t>
            </a:r>
          </a:p>
        </p:txBody>
      </p:sp>
      <p:sp>
        <p:nvSpPr>
          <p:cNvPr id="3" name="Content Placeholder 2"/>
          <p:cNvSpPr>
            <a:spLocks noGrp="1"/>
          </p:cNvSpPr>
          <p:nvPr>
            <p:ph idx="1"/>
          </p:nvPr>
        </p:nvSpPr>
        <p:spPr/>
        <p:txBody>
          <a:bodyPr/>
          <a:lstStyle/>
          <a:p>
            <a:r>
              <a:rPr lang="en-US"/>
              <a:t>The </a:t>
            </a:r>
            <a:r>
              <a:rPr lang="en-US" b="1" err="1"/>
              <a:t>ContactFacade</a:t>
            </a:r>
            <a:r>
              <a:rPr lang="en-US"/>
              <a:t> is the DAO (Data Access Object) for the </a:t>
            </a:r>
            <a:r>
              <a:rPr lang="en-US" b="1"/>
              <a:t>Contact</a:t>
            </a:r>
            <a:r>
              <a:rPr lang="en-US"/>
              <a:t> Entity (a </a:t>
            </a:r>
            <a:r>
              <a:rPr lang="en-US" b="1"/>
              <a:t>Contact</a:t>
            </a:r>
            <a:r>
              <a:rPr lang="en-US"/>
              <a:t> is a persistent object)</a:t>
            </a:r>
          </a:p>
          <a:p>
            <a:r>
              <a:rPr lang="en-US"/>
              <a:t>A DAO is the go-to object for doing CRUD operations on an Entity</a:t>
            </a:r>
          </a:p>
          <a:p>
            <a:pPr lvl="1"/>
            <a:r>
              <a:rPr lang="en-US"/>
              <a:t>Create</a:t>
            </a:r>
          </a:p>
          <a:p>
            <a:pPr lvl="1"/>
            <a:r>
              <a:rPr lang="en-US"/>
              <a:t>Read</a:t>
            </a:r>
          </a:p>
          <a:p>
            <a:pPr lvl="1"/>
            <a:r>
              <a:rPr lang="en-US"/>
              <a:t>Update</a:t>
            </a:r>
          </a:p>
          <a:p>
            <a:pPr lvl="1"/>
            <a:r>
              <a:rPr lang="en-US"/>
              <a:t>Delete</a:t>
            </a:r>
          </a:p>
          <a:p>
            <a:endParaRPr lang="en-US"/>
          </a:p>
          <a:p>
            <a:r>
              <a:rPr lang="en-US"/>
              <a:t>Sessions and Transactions of the </a:t>
            </a:r>
            <a:r>
              <a:rPr lang="en-US" b="1" err="1"/>
              <a:t>EntityManager</a:t>
            </a:r>
            <a:r>
              <a:rPr lang="en-US"/>
              <a:t> in the </a:t>
            </a:r>
            <a:r>
              <a:rPr lang="en-US" b="1" err="1"/>
              <a:t>ContactFacade</a:t>
            </a:r>
            <a:r>
              <a:rPr lang="en-US"/>
              <a:t> are handled for us by the </a:t>
            </a:r>
            <a:r>
              <a:rPr lang="en-US" b="1"/>
              <a:t>JTA </a:t>
            </a:r>
            <a:r>
              <a:rPr lang="en-US"/>
              <a:t>(see persistence.xml):</a:t>
            </a:r>
          </a:p>
          <a:p>
            <a:pPr marL="0" indent="0">
              <a:buNone/>
            </a:pPr>
            <a:r>
              <a:rPr lang="en-US" sz="1800" b="1"/>
              <a:t>&lt;persistence-unit name="address-bookPU" transaction-type="JTA"&gt;</a:t>
            </a:r>
          </a:p>
          <a:p>
            <a:pPr marL="0" indent="0">
              <a:buNone/>
            </a:pPr>
            <a:r>
              <a:rPr lang="en-US" sz="1800" b="1"/>
              <a:t>    &lt;jta-data-source&gt;MySQLDB&lt;/jta-data-source&gt;</a:t>
            </a:r>
          </a:p>
          <a:p>
            <a:pPr marL="0" indent="0">
              <a:buNone/>
            </a:pPr>
            <a:endParaRPr lang="en-US"/>
          </a:p>
        </p:txBody>
      </p:sp>
      <p:sp>
        <p:nvSpPr>
          <p:cNvPr id="4" name="Date Placeholder 3"/>
          <p:cNvSpPr>
            <a:spLocks noGrp="1"/>
          </p:cNvSpPr>
          <p:nvPr>
            <p:ph type="dt" sz="half" idx="10"/>
          </p:nvPr>
        </p:nvSpPr>
        <p:spPr/>
        <p:txBody>
          <a:bodyPr/>
          <a:lstStyle/>
          <a:p>
            <a:pPr>
              <a:defRPr/>
            </a:pPr>
            <a:fld id="{BC0D2481-A5F7-0147-B9B6-D344F899E310}" type="datetime1">
              <a:rPr lang="en-CA" smtClean="0"/>
              <a:pPr>
                <a:defRPr/>
              </a:pPr>
              <a:t>2022-04-19</a:t>
            </a:fld>
            <a:endParaRPr lang="en-US"/>
          </a:p>
        </p:txBody>
      </p:sp>
      <p:sp>
        <p:nvSpPr>
          <p:cNvPr id="5" name="Slide Number Placeholder 4"/>
          <p:cNvSpPr>
            <a:spLocks noGrp="1"/>
          </p:cNvSpPr>
          <p:nvPr>
            <p:ph type="sldNum" sz="quarter" idx="12"/>
          </p:nvPr>
        </p:nvSpPr>
        <p:spPr/>
        <p:txBody>
          <a:bodyPr/>
          <a:lstStyle/>
          <a:p>
            <a:pPr>
              <a:defRPr/>
            </a:pPr>
            <a:fld id="{D0EEE397-21B7-6843-A299-3745F381D43B}" type="slidenum">
              <a:rPr lang="en-US" smtClean="0"/>
              <a:pPr>
                <a:defRPr/>
              </a:pPr>
              <a:t>234</a:t>
            </a:fld>
            <a:endParaRPr lang="en-US"/>
          </a:p>
        </p:txBody>
      </p:sp>
    </p:spTree>
    <p:extLst>
      <p:ext uri="{BB962C8B-B14F-4D97-AF65-F5344CB8AC3E}">
        <p14:creationId xmlns:p14="http://schemas.microsoft.com/office/powerpoint/2010/main" val="2171629512"/>
      </p:ext>
    </p:extLst>
  </p:cSld>
  <p:clrMapOvr>
    <a:masterClrMapping/>
  </p:clrMapOvr>
  <p:transition/>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A15DAB6-326C-5D46-A4D0-CE4F2517509C}"/>
              </a:ext>
            </a:extLst>
          </p:cNvPr>
          <p:cNvSpPr>
            <a:spLocks noGrp="1"/>
          </p:cNvSpPr>
          <p:nvPr>
            <p:ph type="title"/>
          </p:nvPr>
        </p:nvSpPr>
        <p:spPr/>
        <p:txBody>
          <a:bodyPr/>
          <a:lstStyle/>
          <a:p>
            <a:r>
              <a:rPr lang="en-US"/>
              <a:t>Testing</a:t>
            </a:r>
          </a:p>
        </p:txBody>
      </p:sp>
      <p:sp>
        <p:nvSpPr>
          <p:cNvPr id="3" name="Content Placeholder 2">
            <a:extLst>
              <a:ext uri="{FF2B5EF4-FFF2-40B4-BE49-F238E27FC236}">
                <a16:creationId xmlns:a16="http://schemas.microsoft.com/office/drawing/2014/main" id="{E3339ECE-AEDB-484B-8EC8-9118450759E6}"/>
              </a:ext>
            </a:extLst>
          </p:cNvPr>
          <p:cNvSpPr>
            <a:spLocks noGrp="1"/>
          </p:cNvSpPr>
          <p:nvPr>
            <p:ph idx="1"/>
          </p:nvPr>
        </p:nvSpPr>
        <p:spPr>
          <a:xfrm>
            <a:off x="628650" y="1371600"/>
            <a:ext cx="7886700" cy="5029200"/>
          </a:xfrm>
        </p:spPr>
        <p:txBody>
          <a:bodyPr/>
          <a:lstStyle/>
          <a:p>
            <a:r>
              <a:rPr lang="en-US"/>
              <a:t>Testing is not the only way to assure code quality</a:t>
            </a:r>
          </a:p>
          <a:p>
            <a:pPr lvl="1"/>
            <a:r>
              <a:rPr lang="en-US"/>
              <a:t>Informal or formal code inspections</a:t>
            </a:r>
          </a:p>
          <a:p>
            <a:pPr lvl="1"/>
            <a:r>
              <a:rPr lang="en-US"/>
              <a:t>Source Code Control</a:t>
            </a:r>
          </a:p>
          <a:p>
            <a:r>
              <a:rPr lang="en-US"/>
              <a:t>Formal testing (tests that are written down) is important</a:t>
            </a:r>
          </a:p>
          <a:p>
            <a:pPr lvl="1"/>
            <a:r>
              <a:rPr lang="en-US"/>
              <a:t>Automated tests are written down as source code</a:t>
            </a:r>
          </a:p>
          <a:p>
            <a:pPr lvl="2"/>
            <a:r>
              <a:rPr lang="en-US"/>
              <a:t>Automated tests are inexpensive to re-run for regression testing, etc</a:t>
            </a:r>
            <a:endParaRPr lang="en-US"/>
          </a:p>
          <a:p>
            <a:pPr lvl="1"/>
            <a:r>
              <a:rPr lang="en-US"/>
              <a:t>Manual tests are written down (for example, in a spreadsheet)</a:t>
            </a:r>
          </a:p>
          <a:p>
            <a:pPr lvl="2"/>
            <a:r>
              <a:rPr lang="en-US"/>
              <a:t>Test setup, instructions, expected result, how to evaluate if test passed</a:t>
            </a:r>
          </a:p>
          <a:p>
            <a:pPr lvl="1"/>
            <a:r>
              <a:rPr lang="en-US"/>
              <a:t>Formal testing can be analyzed</a:t>
            </a:r>
          </a:p>
          <a:p>
            <a:pPr lvl="2"/>
            <a:r>
              <a:rPr lang="en-US"/>
              <a:t>For completeness of tests</a:t>
            </a:r>
          </a:p>
          <a:p>
            <a:pPr lvl="2"/>
            <a:r>
              <a:rPr lang="en-US"/>
              <a:t>For efficacy of tests</a:t>
            </a:r>
          </a:p>
          <a:p>
            <a:pPr lvl="2"/>
            <a:r>
              <a:rPr lang="en-US"/>
              <a:t>To help guide regression testing after changes</a:t>
            </a:r>
          </a:p>
          <a:p>
            <a:pPr lvl="2"/>
            <a:endParaRPr lang="en-US"/>
          </a:p>
          <a:p>
            <a:r>
              <a:rPr lang="en-US"/>
              <a:t>Informal testing (not written down)</a:t>
            </a:r>
          </a:p>
          <a:p>
            <a:pPr lvl="1"/>
            <a:r>
              <a:rPr lang="en-US"/>
              <a:t>No good way to analyze it for completeness or desired characteristics</a:t>
            </a:r>
          </a:p>
          <a:p>
            <a:pPr lvl="1"/>
            <a:r>
              <a:rPr lang="en-US"/>
              <a:t>No good way to re-test (regression etc)</a:t>
            </a:r>
          </a:p>
        </p:txBody>
      </p:sp>
    </p:spTree>
    <p:extLst>
      <p:ext uri="{BB962C8B-B14F-4D97-AF65-F5344CB8AC3E}">
        <p14:creationId xmlns:p14="http://schemas.microsoft.com/office/powerpoint/2010/main" val="2245976505"/>
      </p:ext>
    </p:extLst>
  </p:cSld>
  <p:clrMapOvr>
    <a:masterClrMapping/>
  </p:clrMapOvr>
  <p:transition/>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190CCE7B-4B67-C04E-8C97-1FFB7969BD9F}"/>
              </a:ext>
            </a:extLst>
          </p:cNvPr>
          <p:cNvSpPr>
            <a:spLocks noGrp="1"/>
          </p:cNvSpPr>
          <p:nvPr>
            <p:ph type="title"/>
          </p:nvPr>
        </p:nvSpPr>
        <p:spPr/>
        <p:txBody>
          <a:bodyPr/>
          <a:lstStyle/>
          <a:p>
            <a:r>
              <a:rPr lang="en-US"/>
              <a:t>Final Exam Programming Question</a:t>
            </a:r>
          </a:p>
        </p:txBody>
      </p:sp>
      <p:sp>
        <p:nvSpPr>
          <p:cNvPr id="3" name="Content Placeholder 2">
            <a:extLst>
              <a:ext uri="{FF2B5EF4-FFF2-40B4-BE49-F238E27FC236}">
                <a16:creationId xmlns:a16="http://schemas.microsoft.com/office/drawing/2014/main" id="{9863560C-9DD6-7F49-A932-5AA4973A4BB0}"/>
              </a:ext>
            </a:extLst>
          </p:cNvPr>
          <p:cNvSpPr>
            <a:spLocks noGrp="1"/>
          </p:cNvSpPr>
          <p:nvPr>
            <p:ph idx="1"/>
          </p:nvPr>
        </p:nvSpPr>
        <p:spPr/>
        <p:txBody>
          <a:bodyPr/>
          <a:lstStyle/>
          <a:p>
            <a:r>
              <a:rPr lang="en-US"/>
              <a:t>The final exam question will have the main "first bullet", which requires Entity, JSF Pages, and RESTful API</a:t>
            </a:r>
          </a:p>
          <a:p>
            <a:r>
              <a:rPr lang="en-US"/>
              <a:t>The subsequent bullets will require something added to that base:</a:t>
            </a:r>
          </a:p>
          <a:p>
            <a:pPr lvl="1"/>
            <a:r>
              <a:rPr lang="en-US"/>
              <a:t>You will be asked to put either your student number or Algonquin ID at the top of various files</a:t>
            </a:r>
          </a:p>
          <a:p>
            <a:pPr lvl="2"/>
            <a:r>
              <a:rPr lang="en-US"/>
              <a:t>Example "put your student # in a comment near the top of an Enterprise Java Bean"</a:t>
            </a:r>
          </a:p>
          <a:p>
            <a:pPr lvl="2"/>
            <a:r>
              <a:rPr lang="en-US"/>
              <a:t>Example "put your Algonquin userid in a comment near the top of two JSF pages"</a:t>
            </a:r>
          </a:p>
          <a:p>
            <a:pPr lvl="1"/>
            <a:r>
              <a:rPr lang="en-US"/>
              <a:t>Possible example: put validation on one of the fields</a:t>
            </a:r>
          </a:p>
          <a:p>
            <a:pPr lvl="1"/>
            <a:r>
              <a:rPr lang="en-US"/>
              <a:t>Possible example: make one of the REST API methods do something different from the default</a:t>
            </a:r>
          </a:p>
          <a:p>
            <a:pPr lvl="1"/>
            <a:r>
              <a:rPr lang="en-US"/>
              <a:t>Possible example: localize some strings on one of the JSF pages</a:t>
            </a:r>
          </a:p>
          <a:p>
            <a:pPr lvl="1"/>
            <a:r>
              <a:rPr lang="en-US"/>
              <a:t>Possible example: secure part of the RESTful api (Authorization)</a:t>
            </a:r>
          </a:p>
          <a:p>
            <a:endParaRPr lang="en-US"/>
          </a:p>
        </p:txBody>
      </p:sp>
    </p:spTree>
    <p:extLst>
      <p:ext uri="{BB962C8B-B14F-4D97-AF65-F5344CB8AC3E}">
        <p14:creationId xmlns:p14="http://schemas.microsoft.com/office/powerpoint/2010/main" val="1180566065"/>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Enterprise Applications</a:t>
            </a:r>
          </a:p>
        </p:txBody>
      </p:sp>
      <p:sp>
        <p:nvSpPr>
          <p:cNvPr id="3" name="Content Placeholder 2"/>
          <p:cNvSpPr>
            <a:spLocks noGrp="1"/>
          </p:cNvSpPr>
          <p:nvPr>
            <p:ph idx="1"/>
          </p:nvPr>
        </p:nvSpPr>
        <p:spPr/>
        <p:txBody>
          <a:bodyPr/>
          <a:lstStyle/>
          <a:p>
            <a:r>
              <a:rPr lang="en-US"/>
              <a:t>What is an Enterprise Application?</a:t>
            </a:r>
          </a:p>
          <a:p>
            <a:pPr lvl="1"/>
            <a:r>
              <a:rPr lang="en-US"/>
              <a:t>Microsoft Excel?</a:t>
            </a:r>
          </a:p>
          <a:p>
            <a:pPr lvl="1"/>
            <a:r>
              <a:rPr lang="en-US"/>
              <a:t>Microsoft Outlook?</a:t>
            </a:r>
          </a:p>
          <a:p>
            <a:pPr lvl="1"/>
            <a:r>
              <a:rPr lang="en-US"/>
              <a:t>Google?</a:t>
            </a:r>
          </a:p>
          <a:p>
            <a:pPr lvl="1"/>
            <a:r>
              <a:rPr lang="en-US"/>
              <a:t>Facebook?</a:t>
            </a:r>
          </a:p>
          <a:p>
            <a:pPr lvl="1"/>
            <a:r>
              <a:rPr lang="en-US"/>
              <a:t>Gmail?</a:t>
            </a:r>
          </a:p>
        </p:txBody>
      </p:sp>
    </p:spTree>
    <p:extLst>
      <p:ext uri="{BB962C8B-B14F-4D97-AF65-F5344CB8AC3E}">
        <p14:creationId xmlns:p14="http://schemas.microsoft.com/office/powerpoint/2010/main" val="59724463"/>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Title 1"/>
          <p:cNvSpPr>
            <a:spLocks noGrp="1"/>
          </p:cNvSpPr>
          <p:nvPr>
            <p:ph type="title"/>
          </p:nvPr>
        </p:nvSpPr>
        <p:spPr/>
        <p:txBody>
          <a:bodyPr>
            <a:normAutofit/>
          </a:bodyPr>
          <a:lstStyle/>
          <a:p>
            <a:r>
              <a:rPr lang="en-US">
                <a:latin typeface="Garamond" charset="0"/>
              </a:rPr>
              <a:t>Enterprise Architecture</a:t>
            </a:r>
          </a:p>
        </p:txBody>
      </p:sp>
      <p:pic>
        <p:nvPicPr>
          <p:cNvPr id="6147" name="Content Placeholder 5" descr="Screen Shot 2011-10-25 at 4.39.19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97063"/>
            <a:ext cx="8229600" cy="3749675"/>
          </a:xfrm>
        </p:spPr>
      </p:pic>
      <p:sp>
        <p:nvSpPr>
          <p:cNvPr id="6148" name="Date Placeholder 3"/>
          <p:cNvSpPr>
            <a:spLocks noGrp="1"/>
          </p:cNvSpPr>
          <p:nvPr>
            <p:ph type="dt"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fld id="{17A37229-EC1B-CF47-8891-DF3368749644}" type="datetime1">
              <a:rPr lang="en-CA">
                <a:solidFill>
                  <a:schemeClr val="tx1"/>
                </a:solidFill>
              </a:rPr>
              <a:pPr eaLnBrk="1" hangingPunct="1"/>
              <a:t>2022-04-19</a:t>
            </a:fld>
            <a:endParaRPr lang="en-US">
              <a:solidFill>
                <a:schemeClr val="tx1"/>
              </a:solidFill>
            </a:endParaRPr>
          </a:p>
        </p:txBody>
      </p:sp>
      <p:sp>
        <p:nvSpPr>
          <p:cNvPr id="6149" name="Slide Number Placeholder 4"/>
          <p:cNvSpPr>
            <a:spLocks noGrp="1"/>
          </p:cNvSpPr>
          <p:nvPr>
            <p:ph type="sldNum" sz="quarter" idx="12"/>
          </p:nvPr>
        </p:nvSpPr>
        <p:spPr>
          <a:xfrm>
            <a:off x="2555875" y="6248400"/>
            <a:ext cx="3960813" cy="457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algn="ctr" eaLnBrk="1" hangingPunct="1"/>
            <a:fld id="{31367716-A358-E746-97E1-D0FC510750DB}" type="slidenum">
              <a:rPr lang="en-US">
                <a:solidFill>
                  <a:schemeClr val="tx1"/>
                </a:solidFill>
              </a:rPr>
              <a:pPr algn="ctr" eaLnBrk="1" hangingPunct="1"/>
              <a:t>25</a:t>
            </a:fld>
            <a:endParaRPr lang="en-US">
              <a:solidFill>
                <a:schemeClr val="tx1"/>
              </a:solidFill>
            </a:endParaRPr>
          </a:p>
        </p:txBody>
      </p:sp>
    </p:spTree>
    <p:extLst>
      <p:ext uri="{BB962C8B-B14F-4D97-AF65-F5344CB8AC3E}">
        <p14:creationId xmlns:p14="http://schemas.microsoft.com/office/powerpoint/2010/main" val="2890609294"/>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Title 1"/>
          <p:cNvSpPr>
            <a:spLocks noGrp="1"/>
          </p:cNvSpPr>
          <p:nvPr>
            <p:ph type="title"/>
          </p:nvPr>
        </p:nvSpPr>
        <p:spPr/>
        <p:txBody>
          <a:bodyPr/>
          <a:lstStyle/>
          <a:p>
            <a:r>
              <a:rPr lang="en-US">
                <a:latin typeface="Garamond" charset="0"/>
              </a:rPr>
              <a:t>Enterprise Architecture</a:t>
            </a:r>
          </a:p>
        </p:txBody>
      </p:sp>
      <p:pic>
        <p:nvPicPr>
          <p:cNvPr id="7171" name="Content Placeholder 5" descr="Screen Shot 2011-10-25 at 4.40.14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1900" y="1412875"/>
            <a:ext cx="4140200" cy="4718050"/>
          </a:xfrm>
        </p:spPr>
      </p:pic>
      <p:sp>
        <p:nvSpPr>
          <p:cNvPr id="7172" name="Date Placeholder 3"/>
          <p:cNvSpPr>
            <a:spLocks noGrp="1"/>
          </p:cNvSpPr>
          <p:nvPr>
            <p:ph type="dt"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fld id="{30C344CF-9CF0-B54C-B1F8-256C617D885F}" type="datetime1">
              <a:rPr lang="en-CA">
                <a:solidFill>
                  <a:schemeClr val="tx1"/>
                </a:solidFill>
              </a:rPr>
              <a:pPr eaLnBrk="1" hangingPunct="1"/>
              <a:t>2022-04-19</a:t>
            </a:fld>
            <a:endParaRPr lang="en-US">
              <a:solidFill>
                <a:schemeClr val="tx1"/>
              </a:solidFill>
            </a:endParaRPr>
          </a:p>
        </p:txBody>
      </p:sp>
      <p:sp>
        <p:nvSpPr>
          <p:cNvPr id="7173" name="Slide Number Placeholder 4"/>
          <p:cNvSpPr>
            <a:spLocks noGrp="1"/>
          </p:cNvSpPr>
          <p:nvPr>
            <p:ph type="sldNum" sz="quarter" idx="12"/>
          </p:nvPr>
        </p:nvSpPr>
        <p:spPr>
          <a:xfrm>
            <a:off x="2555875" y="6248400"/>
            <a:ext cx="3960813" cy="457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algn="ctr" eaLnBrk="1" hangingPunct="1"/>
            <a:fld id="{A45B0E74-A52E-2F42-AE2C-21BBD835F6C8}" type="slidenum">
              <a:rPr lang="en-US">
                <a:solidFill>
                  <a:schemeClr val="tx1"/>
                </a:solidFill>
              </a:rPr>
              <a:pPr algn="ctr" eaLnBrk="1" hangingPunct="1"/>
              <a:t>26</a:t>
            </a:fld>
            <a:endParaRPr lang="en-US">
              <a:solidFill>
                <a:schemeClr val="tx1"/>
              </a:solidFill>
            </a:endParaRPr>
          </a:p>
        </p:txBody>
      </p:sp>
    </p:spTree>
    <p:extLst>
      <p:ext uri="{BB962C8B-B14F-4D97-AF65-F5344CB8AC3E}">
        <p14:creationId xmlns:p14="http://schemas.microsoft.com/office/powerpoint/2010/main" val="199694075"/>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447800" y="-28241"/>
            <a:ext cx="6565392" cy="1143000"/>
          </a:xfrm>
        </p:spPr>
        <p:txBody>
          <a:bodyPr/>
          <a:lstStyle/>
          <a:p>
            <a:r>
              <a:rPr lang="en-US"/>
              <a:t>Enterprise Applications</a:t>
            </a:r>
          </a:p>
        </p:txBody>
      </p:sp>
      <p:sp>
        <p:nvSpPr>
          <p:cNvPr id="3" name="Content Placeholder 2"/>
          <p:cNvSpPr>
            <a:spLocks noGrp="1"/>
          </p:cNvSpPr>
          <p:nvPr>
            <p:ph idx="1"/>
          </p:nvPr>
        </p:nvSpPr>
        <p:spPr>
          <a:xfrm>
            <a:off x="1447800" y="1066800"/>
            <a:ext cx="7499350" cy="5334000"/>
          </a:xfrm>
        </p:spPr>
        <p:txBody>
          <a:bodyPr/>
          <a:lstStyle/>
          <a:p>
            <a:r>
              <a:rPr lang="en-US"/>
              <a:t>Many simultaneous users</a:t>
            </a:r>
          </a:p>
          <a:p>
            <a:pPr lvl="1"/>
            <a:r>
              <a:rPr lang="en-US"/>
              <a:t>Multithreading</a:t>
            </a:r>
          </a:p>
          <a:p>
            <a:r>
              <a:rPr lang="en-US"/>
              <a:t>Ten thousand simultaneous users won't be in the same place</a:t>
            </a:r>
          </a:p>
          <a:p>
            <a:pPr lvl="1"/>
            <a:r>
              <a:rPr lang="en-US"/>
              <a:t>Networking</a:t>
            </a:r>
          </a:p>
          <a:p>
            <a:pPr lvl="1"/>
            <a:r>
              <a:rPr lang="en-US"/>
              <a:t>Remote Method Invocation (RMI)</a:t>
            </a:r>
          </a:p>
          <a:p>
            <a:r>
              <a:rPr lang="en-US"/>
              <a:t>Deal with Persistent Data</a:t>
            </a:r>
          </a:p>
          <a:p>
            <a:pPr lvl="1"/>
            <a:r>
              <a:rPr lang="en-US"/>
              <a:t>Databases</a:t>
            </a:r>
          </a:p>
          <a:p>
            <a:pPr lvl="1"/>
            <a:r>
              <a:rPr lang="en-US"/>
              <a:t>Concurrent Database Access</a:t>
            </a:r>
          </a:p>
          <a:p>
            <a:pPr lvl="1"/>
            <a:r>
              <a:rPr lang="en-US"/>
              <a:t>Object Relational Mapping (ORM)</a:t>
            </a:r>
          </a:p>
        </p:txBody>
      </p:sp>
    </p:spTree>
    <p:extLst>
      <p:ext uri="{BB962C8B-B14F-4D97-AF65-F5344CB8AC3E}">
        <p14:creationId xmlns:p14="http://schemas.microsoft.com/office/powerpoint/2010/main" val="4027761965"/>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48AA7C28-A22D-E248-9DAE-556C1B533FC6}"/>
              </a:ext>
            </a:extLst>
          </p:cNvPr>
          <p:cNvSpPr>
            <a:spLocks noGrp="1"/>
          </p:cNvSpPr>
          <p:nvPr>
            <p:ph type="title"/>
          </p:nvPr>
        </p:nvSpPr>
        <p:spPr/>
        <p:txBody>
          <a:bodyPr>
            <a:normAutofit fontScale="90000"/>
          </a:bodyPr>
          <a:lstStyle/>
          <a:p>
            <a:r>
              <a:rPr lang="en-US"/>
              <a:t>What is Jakarta EE? (formerly Java EE)</a:t>
            </a:r>
          </a:p>
        </p:txBody>
      </p:sp>
      <p:sp>
        <p:nvSpPr>
          <p:cNvPr id="3" name="Content Placeholder 2">
            <a:extLst>
              <a:ext uri="{FF2B5EF4-FFF2-40B4-BE49-F238E27FC236}">
                <a16:creationId xmlns:a16="http://schemas.microsoft.com/office/drawing/2014/main" id="{42EAA67E-AA5E-A942-820D-00D1619D22B6}"/>
              </a:ext>
            </a:extLst>
          </p:cNvPr>
          <p:cNvSpPr>
            <a:spLocks noGrp="1"/>
          </p:cNvSpPr>
          <p:nvPr>
            <p:ph idx="1"/>
          </p:nvPr>
        </p:nvSpPr>
        <p:spPr/>
        <p:txBody>
          <a:bodyPr/>
          <a:lstStyle/>
          <a:p>
            <a:r>
              <a:rPr lang="en-CA" sz="2000"/>
              <a:t>A large list of documents: </a:t>
            </a:r>
          </a:p>
          <a:p>
            <a:pPr lvl="1"/>
            <a:r>
              <a:rPr lang="en-CA" sz="1600"/>
              <a:t>JSRs (Java Specification Requests) – technical documents that describe a Java technology Java EE 8 – JSR-366 is the overall architecture doc, refers to another about 40 individual JSRs </a:t>
            </a:r>
          </a:p>
          <a:p>
            <a:pPr lvl="1"/>
            <a:r>
              <a:rPr lang="en-CA" sz="1800"/>
              <a:t>Complete list - https://www.oracle.com/technetwork/java/javaee/tech/java-ee-8-3890673.html </a:t>
            </a:r>
            <a:endParaRPr lang="en-CA" sz="2000"/>
          </a:p>
          <a:p>
            <a:r>
              <a:rPr lang="en-CA" sz="2000" b="1" i="1"/>
              <a:t>Glassfish </a:t>
            </a:r>
            <a:r>
              <a:rPr lang="en-CA" sz="2000"/>
              <a:t> is the Reference Implementation – a working implementation of the specs; clarifies intent in cases of ambiguity</a:t>
            </a:r>
          </a:p>
          <a:p>
            <a:endParaRPr lang="en-US" sz="1600"/>
          </a:p>
        </p:txBody>
      </p:sp>
    </p:spTree>
    <p:extLst>
      <p:ext uri="{BB962C8B-B14F-4D97-AF65-F5344CB8AC3E}">
        <p14:creationId xmlns:p14="http://schemas.microsoft.com/office/powerpoint/2010/main" val="2843315379"/>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447800" y="297"/>
            <a:ext cx="6565392" cy="1143000"/>
          </a:xfrm>
        </p:spPr>
        <p:txBody>
          <a:bodyPr>
            <a:normAutofit fontScale="90000"/>
          </a:bodyPr>
          <a:lstStyle/>
          <a:p>
            <a:r>
              <a:rPr lang="en-US"/>
              <a:t>Enterprise Programming Technologies and Techniques</a:t>
            </a:r>
          </a:p>
        </p:txBody>
      </p:sp>
      <p:sp>
        <p:nvSpPr>
          <p:cNvPr id="3" name="Content Placeholder 2"/>
          <p:cNvSpPr>
            <a:spLocks noGrp="1"/>
          </p:cNvSpPr>
          <p:nvPr>
            <p:ph idx="1"/>
          </p:nvPr>
        </p:nvSpPr>
        <p:spPr>
          <a:xfrm>
            <a:off x="1447800" y="1143000"/>
            <a:ext cx="7499350" cy="5257800"/>
          </a:xfrm>
        </p:spPr>
        <p:txBody>
          <a:bodyPr/>
          <a:lstStyle/>
          <a:p>
            <a:r>
              <a:rPr lang="en-US"/>
              <a:t>Java EE (Java Enterprise Edition)</a:t>
            </a:r>
          </a:p>
          <a:p>
            <a:pPr lvl="1"/>
            <a:r>
              <a:rPr lang="en-US"/>
              <a:t>Includes Java Standard Edition</a:t>
            </a:r>
          </a:p>
          <a:p>
            <a:pPr lvl="1"/>
            <a:r>
              <a:rPr lang="en-US"/>
              <a:t>Includes Application Server</a:t>
            </a:r>
          </a:p>
          <a:p>
            <a:pPr lvl="2"/>
            <a:r>
              <a:rPr lang="en-US"/>
              <a:t>Glassfish (free and Oracle versions)</a:t>
            </a:r>
          </a:p>
          <a:p>
            <a:pPr lvl="2"/>
            <a:r>
              <a:rPr lang="en-US" err="1"/>
              <a:t>JBoss (Redhat)</a:t>
            </a:r>
          </a:p>
          <a:p>
            <a:pPr lvl="2"/>
            <a:r>
              <a:rPr lang="en-US"/>
              <a:t>many others</a:t>
            </a:r>
          </a:p>
          <a:p>
            <a:pPr lvl="1"/>
            <a:r>
              <a:rPr lang="en-US"/>
              <a:t>An Application Server is something like a template for an Enterprise Application</a:t>
            </a:r>
          </a:p>
          <a:p>
            <a:pPr lvl="1"/>
            <a:r>
              <a:rPr lang="en-US"/>
              <a:t>When we deploy our application to an Application Server, our Java code fills in the blanks in the template (very roughly speaking)</a:t>
            </a:r>
          </a:p>
          <a:p>
            <a:pPr lvl="2"/>
            <a:endParaRPr lang="en-US"/>
          </a:p>
        </p:txBody>
      </p:sp>
    </p:spTree>
    <p:extLst>
      <p:ext uri="{BB962C8B-B14F-4D97-AF65-F5344CB8AC3E}">
        <p14:creationId xmlns:p14="http://schemas.microsoft.com/office/powerpoint/2010/main" val="4292296943"/>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EE4B9D1-5762-A143-AAD3-1761FBA1C84F}"/>
              </a:ext>
            </a:extLst>
          </p:cNvPr>
          <p:cNvSpPr>
            <a:spLocks noGrp="1"/>
          </p:cNvSpPr>
          <p:nvPr>
            <p:ph type="title"/>
          </p:nvPr>
        </p:nvSpPr>
        <p:spPr/>
        <p:txBody>
          <a:bodyPr/>
          <a:lstStyle/>
          <a:p>
            <a:r>
              <a:rPr lang="en-US"/>
              <a:t>Enterprise Programs</a:t>
            </a:r>
          </a:p>
        </p:txBody>
      </p:sp>
      <p:sp>
        <p:nvSpPr>
          <p:cNvPr id="4" name="Rectangle 3">
            <a:extLst>
              <a:ext uri="{FF2B5EF4-FFF2-40B4-BE49-F238E27FC236}">
                <a16:creationId xmlns:a16="http://schemas.microsoft.com/office/drawing/2014/main" id="{801E9435-2106-6746-A78A-BDB21AE2D210}"/>
              </a:ext>
            </a:extLst>
          </p:cNvPr>
          <p:cNvSpPr/>
          <p:nvPr/>
        </p:nvSpPr>
        <p:spPr>
          <a:xfrm>
            <a:off x="1435608" y="1801681"/>
            <a:ext cx="1600200" cy="1447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Gill Sans MT"/>
                <a:ea typeface="ＭＳ Ｐゴシック" charset="0"/>
                <a:cs typeface="+mn-cs"/>
              </a:defRPr>
            </a:lvl1pPr>
            <a:lvl2pPr marL="457200" algn="l" rtl="0" eaLnBrk="0" fontAlgn="base" hangingPunct="0">
              <a:spcBef>
                <a:spcPct val="0"/>
              </a:spcBef>
              <a:spcAft>
                <a:spcPct val="0"/>
              </a:spcAft>
              <a:defRPr sz="2400" kern="1200">
                <a:solidFill>
                  <a:srgbClr val="FFFFFF"/>
                </a:solidFill>
                <a:latin typeface="Gill Sans MT"/>
                <a:ea typeface="ＭＳ Ｐゴシック" charset="0"/>
                <a:cs typeface="+mn-cs"/>
              </a:defRPr>
            </a:lvl2pPr>
            <a:lvl3pPr marL="914400" algn="l" rtl="0" eaLnBrk="0" fontAlgn="base" hangingPunct="0">
              <a:spcBef>
                <a:spcPct val="0"/>
              </a:spcBef>
              <a:spcAft>
                <a:spcPct val="0"/>
              </a:spcAft>
              <a:defRPr sz="2400" kern="1200">
                <a:solidFill>
                  <a:srgbClr val="FFFFFF"/>
                </a:solidFill>
                <a:latin typeface="Gill Sans MT"/>
                <a:ea typeface="ＭＳ Ｐゴシック" charset="0"/>
                <a:cs typeface="+mn-cs"/>
              </a:defRPr>
            </a:lvl3pPr>
            <a:lvl4pPr marL="1371600" algn="l" rtl="0" eaLnBrk="0" fontAlgn="base" hangingPunct="0">
              <a:spcBef>
                <a:spcPct val="0"/>
              </a:spcBef>
              <a:spcAft>
                <a:spcPct val="0"/>
              </a:spcAft>
              <a:defRPr sz="2400" kern="1200">
                <a:solidFill>
                  <a:srgbClr val="FFFFFF"/>
                </a:solidFill>
                <a:latin typeface="Gill Sans MT"/>
                <a:ea typeface="ＭＳ Ｐゴシック" charset="0"/>
                <a:cs typeface="+mn-cs"/>
              </a:defRPr>
            </a:lvl4pPr>
            <a:lvl5pPr marL="1828800" algn="l" rtl="0" eaLnBrk="0" fontAlgn="base" hangingPunct="0">
              <a:spcBef>
                <a:spcPct val="0"/>
              </a:spcBef>
              <a:spcAft>
                <a:spcPct val="0"/>
              </a:spcAft>
              <a:defRPr sz="2400" kern="1200">
                <a:solidFill>
                  <a:srgbClr val="FFFFFF"/>
                </a:solidFill>
                <a:latin typeface="Gill Sans MT"/>
                <a:ea typeface="ＭＳ Ｐゴシック" charset="0"/>
                <a:cs typeface="+mn-cs"/>
              </a:defRPr>
            </a:lvl5pPr>
            <a:lvl6pPr marL="2286000" algn="l" defTabSz="457200" rtl="0" eaLnBrk="1" latinLnBrk="0" hangingPunct="1">
              <a:defRPr sz="2400" kern="1200">
                <a:solidFill>
                  <a:srgbClr val="FFFFFF"/>
                </a:solidFill>
                <a:latin typeface="Gill Sans MT"/>
                <a:ea typeface="ＭＳ Ｐゴシック" charset="0"/>
                <a:cs typeface="+mn-cs"/>
              </a:defRPr>
            </a:lvl6pPr>
            <a:lvl7pPr marL="2743200" algn="l" defTabSz="457200" rtl="0" eaLnBrk="1" latinLnBrk="0" hangingPunct="1">
              <a:defRPr sz="2400" kern="1200">
                <a:solidFill>
                  <a:srgbClr val="FFFFFF"/>
                </a:solidFill>
                <a:latin typeface="Gill Sans MT"/>
                <a:ea typeface="ＭＳ Ｐゴシック" charset="0"/>
                <a:cs typeface="+mn-cs"/>
              </a:defRPr>
            </a:lvl7pPr>
            <a:lvl8pPr marL="3200400" algn="l" defTabSz="457200" rtl="0" eaLnBrk="1" latinLnBrk="0" hangingPunct="1">
              <a:defRPr sz="2400" kern="1200">
                <a:solidFill>
                  <a:srgbClr val="FFFFFF"/>
                </a:solidFill>
                <a:latin typeface="Gill Sans MT"/>
                <a:ea typeface="ＭＳ Ｐゴシック" charset="0"/>
                <a:cs typeface="+mn-cs"/>
              </a:defRPr>
            </a:lvl8pPr>
            <a:lvl9pPr marL="3657600" algn="l" defTabSz="457200" rtl="0" eaLnBrk="1" latinLnBrk="0" hangingPunct="1">
              <a:defRPr sz="2400" kern="1200">
                <a:solidFill>
                  <a:srgbClr val="FFFFFF"/>
                </a:solidFill>
                <a:latin typeface="Gill Sans MT"/>
                <a:ea typeface="ＭＳ Ｐゴシック" charset="0"/>
                <a:cs typeface="+mn-cs"/>
              </a:defRPr>
            </a:lvl9pPr>
          </a:lstStyle>
          <a:p>
            <a:pPr algn="ctr"/>
            <a:endParaRPr lang="en-US"/>
          </a:p>
        </p:txBody>
      </p:sp>
      <p:sp>
        <p:nvSpPr>
          <p:cNvPr id="5" name="TextBox 4">
            <a:extLst>
              <a:ext uri="{FF2B5EF4-FFF2-40B4-BE49-F238E27FC236}">
                <a16:creationId xmlns:a16="http://schemas.microsoft.com/office/drawing/2014/main" id="{EEE0AEB0-5243-C24B-93AA-736CE9C5DBDC}"/>
              </a:ext>
            </a:extLst>
          </p:cNvPr>
          <p:cNvSpPr txBox="1"/>
          <p:nvPr/>
        </p:nvSpPr>
        <p:spPr>
          <a:xfrm>
            <a:off x="1435608" y="1905000"/>
            <a:ext cx="1329210" cy="83099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err="1"/>
              <a:t>Netbeans</a:t>
            </a:r>
            <a:endParaRPr lang="en-US"/>
          </a:p>
          <a:p>
            <a:r>
              <a:rPr lang="en-US"/>
              <a:t>IDE</a:t>
            </a:r>
          </a:p>
        </p:txBody>
      </p:sp>
      <p:sp>
        <p:nvSpPr>
          <p:cNvPr id="6" name="Rectangle 5">
            <a:extLst>
              <a:ext uri="{FF2B5EF4-FFF2-40B4-BE49-F238E27FC236}">
                <a16:creationId xmlns:a16="http://schemas.microsoft.com/office/drawing/2014/main" id="{4CF6FF14-78A7-3D41-BFC0-75E8761333FA}"/>
              </a:ext>
            </a:extLst>
          </p:cNvPr>
          <p:cNvSpPr/>
          <p:nvPr/>
        </p:nvSpPr>
        <p:spPr>
          <a:xfrm>
            <a:off x="6298265" y="2752296"/>
            <a:ext cx="2066830" cy="1447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Gill Sans MT"/>
                <a:ea typeface="ＭＳ Ｐゴシック" charset="0"/>
                <a:cs typeface="+mn-cs"/>
              </a:defRPr>
            </a:lvl1pPr>
            <a:lvl2pPr marL="457200" algn="l" rtl="0" eaLnBrk="0" fontAlgn="base" hangingPunct="0">
              <a:spcBef>
                <a:spcPct val="0"/>
              </a:spcBef>
              <a:spcAft>
                <a:spcPct val="0"/>
              </a:spcAft>
              <a:defRPr sz="2400" kern="1200">
                <a:solidFill>
                  <a:srgbClr val="FFFFFF"/>
                </a:solidFill>
                <a:latin typeface="Gill Sans MT"/>
                <a:ea typeface="ＭＳ Ｐゴシック" charset="0"/>
                <a:cs typeface="+mn-cs"/>
              </a:defRPr>
            </a:lvl2pPr>
            <a:lvl3pPr marL="914400" algn="l" rtl="0" eaLnBrk="0" fontAlgn="base" hangingPunct="0">
              <a:spcBef>
                <a:spcPct val="0"/>
              </a:spcBef>
              <a:spcAft>
                <a:spcPct val="0"/>
              </a:spcAft>
              <a:defRPr sz="2400" kern="1200">
                <a:solidFill>
                  <a:srgbClr val="FFFFFF"/>
                </a:solidFill>
                <a:latin typeface="Gill Sans MT"/>
                <a:ea typeface="ＭＳ Ｐゴシック" charset="0"/>
                <a:cs typeface="+mn-cs"/>
              </a:defRPr>
            </a:lvl3pPr>
            <a:lvl4pPr marL="1371600" algn="l" rtl="0" eaLnBrk="0" fontAlgn="base" hangingPunct="0">
              <a:spcBef>
                <a:spcPct val="0"/>
              </a:spcBef>
              <a:spcAft>
                <a:spcPct val="0"/>
              </a:spcAft>
              <a:defRPr sz="2400" kern="1200">
                <a:solidFill>
                  <a:srgbClr val="FFFFFF"/>
                </a:solidFill>
                <a:latin typeface="Gill Sans MT"/>
                <a:ea typeface="ＭＳ Ｐゴシック" charset="0"/>
                <a:cs typeface="+mn-cs"/>
              </a:defRPr>
            </a:lvl4pPr>
            <a:lvl5pPr marL="1828800" algn="l" rtl="0" eaLnBrk="0" fontAlgn="base" hangingPunct="0">
              <a:spcBef>
                <a:spcPct val="0"/>
              </a:spcBef>
              <a:spcAft>
                <a:spcPct val="0"/>
              </a:spcAft>
              <a:defRPr sz="2400" kern="1200">
                <a:solidFill>
                  <a:srgbClr val="FFFFFF"/>
                </a:solidFill>
                <a:latin typeface="Gill Sans MT"/>
                <a:ea typeface="ＭＳ Ｐゴシック" charset="0"/>
                <a:cs typeface="+mn-cs"/>
              </a:defRPr>
            </a:lvl5pPr>
            <a:lvl6pPr marL="2286000" algn="l" defTabSz="457200" rtl="0" eaLnBrk="1" latinLnBrk="0" hangingPunct="1">
              <a:defRPr sz="2400" kern="1200">
                <a:solidFill>
                  <a:srgbClr val="FFFFFF"/>
                </a:solidFill>
                <a:latin typeface="Gill Sans MT"/>
                <a:ea typeface="ＭＳ Ｐゴシック" charset="0"/>
                <a:cs typeface="+mn-cs"/>
              </a:defRPr>
            </a:lvl6pPr>
            <a:lvl7pPr marL="2743200" algn="l" defTabSz="457200" rtl="0" eaLnBrk="1" latinLnBrk="0" hangingPunct="1">
              <a:defRPr sz="2400" kern="1200">
                <a:solidFill>
                  <a:srgbClr val="FFFFFF"/>
                </a:solidFill>
                <a:latin typeface="Gill Sans MT"/>
                <a:ea typeface="ＭＳ Ｐゴシック" charset="0"/>
                <a:cs typeface="+mn-cs"/>
              </a:defRPr>
            </a:lvl7pPr>
            <a:lvl8pPr marL="3200400" algn="l" defTabSz="457200" rtl="0" eaLnBrk="1" latinLnBrk="0" hangingPunct="1">
              <a:defRPr sz="2400" kern="1200">
                <a:solidFill>
                  <a:srgbClr val="FFFFFF"/>
                </a:solidFill>
                <a:latin typeface="Gill Sans MT"/>
                <a:ea typeface="ＭＳ Ｐゴシック" charset="0"/>
                <a:cs typeface="+mn-cs"/>
              </a:defRPr>
            </a:lvl8pPr>
            <a:lvl9pPr marL="3657600" algn="l" defTabSz="457200" rtl="0" eaLnBrk="1" latinLnBrk="0" hangingPunct="1">
              <a:defRPr sz="2400" kern="1200">
                <a:solidFill>
                  <a:srgbClr val="FFFFFF"/>
                </a:solidFill>
                <a:latin typeface="Gill Sans MT"/>
                <a:ea typeface="ＭＳ Ｐゴシック" charset="0"/>
                <a:cs typeface="+mn-cs"/>
              </a:defRPr>
            </a:lvl9pPr>
          </a:lstStyle>
          <a:p>
            <a:pPr algn="ctr"/>
            <a:endParaRPr lang="en-US"/>
          </a:p>
        </p:txBody>
      </p:sp>
      <p:sp>
        <p:nvSpPr>
          <p:cNvPr id="8" name="TextBox 7">
            <a:extLst>
              <a:ext uri="{FF2B5EF4-FFF2-40B4-BE49-F238E27FC236}">
                <a16:creationId xmlns:a16="http://schemas.microsoft.com/office/drawing/2014/main" id="{B2CA0695-C060-8D47-85F9-BEE0C5B0B655}"/>
              </a:ext>
            </a:extLst>
          </p:cNvPr>
          <p:cNvSpPr txBox="1"/>
          <p:nvPr/>
        </p:nvSpPr>
        <p:spPr>
          <a:xfrm>
            <a:off x="6511669" y="2779148"/>
            <a:ext cx="1792478" cy="83099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Jakarta EE</a:t>
            </a:r>
          </a:p>
          <a:p>
            <a:r>
              <a:rPr lang="en-US"/>
              <a:t>Glassfish 5.1</a:t>
            </a:r>
          </a:p>
        </p:txBody>
      </p:sp>
      <p:sp>
        <p:nvSpPr>
          <p:cNvPr id="10" name="Rectangle 9">
            <a:extLst>
              <a:ext uri="{FF2B5EF4-FFF2-40B4-BE49-F238E27FC236}">
                <a16:creationId xmlns:a16="http://schemas.microsoft.com/office/drawing/2014/main" id="{1A103743-50B1-B64D-9762-92AED8239F4B}"/>
              </a:ext>
            </a:extLst>
          </p:cNvPr>
          <p:cNvSpPr/>
          <p:nvPr/>
        </p:nvSpPr>
        <p:spPr>
          <a:xfrm>
            <a:off x="6374493" y="4748940"/>
            <a:ext cx="2066830" cy="1447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Gill Sans MT"/>
                <a:ea typeface="ＭＳ Ｐゴシック" charset="0"/>
                <a:cs typeface="+mn-cs"/>
              </a:defRPr>
            </a:lvl1pPr>
            <a:lvl2pPr marL="457200" algn="l" rtl="0" eaLnBrk="0" fontAlgn="base" hangingPunct="0">
              <a:spcBef>
                <a:spcPct val="0"/>
              </a:spcBef>
              <a:spcAft>
                <a:spcPct val="0"/>
              </a:spcAft>
              <a:defRPr sz="2400" kern="1200">
                <a:solidFill>
                  <a:srgbClr val="FFFFFF"/>
                </a:solidFill>
                <a:latin typeface="Gill Sans MT"/>
                <a:ea typeface="ＭＳ Ｐゴシック" charset="0"/>
                <a:cs typeface="+mn-cs"/>
              </a:defRPr>
            </a:lvl2pPr>
            <a:lvl3pPr marL="914400" algn="l" rtl="0" eaLnBrk="0" fontAlgn="base" hangingPunct="0">
              <a:spcBef>
                <a:spcPct val="0"/>
              </a:spcBef>
              <a:spcAft>
                <a:spcPct val="0"/>
              </a:spcAft>
              <a:defRPr sz="2400" kern="1200">
                <a:solidFill>
                  <a:srgbClr val="FFFFFF"/>
                </a:solidFill>
                <a:latin typeface="Gill Sans MT"/>
                <a:ea typeface="ＭＳ Ｐゴシック" charset="0"/>
                <a:cs typeface="+mn-cs"/>
              </a:defRPr>
            </a:lvl3pPr>
            <a:lvl4pPr marL="1371600" algn="l" rtl="0" eaLnBrk="0" fontAlgn="base" hangingPunct="0">
              <a:spcBef>
                <a:spcPct val="0"/>
              </a:spcBef>
              <a:spcAft>
                <a:spcPct val="0"/>
              </a:spcAft>
              <a:defRPr sz="2400" kern="1200">
                <a:solidFill>
                  <a:srgbClr val="FFFFFF"/>
                </a:solidFill>
                <a:latin typeface="Gill Sans MT"/>
                <a:ea typeface="ＭＳ Ｐゴシック" charset="0"/>
                <a:cs typeface="+mn-cs"/>
              </a:defRPr>
            </a:lvl4pPr>
            <a:lvl5pPr marL="1828800" algn="l" rtl="0" eaLnBrk="0" fontAlgn="base" hangingPunct="0">
              <a:spcBef>
                <a:spcPct val="0"/>
              </a:spcBef>
              <a:spcAft>
                <a:spcPct val="0"/>
              </a:spcAft>
              <a:defRPr sz="2400" kern="1200">
                <a:solidFill>
                  <a:srgbClr val="FFFFFF"/>
                </a:solidFill>
                <a:latin typeface="Gill Sans MT"/>
                <a:ea typeface="ＭＳ Ｐゴシック" charset="0"/>
                <a:cs typeface="+mn-cs"/>
              </a:defRPr>
            </a:lvl5pPr>
            <a:lvl6pPr marL="2286000" algn="l" defTabSz="457200" rtl="0" eaLnBrk="1" latinLnBrk="0" hangingPunct="1">
              <a:defRPr sz="2400" kern="1200">
                <a:solidFill>
                  <a:srgbClr val="FFFFFF"/>
                </a:solidFill>
                <a:latin typeface="Gill Sans MT"/>
                <a:ea typeface="ＭＳ Ｐゴシック" charset="0"/>
                <a:cs typeface="+mn-cs"/>
              </a:defRPr>
            </a:lvl6pPr>
            <a:lvl7pPr marL="2743200" algn="l" defTabSz="457200" rtl="0" eaLnBrk="1" latinLnBrk="0" hangingPunct="1">
              <a:defRPr sz="2400" kern="1200">
                <a:solidFill>
                  <a:srgbClr val="FFFFFF"/>
                </a:solidFill>
                <a:latin typeface="Gill Sans MT"/>
                <a:ea typeface="ＭＳ Ｐゴシック" charset="0"/>
                <a:cs typeface="+mn-cs"/>
              </a:defRPr>
            </a:lvl7pPr>
            <a:lvl8pPr marL="3200400" algn="l" defTabSz="457200" rtl="0" eaLnBrk="1" latinLnBrk="0" hangingPunct="1">
              <a:defRPr sz="2400" kern="1200">
                <a:solidFill>
                  <a:srgbClr val="FFFFFF"/>
                </a:solidFill>
                <a:latin typeface="Gill Sans MT"/>
                <a:ea typeface="ＭＳ Ｐゴシック" charset="0"/>
                <a:cs typeface="+mn-cs"/>
              </a:defRPr>
            </a:lvl8pPr>
            <a:lvl9pPr marL="3657600" algn="l" defTabSz="457200" rtl="0" eaLnBrk="1" latinLnBrk="0" hangingPunct="1">
              <a:defRPr sz="2400" kern="1200">
                <a:solidFill>
                  <a:srgbClr val="FFFFFF"/>
                </a:solidFill>
                <a:latin typeface="Gill Sans MT"/>
                <a:ea typeface="ＭＳ Ｐゴシック" charset="0"/>
                <a:cs typeface="+mn-cs"/>
              </a:defRPr>
            </a:lvl9pPr>
          </a:lstStyle>
          <a:p>
            <a:pPr algn="ctr"/>
            <a:endParaRPr lang="en-US"/>
          </a:p>
        </p:txBody>
      </p:sp>
      <p:sp>
        <p:nvSpPr>
          <p:cNvPr id="11" name="TextBox 10">
            <a:extLst>
              <a:ext uri="{FF2B5EF4-FFF2-40B4-BE49-F238E27FC236}">
                <a16:creationId xmlns:a16="http://schemas.microsoft.com/office/drawing/2014/main" id="{85A43E63-9FF0-AA4B-8278-75E38DDAE0DE}"/>
              </a:ext>
            </a:extLst>
          </p:cNvPr>
          <p:cNvSpPr txBox="1"/>
          <p:nvPr/>
        </p:nvSpPr>
        <p:spPr>
          <a:xfrm>
            <a:off x="6477493" y="4950767"/>
            <a:ext cx="1860830"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Web Browser</a:t>
            </a:r>
          </a:p>
        </p:txBody>
      </p:sp>
      <p:pic>
        <p:nvPicPr>
          <p:cNvPr id="13" name="Graphic 12" descr="Database">
            <a:extLst>
              <a:ext uri="{FF2B5EF4-FFF2-40B4-BE49-F238E27FC236}">
                <a16:creationId xmlns:a16="http://schemas.microsoft.com/office/drawing/2014/main" id="{3B46D379-A9F0-DE45-904E-9E83A91C9985}"/>
              </a:ext>
            </a:extLst>
          </p:cNvPr>
          <p:cNvPicPr>
            <a:picLocks noChangeAspect="1"/>
          </p:cNvPicPr>
          <p:nvPr/>
        </p:nvPicPr>
        <p:blipFill>
          <a:blip r:embed="rId2">
            <a:extLst>
              <a:ext uri="{96DAC541-7B7A-43D3-8B79-37D633B846F1}">
                <asvg:svgBlip xmlns:asvg="http://schemas.microsoft.com/office/drawing/2016/SVG/main" r:embed="rId3"/>
              </a:ext>
              <a:ext uri="{28A0092B-C50C-407E-A947-70E740481C1C}">
                <a14:useLocalDpi xmlns:a14="http://schemas.microsoft.com/office/drawing/2010/main" val="0"/>
              </a:ext>
            </a:extLst>
          </a:blip>
          <a:stretch>
            <a:fillRect/>
          </a:stretch>
        </p:blipFill>
        <p:spPr>
          <a:xfrm>
            <a:off x="7389747" y="1590586"/>
            <a:ext cx="914400" cy="914400"/>
          </a:xfrm>
          <a:prstGeom prst="rect">
            <a:avLst/>
          </a:prstGeom>
        </p:spPr>
      </p:pic>
      <p:sp>
        <p:nvSpPr>
          <p:cNvPr id="14" name="TextBox 13">
            <a:extLst>
              <a:ext uri="{FF2B5EF4-FFF2-40B4-BE49-F238E27FC236}">
                <a16:creationId xmlns:a16="http://schemas.microsoft.com/office/drawing/2014/main" id="{61A77186-723C-CB40-AD81-24544329F290}"/>
              </a:ext>
            </a:extLst>
          </p:cNvPr>
          <p:cNvSpPr txBox="1"/>
          <p:nvPr/>
        </p:nvSpPr>
        <p:spPr>
          <a:xfrm>
            <a:off x="1422908" y="4251974"/>
            <a:ext cx="2170787" cy="1631216"/>
          </a:xfrm>
          <a:prstGeom prst="rect">
            <a:avLst/>
          </a:prstGeom>
          <a:noFill/>
          <a:ln w="38100">
            <a:solidFill>
              <a:schemeClr val="tx1"/>
            </a:solidFill>
          </a:ln>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sz="2000"/>
              <a:t>mavenproject1/</a:t>
            </a:r>
          </a:p>
          <a:p>
            <a:r>
              <a:rPr lang="en-US" sz="2000"/>
              <a:t>    Web Pages</a:t>
            </a:r>
          </a:p>
          <a:p>
            <a:r>
              <a:rPr lang="en-US" sz="2000"/>
              <a:t>    Source Packages</a:t>
            </a:r>
          </a:p>
          <a:p>
            <a:r>
              <a:rPr lang="en-US" sz="2000"/>
              <a:t>    …</a:t>
            </a:r>
          </a:p>
          <a:p>
            <a:r>
              <a:rPr lang="en-US" sz="2000"/>
              <a:t>    …</a:t>
            </a:r>
          </a:p>
        </p:txBody>
      </p:sp>
      <p:sp>
        <p:nvSpPr>
          <p:cNvPr id="17" name="Rectangle 16">
            <a:extLst>
              <a:ext uri="{FF2B5EF4-FFF2-40B4-BE49-F238E27FC236}">
                <a16:creationId xmlns:a16="http://schemas.microsoft.com/office/drawing/2014/main" id="{828C754E-1059-5948-851A-083CD0042363}"/>
              </a:ext>
            </a:extLst>
          </p:cNvPr>
          <p:cNvSpPr/>
          <p:nvPr/>
        </p:nvSpPr>
        <p:spPr>
          <a:xfrm>
            <a:off x="4075445" y="3013501"/>
            <a:ext cx="1745729" cy="1447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Gill Sans MT"/>
                <a:ea typeface="ＭＳ Ｐゴシック" charset="0"/>
                <a:cs typeface="+mn-cs"/>
              </a:defRPr>
            </a:lvl1pPr>
            <a:lvl2pPr marL="457200" algn="l" rtl="0" eaLnBrk="0" fontAlgn="base" hangingPunct="0">
              <a:spcBef>
                <a:spcPct val="0"/>
              </a:spcBef>
              <a:spcAft>
                <a:spcPct val="0"/>
              </a:spcAft>
              <a:defRPr sz="2400" kern="1200">
                <a:solidFill>
                  <a:srgbClr val="FFFFFF"/>
                </a:solidFill>
                <a:latin typeface="Gill Sans MT"/>
                <a:ea typeface="ＭＳ Ｐゴシック" charset="0"/>
                <a:cs typeface="+mn-cs"/>
              </a:defRPr>
            </a:lvl2pPr>
            <a:lvl3pPr marL="914400" algn="l" rtl="0" eaLnBrk="0" fontAlgn="base" hangingPunct="0">
              <a:spcBef>
                <a:spcPct val="0"/>
              </a:spcBef>
              <a:spcAft>
                <a:spcPct val="0"/>
              </a:spcAft>
              <a:defRPr sz="2400" kern="1200">
                <a:solidFill>
                  <a:srgbClr val="FFFFFF"/>
                </a:solidFill>
                <a:latin typeface="Gill Sans MT"/>
                <a:ea typeface="ＭＳ Ｐゴシック" charset="0"/>
                <a:cs typeface="+mn-cs"/>
              </a:defRPr>
            </a:lvl3pPr>
            <a:lvl4pPr marL="1371600" algn="l" rtl="0" eaLnBrk="0" fontAlgn="base" hangingPunct="0">
              <a:spcBef>
                <a:spcPct val="0"/>
              </a:spcBef>
              <a:spcAft>
                <a:spcPct val="0"/>
              </a:spcAft>
              <a:defRPr sz="2400" kern="1200">
                <a:solidFill>
                  <a:srgbClr val="FFFFFF"/>
                </a:solidFill>
                <a:latin typeface="Gill Sans MT"/>
                <a:ea typeface="ＭＳ Ｐゴシック" charset="0"/>
                <a:cs typeface="+mn-cs"/>
              </a:defRPr>
            </a:lvl4pPr>
            <a:lvl5pPr marL="1828800" algn="l" rtl="0" eaLnBrk="0" fontAlgn="base" hangingPunct="0">
              <a:spcBef>
                <a:spcPct val="0"/>
              </a:spcBef>
              <a:spcAft>
                <a:spcPct val="0"/>
              </a:spcAft>
              <a:defRPr sz="2400" kern="1200">
                <a:solidFill>
                  <a:srgbClr val="FFFFFF"/>
                </a:solidFill>
                <a:latin typeface="Gill Sans MT"/>
                <a:ea typeface="ＭＳ Ｐゴシック" charset="0"/>
                <a:cs typeface="+mn-cs"/>
              </a:defRPr>
            </a:lvl5pPr>
            <a:lvl6pPr marL="2286000" algn="l" defTabSz="457200" rtl="0" eaLnBrk="1" latinLnBrk="0" hangingPunct="1">
              <a:defRPr sz="2400" kern="1200">
                <a:solidFill>
                  <a:srgbClr val="FFFFFF"/>
                </a:solidFill>
                <a:latin typeface="Gill Sans MT"/>
                <a:ea typeface="ＭＳ Ｐゴシック" charset="0"/>
                <a:cs typeface="+mn-cs"/>
              </a:defRPr>
            </a:lvl6pPr>
            <a:lvl7pPr marL="2743200" algn="l" defTabSz="457200" rtl="0" eaLnBrk="1" latinLnBrk="0" hangingPunct="1">
              <a:defRPr sz="2400" kern="1200">
                <a:solidFill>
                  <a:srgbClr val="FFFFFF"/>
                </a:solidFill>
                <a:latin typeface="Gill Sans MT"/>
                <a:ea typeface="ＭＳ Ｐゴシック" charset="0"/>
                <a:cs typeface="+mn-cs"/>
              </a:defRPr>
            </a:lvl7pPr>
            <a:lvl8pPr marL="3200400" algn="l" defTabSz="457200" rtl="0" eaLnBrk="1" latinLnBrk="0" hangingPunct="1">
              <a:defRPr sz="2400" kern="1200">
                <a:solidFill>
                  <a:srgbClr val="FFFFFF"/>
                </a:solidFill>
                <a:latin typeface="Gill Sans MT"/>
                <a:ea typeface="ＭＳ Ｐゴシック" charset="0"/>
                <a:cs typeface="+mn-cs"/>
              </a:defRPr>
            </a:lvl8pPr>
            <a:lvl9pPr marL="3657600" algn="l" defTabSz="457200" rtl="0" eaLnBrk="1" latinLnBrk="0" hangingPunct="1">
              <a:defRPr sz="2400" kern="1200">
                <a:solidFill>
                  <a:srgbClr val="FFFFFF"/>
                </a:solidFill>
                <a:latin typeface="Gill Sans MT"/>
                <a:ea typeface="ＭＳ Ｐゴシック" charset="0"/>
                <a:cs typeface="+mn-cs"/>
              </a:defRPr>
            </a:lvl9pPr>
          </a:lstStyle>
          <a:p>
            <a:pPr algn="ctr"/>
            <a:endParaRPr lang="en-US"/>
          </a:p>
        </p:txBody>
      </p:sp>
      <p:sp>
        <p:nvSpPr>
          <p:cNvPr id="19" name="TextBox 18">
            <a:extLst>
              <a:ext uri="{FF2B5EF4-FFF2-40B4-BE49-F238E27FC236}">
                <a16:creationId xmlns:a16="http://schemas.microsoft.com/office/drawing/2014/main" id="{4F6DF299-7277-A246-AE9A-5BF89F96000B}"/>
              </a:ext>
            </a:extLst>
          </p:cNvPr>
          <p:cNvSpPr txBox="1"/>
          <p:nvPr/>
        </p:nvSpPr>
        <p:spPr>
          <a:xfrm>
            <a:off x="4185791" y="3249481"/>
            <a:ext cx="1635384" cy="830997"/>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war file for</a:t>
            </a:r>
          </a:p>
          <a:p>
            <a:r>
              <a:rPr lang="en-US"/>
              <a:t>deployment</a:t>
            </a:r>
          </a:p>
        </p:txBody>
      </p:sp>
      <p:sp>
        <p:nvSpPr>
          <p:cNvPr id="20" name="Rectangle 19">
            <a:extLst>
              <a:ext uri="{FF2B5EF4-FFF2-40B4-BE49-F238E27FC236}">
                <a16:creationId xmlns:a16="http://schemas.microsoft.com/office/drawing/2014/main" id="{3B8029F6-25D7-D64D-BFA9-0950476CE781}"/>
              </a:ext>
            </a:extLst>
          </p:cNvPr>
          <p:cNvSpPr/>
          <p:nvPr/>
        </p:nvSpPr>
        <p:spPr>
          <a:xfrm>
            <a:off x="6301726" y="3733800"/>
            <a:ext cx="559086" cy="4662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Gill Sans MT"/>
                <a:ea typeface="ＭＳ Ｐゴシック" charset="0"/>
                <a:cs typeface="+mn-cs"/>
              </a:defRPr>
            </a:lvl1pPr>
            <a:lvl2pPr marL="457200" algn="l" rtl="0" eaLnBrk="0" fontAlgn="base" hangingPunct="0">
              <a:spcBef>
                <a:spcPct val="0"/>
              </a:spcBef>
              <a:spcAft>
                <a:spcPct val="0"/>
              </a:spcAft>
              <a:defRPr sz="2400" kern="1200">
                <a:solidFill>
                  <a:srgbClr val="FFFFFF"/>
                </a:solidFill>
                <a:latin typeface="Gill Sans MT"/>
                <a:ea typeface="ＭＳ Ｐゴシック" charset="0"/>
                <a:cs typeface="+mn-cs"/>
              </a:defRPr>
            </a:lvl2pPr>
            <a:lvl3pPr marL="914400" algn="l" rtl="0" eaLnBrk="0" fontAlgn="base" hangingPunct="0">
              <a:spcBef>
                <a:spcPct val="0"/>
              </a:spcBef>
              <a:spcAft>
                <a:spcPct val="0"/>
              </a:spcAft>
              <a:defRPr sz="2400" kern="1200">
                <a:solidFill>
                  <a:srgbClr val="FFFFFF"/>
                </a:solidFill>
                <a:latin typeface="Gill Sans MT"/>
                <a:ea typeface="ＭＳ Ｐゴシック" charset="0"/>
                <a:cs typeface="+mn-cs"/>
              </a:defRPr>
            </a:lvl3pPr>
            <a:lvl4pPr marL="1371600" algn="l" rtl="0" eaLnBrk="0" fontAlgn="base" hangingPunct="0">
              <a:spcBef>
                <a:spcPct val="0"/>
              </a:spcBef>
              <a:spcAft>
                <a:spcPct val="0"/>
              </a:spcAft>
              <a:defRPr sz="2400" kern="1200">
                <a:solidFill>
                  <a:srgbClr val="FFFFFF"/>
                </a:solidFill>
                <a:latin typeface="Gill Sans MT"/>
                <a:ea typeface="ＭＳ Ｐゴシック" charset="0"/>
                <a:cs typeface="+mn-cs"/>
              </a:defRPr>
            </a:lvl4pPr>
            <a:lvl5pPr marL="1828800" algn="l" rtl="0" eaLnBrk="0" fontAlgn="base" hangingPunct="0">
              <a:spcBef>
                <a:spcPct val="0"/>
              </a:spcBef>
              <a:spcAft>
                <a:spcPct val="0"/>
              </a:spcAft>
              <a:defRPr sz="2400" kern="1200">
                <a:solidFill>
                  <a:srgbClr val="FFFFFF"/>
                </a:solidFill>
                <a:latin typeface="Gill Sans MT"/>
                <a:ea typeface="ＭＳ Ｐゴシック" charset="0"/>
                <a:cs typeface="+mn-cs"/>
              </a:defRPr>
            </a:lvl5pPr>
            <a:lvl6pPr marL="2286000" algn="l" defTabSz="457200" rtl="0" eaLnBrk="1" latinLnBrk="0" hangingPunct="1">
              <a:defRPr sz="2400" kern="1200">
                <a:solidFill>
                  <a:srgbClr val="FFFFFF"/>
                </a:solidFill>
                <a:latin typeface="Gill Sans MT"/>
                <a:ea typeface="ＭＳ Ｐゴシック" charset="0"/>
                <a:cs typeface="+mn-cs"/>
              </a:defRPr>
            </a:lvl6pPr>
            <a:lvl7pPr marL="2743200" algn="l" defTabSz="457200" rtl="0" eaLnBrk="1" latinLnBrk="0" hangingPunct="1">
              <a:defRPr sz="2400" kern="1200">
                <a:solidFill>
                  <a:srgbClr val="FFFFFF"/>
                </a:solidFill>
                <a:latin typeface="Gill Sans MT"/>
                <a:ea typeface="ＭＳ Ｐゴシック" charset="0"/>
                <a:cs typeface="+mn-cs"/>
              </a:defRPr>
            </a:lvl7pPr>
            <a:lvl8pPr marL="3200400" algn="l" defTabSz="457200" rtl="0" eaLnBrk="1" latinLnBrk="0" hangingPunct="1">
              <a:defRPr sz="2400" kern="1200">
                <a:solidFill>
                  <a:srgbClr val="FFFFFF"/>
                </a:solidFill>
                <a:latin typeface="Gill Sans MT"/>
                <a:ea typeface="ＭＳ Ｐゴシック" charset="0"/>
                <a:cs typeface="+mn-cs"/>
              </a:defRPr>
            </a:lvl8pPr>
            <a:lvl9pPr marL="3657600" algn="l" defTabSz="457200" rtl="0" eaLnBrk="1" latinLnBrk="0" hangingPunct="1">
              <a:defRPr sz="2400" kern="1200">
                <a:solidFill>
                  <a:srgbClr val="FFFFFF"/>
                </a:solidFill>
                <a:latin typeface="Gill Sans MT"/>
                <a:ea typeface="ＭＳ Ｐゴシック" charset="0"/>
                <a:cs typeface="+mn-cs"/>
              </a:defRPr>
            </a:lvl9pPr>
          </a:lstStyle>
          <a:p>
            <a:pPr algn="ctr"/>
            <a:endParaRPr lang="en-US"/>
          </a:p>
        </p:txBody>
      </p:sp>
      <p:cxnSp>
        <p:nvCxnSpPr>
          <p:cNvPr id="22" name="Straight Connector 21">
            <a:extLst>
              <a:ext uri="{FF2B5EF4-FFF2-40B4-BE49-F238E27FC236}">
                <a16:creationId xmlns:a16="http://schemas.microsoft.com/office/drawing/2014/main" id="{B9DB5160-A34E-6F45-852D-34D58E2F6B3A}"/>
              </a:ext>
            </a:extLst>
          </p:cNvPr>
          <p:cNvCxnSpPr/>
          <p:nvPr/>
        </p:nvCxnSpPr>
        <p:spPr>
          <a:xfrm flipH="1">
            <a:off x="4718304" y="1219200"/>
            <a:ext cx="0" cy="501255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CE9A17A-1ECF-7C49-9444-8255E852BDD9}"/>
              </a:ext>
            </a:extLst>
          </p:cNvPr>
          <p:cNvCxnSpPr/>
          <p:nvPr/>
        </p:nvCxnSpPr>
        <p:spPr>
          <a:xfrm flipH="1">
            <a:off x="1752600" y="3249481"/>
            <a:ext cx="0" cy="994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Skeleton">
            <a:extLst>
              <a:ext uri="{FF2B5EF4-FFF2-40B4-BE49-F238E27FC236}">
                <a16:creationId xmlns:a16="http://schemas.microsoft.com/office/drawing/2014/main" id="{15009245-7F0A-3646-8C4B-1D14BF103C7B}"/>
              </a:ext>
            </a:extLst>
          </p:cNvPr>
          <p:cNvPicPr>
            <a:picLocks noChangeAspect="1"/>
          </p:cNvPicPr>
          <p:nvPr/>
        </p:nvPicPr>
        <p:blipFill>
          <a:blip r:embed="rId4">
            <a:extLst>
              <a:ext uri="{96DAC541-7B7A-43D3-8B79-37D633B846F1}">
                <asvg:svgBlip xmlns:asvg="http://schemas.microsoft.com/office/drawing/2016/SVG/main" r:embed="rId5"/>
              </a:ext>
              <a:ext uri="{28A0092B-C50C-407E-A947-70E740481C1C}">
                <a14:useLocalDpi xmlns:a14="http://schemas.microsoft.com/office/drawing/2010/main" val="0"/>
              </a:ext>
            </a:extLst>
          </a:blip>
          <a:stretch>
            <a:fillRect/>
          </a:stretch>
        </p:blipFill>
        <p:spPr>
          <a:xfrm>
            <a:off x="3574168" y="1331567"/>
            <a:ext cx="914400" cy="914400"/>
          </a:xfrm>
          <a:prstGeom prst="rect">
            <a:avLst/>
          </a:prstGeom>
        </p:spPr>
      </p:pic>
      <p:pic>
        <p:nvPicPr>
          <p:cNvPr id="28" name="Graphic 27" descr="Skeleton">
            <a:extLst>
              <a:ext uri="{FF2B5EF4-FFF2-40B4-BE49-F238E27FC236}">
                <a16:creationId xmlns:a16="http://schemas.microsoft.com/office/drawing/2014/main" id="{F755F44D-465B-1340-9473-E86DF62887EF}"/>
              </a:ext>
            </a:extLst>
          </p:cNvPr>
          <p:cNvPicPr>
            <a:picLocks noChangeAspect="1"/>
          </p:cNvPicPr>
          <p:nvPr/>
        </p:nvPicPr>
        <p:blipFill>
          <a:blip r:embed="rId4">
            <a:extLst>
              <a:ext uri="{96DAC541-7B7A-43D3-8B79-37D633B846F1}">
                <asvg:svgBlip xmlns:asvg="http://schemas.microsoft.com/office/drawing/2016/SVG/main" r:embed="rId5"/>
              </a:ext>
              <a:ext uri="{28A0092B-C50C-407E-A947-70E740481C1C}">
                <a14:useLocalDpi xmlns:a14="http://schemas.microsoft.com/office/drawing/2010/main" val="0"/>
              </a:ext>
            </a:extLst>
          </a:blip>
          <a:stretch>
            <a:fillRect/>
          </a:stretch>
        </p:blipFill>
        <p:spPr>
          <a:xfrm>
            <a:off x="5486401" y="5774551"/>
            <a:ext cx="914400" cy="914400"/>
          </a:xfrm>
          <a:prstGeom prst="rect">
            <a:avLst/>
          </a:prstGeom>
        </p:spPr>
      </p:pic>
      <p:sp>
        <p:nvSpPr>
          <p:cNvPr id="29" name="TextBox 28">
            <a:extLst>
              <a:ext uri="{FF2B5EF4-FFF2-40B4-BE49-F238E27FC236}">
                <a16:creationId xmlns:a16="http://schemas.microsoft.com/office/drawing/2014/main" id="{FAD301E5-648E-7448-8456-7949AD4ACD53}"/>
              </a:ext>
            </a:extLst>
          </p:cNvPr>
          <p:cNvSpPr txBox="1"/>
          <p:nvPr/>
        </p:nvSpPr>
        <p:spPr>
          <a:xfrm>
            <a:off x="2247110" y="1177525"/>
            <a:ext cx="1721946"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Programmer</a:t>
            </a:r>
          </a:p>
        </p:txBody>
      </p:sp>
      <p:sp>
        <p:nvSpPr>
          <p:cNvPr id="30" name="TextBox 29">
            <a:extLst>
              <a:ext uri="{FF2B5EF4-FFF2-40B4-BE49-F238E27FC236}">
                <a16:creationId xmlns:a16="http://schemas.microsoft.com/office/drawing/2014/main" id="{AA57BD1E-51E4-3C41-A571-D11AA80F6C4A}"/>
              </a:ext>
            </a:extLst>
          </p:cNvPr>
          <p:cNvSpPr txBox="1"/>
          <p:nvPr/>
        </p:nvSpPr>
        <p:spPr>
          <a:xfrm>
            <a:off x="5082793" y="5624332"/>
            <a:ext cx="766557"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User</a:t>
            </a:r>
          </a:p>
        </p:txBody>
      </p:sp>
      <p:cxnSp>
        <p:nvCxnSpPr>
          <p:cNvPr id="32" name="Straight Arrow Connector 31">
            <a:extLst>
              <a:ext uri="{FF2B5EF4-FFF2-40B4-BE49-F238E27FC236}">
                <a16:creationId xmlns:a16="http://schemas.microsoft.com/office/drawing/2014/main" id="{92879A6E-8176-7844-959B-D8B21567F2D4}"/>
              </a:ext>
            </a:extLst>
          </p:cNvPr>
          <p:cNvCxnSpPr/>
          <p:nvPr/>
        </p:nvCxnSpPr>
        <p:spPr>
          <a:xfrm flipH="1">
            <a:off x="2806072" y="1905000"/>
            <a:ext cx="936391" cy="5695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9AEC80-9E40-A14B-934A-F3D4F09CAA1B}"/>
              </a:ext>
            </a:extLst>
          </p:cNvPr>
          <p:cNvCxnSpPr>
            <a:endCxn id="20" idx="2"/>
          </p:cNvCxnSpPr>
          <p:nvPr/>
        </p:nvCxnSpPr>
        <p:spPr>
          <a:xfrm flipH="1" flipV="1">
            <a:off x="6581269" y="4200096"/>
            <a:ext cx="185192" cy="548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C47E8A3-2E6F-5641-855F-8D8B9C2F432D}"/>
              </a:ext>
            </a:extLst>
          </p:cNvPr>
          <p:cNvCxnSpPr>
            <a:endCxn id="20" idx="1"/>
          </p:cNvCxnSpPr>
          <p:nvPr/>
        </p:nvCxnSpPr>
        <p:spPr>
          <a:xfrm>
            <a:off x="5821174" y="3824761"/>
            <a:ext cx="480552" cy="142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8D1078A-9D2E-5349-9882-06AC218C3B34}"/>
              </a:ext>
            </a:extLst>
          </p:cNvPr>
          <p:cNvCxnSpPr/>
          <p:nvPr/>
        </p:nvCxnSpPr>
        <p:spPr>
          <a:xfrm flipV="1">
            <a:off x="6100717" y="5733492"/>
            <a:ext cx="825227" cy="1690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421E29-A649-C24E-8356-C72ED658491D}"/>
              </a:ext>
            </a:extLst>
          </p:cNvPr>
          <p:cNvCxnSpPr/>
          <p:nvPr/>
        </p:nvCxnSpPr>
        <p:spPr>
          <a:xfrm flipV="1">
            <a:off x="3612821" y="4251975"/>
            <a:ext cx="462624" cy="209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FE73B8C-D855-184F-AEAF-C4F1D3C2BE4E}"/>
              </a:ext>
            </a:extLst>
          </p:cNvPr>
          <p:cNvSpPr txBox="1"/>
          <p:nvPr/>
        </p:nvSpPr>
        <p:spPr>
          <a:xfrm>
            <a:off x="3209680" y="1639190"/>
            <a:ext cx="403141"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1</a:t>
            </a:r>
          </a:p>
        </p:txBody>
      </p:sp>
      <p:sp>
        <p:nvSpPr>
          <p:cNvPr id="43" name="TextBox 42">
            <a:extLst>
              <a:ext uri="{FF2B5EF4-FFF2-40B4-BE49-F238E27FC236}">
                <a16:creationId xmlns:a16="http://schemas.microsoft.com/office/drawing/2014/main" id="{525E2614-E248-5241-A2E5-DF6DFA7A0994}"/>
              </a:ext>
            </a:extLst>
          </p:cNvPr>
          <p:cNvSpPr txBox="1"/>
          <p:nvPr/>
        </p:nvSpPr>
        <p:spPr>
          <a:xfrm>
            <a:off x="3604173" y="3925231"/>
            <a:ext cx="403141"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2</a:t>
            </a:r>
          </a:p>
        </p:txBody>
      </p:sp>
      <p:sp>
        <p:nvSpPr>
          <p:cNvPr id="44" name="TextBox 43">
            <a:extLst>
              <a:ext uri="{FF2B5EF4-FFF2-40B4-BE49-F238E27FC236}">
                <a16:creationId xmlns:a16="http://schemas.microsoft.com/office/drawing/2014/main" id="{2C0B9D0A-2667-0C41-BF3C-53255866B6FC}"/>
              </a:ext>
            </a:extLst>
          </p:cNvPr>
          <p:cNvSpPr txBox="1"/>
          <p:nvPr/>
        </p:nvSpPr>
        <p:spPr>
          <a:xfrm>
            <a:off x="5889305" y="3421571"/>
            <a:ext cx="403141"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3</a:t>
            </a:r>
          </a:p>
        </p:txBody>
      </p:sp>
      <p:sp>
        <p:nvSpPr>
          <p:cNvPr id="46" name="TextBox 45">
            <a:extLst>
              <a:ext uri="{FF2B5EF4-FFF2-40B4-BE49-F238E27FC236}">
                <a16:creationId xmlns:a16="http://schemas.microsoft.com/office/drawing/2014/main" id="{5C972BB4-5203-EF49-9093-6E0ED1DBE3C2}"/>
              </a:ext>
            </a:extLst>
          </p:cNvPr>
          <p:cNvSpPr txBox="1"/>
          <p:nvPr/>
        </p:nvSpPr>
        <p:spPr>
          <a:xfrm>
            <a:off x="6067277" y="5397277"/>
            <a:ext cx="403141"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4</a:t>
            </a:r>
          </a:p>
        </p:txBody>
      </p:sp>
      <p:sp>
        <p:nvSpPr>
          <p:cNvPr id="47" name="TextBox 46">
            <a:extLst>
              <a:ext uri="{FF2B5EF4-FFF2-40B4-BE49-F238E27FC236}">
                <a16:creationId xmlns:a16="http://schemas.microsoft.com/office/drawing/2014/main" id="{A550A2EF-2ADB-824E-AA0C-C144F335FDAF}"/>
              </a:ext>
            </a:extLst>
          </p:cNvPr>
          <p:cNvSpPr txBox="1"/>
          <p:nvPr/>
        </p:nvSpPr>
        <p:spPr>
          <a:xfrm>
            <a:off x="6724373" y="4229308"/>
            <a:ext cx="403141"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5</a:t>
            </a:r>
          </a:p>
        </p:txBody>
      </p:sp>
      <p:cxnSp>
        <p:nvCxnSpPr>
          <p:cNvPr id="48" name="Straight Arrow Connector 47">
            <a:extLst>
              <a:ext uri="{FF2B5EF4-FFF2-40B4-BE49-F238E27FC236}">
                <a16:creationId xmlns:a16="http://schemas.microsoft.com/office/drawing/2014/main" id="{5C16AD0A-8A7D-BF4D-96B1-1CD714B839B1}"/>
              </a:ext>
            </a:extLst>
          </p:cNvPr>
          <p:cNvCxnSpPr/>
          <p:nvPr/>
        </p:nvCxnSpPr>
        <p:spPr>
          <a:xfrm>
            <a:off x="7331680" y="3883236"/>
            <a:ext cx="389412" cy="176602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FA5DF7A-38E4-4D40-A0C1-5AC97164DAB8}"/>
              </a:ext>
            </a:extLst>
          </p:cNvPr>
          <p:cNvSpPr txBox="1"/>
          <p:nvPr/>
        </p:nvSpPr>
        <p:spPr>
          <a:xfrm>
            <a:off x="7509888" y="4242354"/>
            <a:ext cx="403141"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6</a:t>
            </a:r>
          </a:p>
        </p:txBody>
      </p:sp>
      <p:sp>
        <p:nvSpPr>
          <p:cNvPr id="53" name="TextBox 52">
            <a:extLst>
              <a:ext uri="{FF2B5EF4-FFF2-40B4-BE49-F238E27FC236}">
                <a16:creationId xmlns:a16="http://schemas.microsoft.com/office/drawing/2014/main" id="{BB0DE88F-6D12-EC4E-B6F3-BFB2DD6A0A12}"/>
              </a:ext>
            </a:extLst>
          </p:cNvPr>
          <p:cNvSpPr txBox="1"/>
          <p:nvPr/>
        </p:nvSpPr>
        <p:spPr>
          <a:xfrm>
            <a:off x="7142343" y="5446088"/>
            <a:ext cx="403141"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6</a:t>
            </a:r>
          </a:p>
        </p:txBody>
      </p:sp>
      <p:sp>
        <p:nvSpPr>
          <p:cNvPr id="54" name="TextBox 53">
            <a:extLst>
              <a:ext uri="{FF2B5EF4-FFF2-40B4-BE49-F238E27FC236}">
                <a16:creationId xmlns:a16="http://schemas.microsoft.com/office/drawing/2014/main" id="{BC53C140-B615-9046-B36C-779E36956A3F}"/>
              </a:ext>
            </a:extLst>
          </p:cNvPr>
          <p:cNvSpPr txBox="1"/>
          <p:nvPr/>
        </p:nvSpPr>
        <p:spPr>
          <a:xfrm>
            <a:off x="7277061" y="2318879"/>
            <a:ext cx="403141"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6</a:t>
            </a:r>
          </a:p>
        </p:txBody>
      </p:sp>
      <p:cxnSp>
        <p:nvCxnSpPr>
          <p:cNvPr id="56" name="Straight Arrow Connector 55">
            <a:extLst>
              <a:ext uri="{FF2B5EF4-FFF2-40B4-BE49-F238E27FC236}">
                <a16:creationId xmlns:a16="http://schemas.microsoft.com/office/drawing/2014/main" id="{9770C630-27E7-CB45-A951-99FB598771DC}"/>
              </a:ext>
            </a:extLst>
          </p:cNvPr>
          <p:cNvCxnSpPr/>
          <p:nvPr/>
        </p:nvCxnSpPr>
        <p:spPr>
          <a:xfrm flipH="1">
            <a:off x="7652657" y="2394116"/>
            <a:ext cx="55735" cy="3418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785B79A-1156-454E-9EF8-D6C3B86C27D3}"/>
              </a:ext>
            </a:extLst>
          </p:cNvPr>
          <p:cNvCxnSpPr/>
          <p:nvPr/>
        </p:nvCxnSpPr>
        <p:spPr>
          <a:xfrm flipH="1">
            <a:off x="6201650" y="5761149"/>
            <a:ext cx="1519442" cy="32484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83550"/>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255FF35A-CB51-1841-B70C-DADD2E490F20}"/>
              </a:ext>
            </a:extLst>
          </p:cNvPr>
          <p:cNvSpPr>
            <a:spLocks noGrp="1"/>
          </p:cNvSpPr>
          <p:nvPr>
            <p:ph idx="1"/>
          </p:nvPr>
        </p:nvSpPr>
        <p:spPr/>
        <p:txBody>
          <a:bodyPr/>
          <a:lstStyle/>
          <a:p>
            <a:r>
              <a:rPr lang="en-US"/>
              <a:t>Tomcat</a:t>
            </a:r>
          </a:p>
          <a:p>
            <a:pPr lvl="1"/>
            <a:r>
              <a:rPr lang="en-US"/>
              <a:t>Web Container (see next two slides)</a:t>
            </a:r>
          </a:p>
          <a:p>
            <a:pPr lvl="1"/>
            <a:r>
              <a:rPr lang="en-US"/>
              <a:t>Incidentally, JEE Containers (Web, EJB) are a different concept from Docker Containers</a:t>
            </a:r>
          </a:p>
          <a:p>
            <a:pPr lvl="1"/>
            <a:r>
              <a:rPr lang="en-US"/>
              <a:t>Needs JAVA_HOME  (JRE)</a:t>
            </a:r>
          </a:p>
          <a:p>
            <a:pPr lvl="1"/>
            <a:r>
              <a:rPr lang="en-US"/>
              <a:t>Can run servlets, JSP,  Web Profile EJB</a:t>
            </a:r>
          </a:p>
          <a:p>
            <a:pPr lvl="1"/>
            <a:r>
              <a:rPr lang="en-US"/>
              <a:t>Can run Javabeans</a:t>
            </a:r>
            <a:endParaRPr lang="en-US"/>
          </a:p>
          <a:p>
            <a:pPr lvl="2"/>
            <a:r>
              <a:rPr lang="en-US"/>
              <a:t>A Javabean is a POJO that follows naming conventions for properties</a:t>
            </a:r>
          </a:p>
        </p:txBody>
      </p:sp>
      <p:sp>
        <p:nvSpPr>
          <p:cNvPr id="4" name="Title 1">
            <a:extLst>
              <a:ext uri="{FF2B5EF4-FFF2-40B4-BE49-F238E27FC236}">
                <a16:creationId xmlns:a16="http://schemas.microsoft.com/office/drawing/2014/main" id="{EB6FCAFF-EC39-AC46-A7F5-6C096D735562}"/>
              </a:ext>
            </a:extLst>
          </p:cNvPr>
          <p:cNvSpPr txBox="1"/>
          <p:nvPr/>
        </p:nvSpPr>
        <p:spPr>
          <a:xfrm>
            <a:off x="1435100" y="0"/>
            <a:ext cx="6565392" cy="1143000"/>
          </a:xfrm>
          <a:prstGeom prst="rect">
            <a:avLst/>
          </a:prstGeom>
        </p:spPr>
        <p:txBody>
          <a:bodyPr anchor="ctr">
            <a:normAutofit fontScale="97500"/>
          </a:bodyPr>
          <a:lstStyle>
            <a:defPPr>
              <a:defRPr lang="en-US"/>
            </a:defPPr>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ＭＳ Ｐゴシック" charset="0"/>
                <a:cs typeface="+mj-cs"/>
              </a:defRPr>
            </a:lvl1pPr>
            <a:lvl2pPr marL="457200" algn="l" rtl="0" eaLnBrk="0" fontAlgn="base" hangingPunct="0">
              <a:spcBef>
                <a:spcPct val="0"/>
              </a:spcBef>
              <a:spcAft>
                <a:spcPct val="0"/>
              </a:spcAft>
              <a:defRPr sz="4300" kern="1200">
                <a:solidFill>
                  <a:srgbClr val="572314"/>
                </a:solidFill>
                <a:latin typeface="Gill Sans MT" pitchFamily="34" charset="0"/>
                <a:ea typeface="ＭＳ Ｐゴシック" charset="0"/>
                <a:cs typeface="+mn-cs"/>
              </a:defRPr>
            </a:lvl2pPr>
            <a:lvl3pPr marL="914400" algn="l" rtl="0" eaLnBrk="0" fontAlgn="base" hangingPunct="0">
              <a:spcBef>
                <a:spcPct val="0"/>
              </a:spcBef>
              <a:spcAft>
                <a:spcPct val="0"/>
              </a:spcAft>
              <a:defRPr sz="4300" kern="1200">
                <a:solidFill>
                  <a:srgbClr val="572314"/>
                </a:solidFill>
                <a:latin typeface="Gill Sans MT" pitchFamily="34" charset="0"/>
                <a:ea typeface="ＭＳ Ｐゴシック" charset="0"/>
                <a:cs typeface="+mn-cs"/>
              </a:defRPr>
            </a:lvl3pPr>
            <a:lvl4pPr marL="1371600" algn="l" rtl="0" eaLnBrk="0" fontAlgn="base" hangingPunct="0">
              <a:spcBef>
                <a:spcPct val="0"/>
              </a:spcBef>
              <a:spcAft>
                <a:spcPct val="0"/>
              </a:spcAft>
              <a:defRPr sz="4300" kern="1200">
                <a:solidFill>
                  <a:srgbClr val="572314"/>
                </a:solidFill>
                <a:latin typeface="Gill Sans MT" pitchFamily="34" charset="0"/>
                <a:ea typeface="ＭＳ Ｐゴシック" charset="0"/>
                <a:cs typeface="+mn-cs"/>
              </a:defRPr>
            </a:lvl4pPr>
            <a:lvl5pPr marL="1828800" algn="l" rtl="0" eaLnBrk="0" fontAlgn="base" hangingPunct="0">
              <a:spcBef>
                <a:spcPct val="0"/>
              </a:spcBef>
              <a:spcAft>
                <a:spcPct val="0"/>
              </a:spcAft>
              <a:defRPr sz="4300" kern="1200">
                <a:solidFill>
                  <a:srgbClr val="572314"/>
                </a:solidFill>
                <a:latin typeface="Gill Sans MT" pitchFamily="34" charset="0"/>
                <a:ea typeface="ＭＳ Ｐゴシック" charset="0"/>
                <a:cs typeface="+mn-cs"/>
              </a:defRPr>
            </a:lvl5pPr>
            <a:lvl6pPr marL="457200" algn="l" defTabSz="457200" rtl="0" eaLnBrk="1" fontAlgn="base" latinLnBrk="0" hangingPunct="1">
              <a:spcBef>
                <a:spcPct val="0"/>
              </a:spcBef>
              <a:spcAft>
                <a:spcPct val="0"/>
              </a:spcAft>
              <a:defRPr sz="4300" kern="1200">
                <a:solidFill>
                  <a:srgbClr val="572314"/>
                </a:solidFill>
                <a:latin typeface="Gill Sans MT" pitchFamily="34" charset="0"/>
                <a:ea typeface="ＭＳ Ｐゴシック" charset="0"/>
                <a:cs typeface="+mn-cs"/>
              </a:defRPr>
            </a:lvl6pPr>
            <a:lvl7pPr marL="914400" algn="l" defTabSz="457200" rtl="0" eaLnBrk="1" fontAlgn="base" latinLnBrk="0" hangingPunct="1">
              <a:spcBef>
                <a:spcPct val="0"/>
              </a:spcBef>
              <a:spcAft>
                <a:spcPct val="0"/>
              </a:spcAft>
              <a:defRPr sz="4300" kern="1200">
                <a:solidFill>
                  <a:srgbClr val="572314"/>
                </a:solidFill>
                <a:latin typeface="Gill Sans MT" pitchFamily="34" charset="0"/>
                <a:ea typeface="ＭＳ Ｐゴシック" charset="0"/>
                <a:cs typeface="+mn-cs"/>
              </a:defRPr>
            </a:lvl7pPr>
            <a:lvl8pPr marL="1371600" algn="l" defTabSz="457200" rtl="0" eaLnBrk="1" fontAlgn="base" latinLnBrk="0" hangingPunct="1">
              <a:spcBef>
                <a:spcPct val="0"/>
              </a:spcBef>
              <a:spcAft>
                <a:spcPct val="0"/>
              </a:spcAft>
              <a:defRPr sz="4300" kern="1200">
                <a:solidFill>
                  <a:srgbClr val="572314"/>
                </a:solidFill>
                <a:latin typeface="Gill Sans MT" pitchFamily="34" charset="0"/>
                <a:ea typeface="ＭＳ Ｐゴシック" charset="0"/>
                <a:cs typeface="+mn-cs"/>
              </a:defRPr>
            </a:lvl8pPr>
            <a:lvl9pPr marL="1828800" algn="l" defTabSz="457200" rtl="0" eaLnBrk="1" fontAlgn="base" latinLnBrk="0" hangingPunct="1">
              <a:spcBef>
                <a:spcPct val="0"/>
              </a:spcBef>
              <a:spcAft>
                <a:spcPct val="0"/>
              </a:spcAft>
              <a:defRPr sz="4300" kern="1200">
                <a:solidFill>
                  <a:srgbClr val="572314"/>
                </a:solidFill>
                <a:latin typeface="Gill Sans MT" pitchFamily="34" charset="0"/>
                <a:ea typeface="ＭＳ Ｐゴシック" charset="0"/>
                <a:cs typeface="+mn-cs"/>
              </a:defRPr>
            </a:lvl9pPr>
          </a:lstStyle>
          <a:p>
            <a:r>
              <a:rPr lang="en-US"/>
              <a:t>Enterprise Programming</a:t>
            </a:r>
          </a:p>
        </p:txBody>
      </p:sp>
    </p:spTree>
    <p:extLst>
      <p:ext uri="{BB962C8B-B14F-4D97-AF65-F5344CB8AC3E}">
        <p14:creationId xmlns:p14="http://schemas.microsoft.com/office/powerpoint/2010/main" val="2234832653"/>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31CA4D5-649B-2941-B4B0-8D0FF970BB78}"/>
              </a:ext>
            </a:extLst>
          </p:cNvPr>
          <p:cNvSpPr>
            <a:spLocks noGrp="1"/>
          </p:cNvSpPr>
          <p:nvPr>
            <p:ph type="title"/>
          </p:nvPr>
        </p:nvSpPr>
        <p:spPr/>
        <p:txBody>
          <a:bodyPr>
            <a:normAutofit/>
          </a:bodyPr>
          <a:lstStyle/>
          <a:p>
            <a:r>
              <a:rPr lang="en-US"/>
              <a:t>JEE Specs </a:t>
            </a:r>
            <a:r>
              <a:rPr lang="en-US" sz="1600"/>
              <a:t>https://jaxenter.com/introducing-the-java-ee-web-profile-103275.html</a:t>
            </a:r>
            <a:endParaRPr lang="en-US"/>
          </a:p>
        </p:txBody>
      </p:sp>
      <p:pic>
        <p:nvPicPr>
          <p:cNvPr id="5" name="Content Placeholder 4">
            <a:extLst>
              <a:ext uri="{FF2B5EF4-FFF2-40B4-BE49-F238E27FC236}">
                <a16:creationId xmlns:a16="http://schemas.microsoft.com/office/drawing/2014/main" id="{12FFEB21-DE53-774A-9614-2DB1B4529D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767635"/>
            <a:ext cx="7499350" cy="4160929"/>
          </a:xfrm>
        </p:spPr>
      </p:pic>
    </p:spTree>
    <p:extLst>
      <p:ext uri="{BB962C8B-B14F-4D97-AF65-F5344CB8AC3E}">
        <p14:creationId xmlns:p14="http://schemas.microsoft.com/office/powerpoint/2010/main" val="3226638106"/>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452DC37-6552-EC44-B066-EB955F9B7200}"/>
              </a:ext>
            </a:extLst>
          </p:cNvPr>
          <p:cNvSpPr>
            <a:spLocks noGrp="1"/>
          </p:cNvSpPr>
          <p:nvPr>
            <p:ph type="title"/>
          </p:nvPr>
        </p:nvSpPr>
        <p:spPr/>
        <p:txBody>
          <a:bodyPr/>
          <a:lstStyle/>
          <a:p>
            <a:r>
              <a:rPr lang="en-US"/>
              <a:t>EJB Lite vs EJB </a:t>
            </a:r>
            <a:r>
              <a:rPr lang="en-US" sz="1400"/>
              <a:t>https://jaxenter.com/introducing-the-java-ee-web-profile-103275.html</a:t>
            </a:r>
            <a:endParaRPr lang="en-US"/>
          </a:p>
        </p:txBody>
      </p:sp>
      <p:pic>
        <p:nvPicPr>
          <p:cNvPr id="5" name="Content Placeholder 4">
            <a:extLst>
              <a:ext uri="{FF2B5EF4-FFF2-40B4-BE49-F238E27FC236}">
                <a16:creationId xmlns:a16="http://schemas.microsoft.com/office/drawing/2014/main" id="{647E636B-53DA-6E46-A37C-047E8394D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4475" y="1447800"/>
            <a:ext cx="4800600" cy="4800600"/>
          </a:xfrm>
        </p:spPr>
      </p:pic>
      <p:cxnSp>
        <p:nvCxnSpPr>
          <p:cNvPr id="7" name="Straight Arrow Connector 6">
            <a:extLst>
              <a:ext uri="{FF2B5EF4-FFF2-40B4-BE49-F238E27FC236}">
                <a16:creationId xmlns:a16="http://schemas.microsoft.com/office/drawing/2014/main" id="{1DDAE8A6-D03F-5D4F-91E8-C53C46B6EE8C}"/>
              </a:ext>
            </a:extLst>
          </p:cNvPr>
          <p:cNvCxnSpPr/>
          <p:nvPr/>
        </p:nvCxnSpPr>
        <p:spPr>
          <a:xfrm flipV="1">
            <a:off x="1905000" y="3505200"/>
            <a:ext cx="3276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951553"/>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Addressbook application</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33</a:t>
            </a:fld>
            <a:endParaRPr lang="en-US">
              <a:solidFill>
                <a:schemeClr val="tx1"/>
              </a:solidFill>
            </a:endParaRPr>
          </a:p>
        </p:txBody>
      </p:sp>
      <p:sp>
        <p:nvSpPr>
          <p:cNvPr id="6" name="Rectangle 5"/>
          <p:cNvSpPr/>
          <p:nvPr/>
        </p:nvSpPr>
        <p:spPr bwMode="auto">
          <a:xfrm>
            <a:off x="1103510" y="4314031"/>
            <a:ext cx="1127919" cy="1439863"/>
          </a:xfrm>
          <a:prstGeom prst="rect">
            <a:avLst/>
          </a:prstGeom>
          <a:noFill/>
          <a:ln w="38100" cap="flat" cmpd="sng" algn="ctr">
            <a:solidFill>
              <a:srgbClr val="C0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1103511" y="4379119"/>
            <a:ext cx="10318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Browser</a:t>
            </a: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2797175" y="4133851"/>
            <a:ext cx="1655762" cy="1871662"/>
          </a:xfrm>
          <a:prstGeom prst="rect">
            <a:avLst/>
          </a:prstGeom>
          <a:noFill/>
          <a:ln w="38100" cap="flat" cmpd="sng" algn="ctr">
            <a:solidFill>
              <a:schemeClr val="tx2">
                <a:lumMod val="60000"/>
                <a:lumOff val="40000"/>
              </a:schemeClr>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41993" name="TextBox 10"/>
          <p:cNvSpPr txBox="1">
            <a:spLocks noChangeArrowheads="1"/>
          </p:cNvSpPr>
          <p:nvPr/>
        </p:nvSpPr>
        <p:spPr bwMode="auto">
          <a:xfrm>
            <a:off x="2988866" y="4314031"/>
            <a:ext cx="137313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Web Pages</a:t>
            </a:r>
          </a:p>
          <a:p>
            <a:pPr eaLnBrk="1" hangingPunct="1"/>
            <a:r>
              <a:rPr lang="en-US" sz="1800"/>
              <a:t>JSF</a:t>
            </a:r>
          </a:p>
          <a:p>
            <a:pPr eaLnBrk="1" hangingPunct="1"/>
            <a:r>
              <a:rPr lang="en-US" sz="1800"/>
              <a:t>*.xhtml</a:t>
            </a:r>
            <a:endParaRPr lang="en-US" sz="1800"/>
          </a:p>
        </p:txBody>
      </p:sp>
      <p:cxnSp>
        <p:nvCxnSpPr>
          <p:cNvPr id="13" name="Straight Arrow Connector 12"/>
          <p:cNvCxnSpPr/>
          <p:nvPr/>
        </p:nvCxnSpPr>
        <p:spPr bwMode="auto">
          <a:xfrm>
            <a:off x="2250282" y="4508500"/>
            <a:ext cx="546893"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348037" y="2060575"/>
            <a:ext cx="1728787" cy="1873250"/>
            <a:chOff x="4932040" y="3212976"/>
            <a:chExt cx="1728562" cy="1872208"/>
          </a:xfrm>
        </p:grpSpPr>
        <p:sp>
          <p:nvSpPr>
            <p:cNvPr id="14" name="Rectangle 13"/>
            <p:cNvSpPr/>
            <p:nvPr/>
          </p:nvSpPr>
          <p:spPr bwMode="auto">
            <a:xfrm>
              <a:off x="4932040" y="3212976"/>
              <a:ext cx="1728562" cy="1872208"/>
            </a:xfrm>
            <a:prstGeom prst="rect">
              <a:avLst/>
            </a:prstGeom>
            <a:noFill/>
            <a:ln w="38100" cap="flat" cmpd="sng" algn="ctr">
              <a:solidFill>
                <a:schemeClr val="tx2">
                  <a:lumMod val="60000"/>
                  <a:lumOff val="40000"/>
                </a:schemeClr>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932040" y="3212976"/>
              <a:ext cx="1577470" cy="58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Named Bean</a:t>
              </a:r>
            </a:p>
            <a:p>
              <a:pPr eaLnBrk="1" hangingPunct="1"/>
              <a:r>
                <a:rPr lang="en-US" sz="1400" err="1"/>
                <a:t>ContactController</a:t>
              </a:r>
              <a:endParaRPr lang="en-US" sz="1400"/>
            </a:p>
          </p:txBody>
        </p:sp>
      </p:gr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6156325" y="2565400"/>
            <a:ext cx="139814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chemeClr val="accent4">
                <a:lumMod val="75000"/>
              </a:schemeClr>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2" name="Straight Arrow Connector 21"/>
          <p:cNvCxnSpPr>
            <a:endCxn id="9" idx="0"/>
          </p:cNvCxnSpPr>
          <p:nvPr/>
        </p:nvCxnSpPr>
        <p:spPr bwMode="auto">
          <a:xfrm flipH="1">
            <a:off x="3624262" y="3846513"/>
            <a:ext cx="36513" cy="287338"/>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p:nvPr/>
        </p:nvCxnSpPr>
        <p:spPr bwMode="auto">
          <a:xfrm>
            <a:off x="5076825" y="3357563"/>
            <a:ext cx="935038"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Tree>
    <p:extLst>
      <p:ext uri="{BB962C8B-B14F-4D97-AF65-F5344CB8AC3E}">
        <p14:creationId xmlns:p14="http://schemas.microsoft.com/office/powerpoint/2010/main" val="1121890133"/>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AFA3ADF-35DA-DF48-9839-438434D07C9D}"/>
              </a:ext>
            </a:extLst>
          </p:cNvPr>
          <p:cNvSpPr>
            <a:spLocks noGrp="1"/>
          </p:cNvSpPr>
          <p:nvPr>
            <p:ph type="title"/>
          </p:nvPr>
        </p:nvSpPr>
        <p:spPr/>
        <p:txBody>
          <a:bodyPr/>
          <a:lstStyle/>
          <a:p>
            <a:r>
              <a:rPr lang="en-US"/>
              <a:t>Tiered Applications</a:t>
            </a:r>
          </a:p>
        </p:txBody>
      </p:sp>
      <p:sp>
        <p:nvSpPr>
          <p:cNvPr id="3" name="Content Placeholder 2">
            <a:extLst>
              <a:ext uri="{FF2B5EF4-FFF2-40B4-BE49-F238E27FC236}">
                <a16:creationId xmlns:a16="http://schemas.microsoft.com/office/drawing/2014/main" id="{3012D692-A3C1-5047-8016-F87DCA4CC9FD}"/>
              </a:ext>
            </a:extLst>
          </p:cNvPr>
          <p:cNvSpPr>
            <a:spLocks noGrp="1"/>
          </p:cNvSpPr>
          <p:nvPr>
            <p:ph idx="1"/>
          </p:nvPr>
        </p:nvSpPr>
        <p:spPr/>
        <p:txBody>
          <a:bodyPr/>
          <a:lstStyle/>
          <a:p>
            <a:r>
              <a:rPr lang="en-US"/>
              <a:t>Presentation Layer</a:t>
            </a:r>
          </a:p>
          <a:p>
            <a:pPr lvl="1"/>
            <a:r>
              <a:rPr lang="en-US">
                <a:solidFill>
                  <a:srgbClr val="FF0000"/>
                </a:solidFill>
              </a:rPr>
              <a:t>Client Side Presentation</a:t>
            </a:r>
          </a:p>
          <a:p>
            <a:pPr lvl="1"/>
            <a:r>
              <a:rPr lang="en-US">
                <a:solidFill>
                  <a:schemeClr val="tx2">
                    <a:lumMod val="60000"/>
                    <a:lumOff val="40000"/>
                  </a:schemeClr>
                </a:solidFill>
              </a:rPr>
              <a:t>Server Side Presentation</a:t>
            </a:r>
          </a:p>
          <a:p>
            <a:r>
              <a:rPr lang="en-US">
                <a:solidFill>
                  <a:srgbClr val="00B0F0"/>
                </a:solidFill>
              </a:rPr>
              <a:t>Business Layer</a:t>
            </a:r>
          </a:p>
          <a:p>
            <a:r>
              <a:rPr lang="en-US">
                <a:solidFill>
                  <a:schemeClr val="accent4">
                    <a:lumMod val="75000"/>
                  </a:schemeClr>
                </a:solidFill>
              </a:rPr>
              <a:t>Data Layer</a:t>
            </a:r>
          </a:p>
        </p:txBody>
      </p:sp>
    </p:spTree>
    <p:extLst>
      <p:ext uri="{BB962C8B-B14F-4D97-AF65-F5344CB8AC3E}">
        <p14:creationId xmlns:p14="http://schemas.microsoft.com/office/powerpoint/2010/main" val="996575951"/>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DABC9F4-BE7F-AA49-A6FC-755B0E599155}"/>
              </a:ext>
            </a:extLst>
          </p:cNvPr>
          <p:cNvSpPr>
            <a:spLocks noGrp="1"/>
          </p:cNvSpPr>
          <p:nvPr>
            <p:ph type="title"/>
          </p:nvPr>
        </p:nvSpPr>
        <p:spPr/>
        <p:txBody>
          <a:bodyPr/>
          <a:lstStyle/>
          <a:p>
            <a:r>
              <a:rPr lang="en-US"/>
              <a:t>Persistence JPA</a:t>
            </a:r>
          </a:p>
        </p:txBody>
      </p:sp>
      <p:sp>
        <p:nvSpPr>
          <p:cNvPr id="3" name="Content Placeholder 2">
            <a:extLst>
              <a:ext uri="{FF2B5EF4-FFF2-40B4-BE49-F238E27FC236}">
                <a16:creationId xmlns:a16="http://schemas.microsoft.com/office/drawing/2014/main" id="{E56FC346-36C0-CE49-BCCC-A9FE22E45D40}"/>
              </a:ext>
            </a:extLst>
          </p:cNvPr>
          <p:cNvSpPr>
            <a:spLocks noGrp="1"/>
          </p:cNvSpPr>
          <p:nvPr>
            <p:ph idx="1"/>
          </p:nvPr>
        </p:nvSpPr>
        <p:spPr/>
        <p:txBody>
          <a:bodyPr>
            <a:normAutofit/>
          </a:bodyPr>
          <a:lstStyle/>
          <a:p>
            <a:pPr marL="0" indent="0">
              <a:buNone/>
            </a:pPr>
            <a:r>
              <a:rPr lang="en-US" sz="3600"/>
              <a:t>In this SlideDeck</a:t>
            </a:r>
            <a:endParaRPr lang="en-US" sz="3600"/>
          </a:p>
          <a:p>
            <a:pPr lvl="1"/>
            <a:r>
              <a:rPr lang="en-US" sz="3200"/>
              <a:t>Continue introduction to Jakarta EE</a:t>
            </a:r>
          </a:p>
          <a:p>
            <a:pPr lvl="1"/>
            <a:r>
              <a:rPr lang="en-US" sz="3200"/>
              <a:t>Programming and troubleshooting</a:t>
            </a:r>
          </a:p>
          <a:p>
            <a:pPr lvl="1"/>
            <a:r>
              <a:rPr lang="en-US" sz="3200"/>
              <a:t>Deeper dive into Java Persistence</a:t>
            </a:r>
          </a:p>
        </p:txBody>
      </p:sp>
    </p:spTree>
    <p:extLst>
      <p:ext uri="{BB962C8B-B14F-4D97-AF65-F5344CB8AC3E}">
        <p14:creationId xmlns:p14="http://schemas.microsoft.com/office/powerpoint/2010/main" val="118300154"/>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Addressbook application</a:t>
            </a:r>
          </a:p>
        </p:txBody>
      </p:sp>
      <p:sp>
        <p:nvSpPr>
          <p:cNvPr id="5123" name="Date Placeholder 3"/>
          <p:cNvSpPr>
            <a:spLocks noGrp="1"/>
          </p:cNvSpPr>
          <p:nvPr>
            <p:ph type="dt" sz="half"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36</a:t>
            </a:fld>
            <a:endParaRPr lang="en-US">
              <a:solidFill>
                <a:schemeClr val="tx1"/>
              </a:solidFill>
            </a:endParaRPr>
          </a:p>
        </p:txBody>
      </p:sp>
      <p:sp>
        <p:nvSpPr>
          <p:cNvPr id="6" name="Rectangle 5"/>
          <p:cNvSpPr/>
          <p:nvPr/>
        </p:nvSpPr>
        <p:spPr bwMode="auto">
          <a:xfrm>
            <a:off x="1103510" y="4314031"/>
            <a:ext cx="1127919" cy="1439863"/>
          </a:xfrm>
          <a:prstGeom prst="rect">
            <a:avLst/>
          </a:prstGeom>
          <a:noFill/>
          <a:ln w="38100" cap="flat" cmpd="sng" algn="ctr">
            <a:solidFill>
              <a:srgbClr val="C0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1103511" y="4379119"/>
            <a:ext cx="10318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Browser</a:t>
            </a: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2797175" y="4133851"/>
            <a:ext cx="1655762" cy="18716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41993" name="TextBox 10"/>
          <p:cNvSpPr txBox="1">
            <a:spLocks noChangeArrowheads="1"/>
          </p:cNvSpPr>
          <p:nvPr/>
        </p:nvSpPr>
        <p:spPr bwMode="auto">
          <a:xfrm>
            <a:off x="2988866" y="4314031"/>
            <a:ext cx="137313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Web Pages</a:t>
            </a:r>
          </a:p>
          <a:p>
            <a:pPr eaLnBrk="1" hangingPunct="1"/>
            <a:r>
              <a:rPr lang="en-US" sz="1800"/>
              <a:t>JSF</a:t>
            </a:r>
          </a:p>
          <a:p>
            <a:pPr eaLnBrk="1" hangingPunct="1"/>
            <a:r>
              <a:rPr lang="en-US" sz="1800"/>
              <a:t>*.xhtml</a:t>
            </a:r>
            <a:endParaRPr lang="en-US" sz="1800"/>
          </a:p>
        </p:txBody>
      </p:sp>
      <p:cxnSp>
        <p:nvCxnSpPr>
          <p:cNvPr id="13" name="Straight Arrow Connector 12"/>
          <p:cNvCxnSpPr/>
          <p:nvPr/>
        </p:nvCxnSpPr>
        <p:spPr bwMode="auto">
          <a:xfrm>
            <a:off x="2250282" y="4508500"/>
            <a:ext cx="546893"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348037" y="2060575"/>
            <a:ext cx="1728787" cy="1873250"/>
            <a:chOff x="4932040" y="3212976"/>
            <a:chExt cx="1728562" cy="1872208"/>
          </a:xfrm>
        </p:grpSpPr>
        <p:sp>
          <p:nvSpPr>
            <p:cNvPr id="14" name="Rectangle 13"/>
            <p:cNvSpPr/>
            <p:nvPr/>
          </p:nvSpPr>
          <p:spPr bwMode="auto">
            <a:xfrm>
              <a:off x="4932040" y="3212976"/>
              <a:ext cx="1728562" cy="187220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932040" y="3212976"/>
              <a:ext cx="1577470" cy="58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Named Bean</a:t>
              </a:r>
            </a:p>
            <a:p>
              <a:pPr eaLnBrk="1" hangingPunct="1"/>
              <a:r>
                <a:rPr lang="en-US" sz="1400" err="1"/>
                <a:t>ContactController</a:t>
              </a:r>
              <a:endParaRPr lang="en-US" sz="1400"/>
            </a:p>
          </p:txBody>
        </p:sp>
      </p:gr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6156325" y="2565400"/>
            <a:ext cx="139814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2" name="Straight Arrow Connector 21"/>
          <p:cNvCxnSpPr>
            <a:endCxn id="9" idx="0"/>
          </p:cNvCxnSpPr>
          <p:nvPr/>
        </p:nvCxnSpPr>
        <p:spPr bwMode="auto">
          <a:xfrm flipH="1">
            <a:off x="3624262" y="3846513"/>
            <a:ext cx="36513" cy="287338"/>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p:nvPr/>
        </p:nvCxnSpPr>
        <p:spPr bwMode="auto">
          <a:xfrm>
            <a:off x="5076825" y="3357563"/>
            <a:ext cx="935038"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Tree>
    <p:extLst>
      <p:ext uri="{BB962C8B-B14F-4D97-AF65-F5344CB8AC3E}">
        <p14:creationId xmlns:p14="http://schemas.microsoft.com/office/powerpoint/2010/main" val="3872766758"/>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AFA3ADF-35DA-DF48-9839-438434D07C9D}"/>
              </a:ext>
            </a:extLst>
          </p:cNvPr>
          <p:cNvSpPr>
            <a:spLocks noGrp="1"/>
          </p:cNvSpPr>
          <p:nvPr>
            <p:ph type="title"/>
          </p:nvPr>
        </p:nvSpPr>
        <p:spPr/>
        <p:txBody>
          <a:bodyPr/>
          <a:lstStyle/>
          <a:p>
            <a:r>
              <a:rPr lang="en-US"/>
              <a:t>Jakarta EE Intro: Tiered Applications</a:t>
            </a:r>
          </a:p>
        </p:txBody>
      </p:sp>
      <p:sp>
        <p:nvSpPr>
          <p:cNvPr id="3" name="Content Placeholder 2">
            <a:extLst>
              <a:ext uri="{FF2B5EF4-FFF2-40B4-BE49-F238E27FC236}">
                <a16:creationId xmlns:a16="http://schemas.microsoft.com/office/drawing/2014/main" id="{3012D692-A3C1-5047-8016-F87DCA4CC9FD}"/>
              </a:ext>
            </a:extLst>
          </p:cNvPr>
          <p:cNvSpPr>
            <a:spLocks noGrp="1"/>
          </p:cNvSpPr>
          <p:nvPr>
            <p:ph idx="1"/>
          </p:nvPr>
        </p:nvSpPr>
        <p:spPr/>
        <p:txBody>
          <a:bodyPr/>
          <a:lstStyle/>
          <a:p>
            <a:r>
              <a:rPr lang="en-US"/>
              <a:t>Presentation Layer</a:t>
            </a:r>
          </a:p>
          <a:p>
            <a:pPr lvl="1"/>
            <a:r>
              <a:rPr lang="en-US">
                <a:solidFill>
                  <a:srgbClr val="C00000"/>
                </a:solidFill>
              </a:rPr>
              <a:t>Client Side Presentation</a:t>
            </a:r>
          </a:p>
          <a:p>
            <a:pPr lvl="1"/>
            <a:r>
              <a:rPr lang="en-US">
                <a:solidFill>
                  <a:srgbClr val="FF0000"/>
                </a:solidFill>
              </a:rPr>
              <a:t>Server Side Presentation</a:t>
            </a:r>
          </a:p>
          <a:p>
            <a:r>
              <a:rPr lang="en-US">
                <a:solidFill>
                  <a:srgbClr val="00B0F0"/>
                </a:solidFill>
              </a:rPr>
              <a:t>Business Layer</a:t>
            </a:r>
          </a:p>
          <a:p>
            <a:r>
              <a:rPr lang="en-US">
                <a:solidFill>
                  <a:srgbClr val="00B050"/>
                </a:solidFill>
              </a:rPr>
              <a:t>Data Layer</a:t>
            </a:r>
          </a:p>
        </p:txBody>
      </p:sp>
    </p:spTree>
    <p:extLst>
      <p:ext uri="{BB962C8B-B14F-4D97-AF65-F5344CB8AC3E}">
        <p14:creationId xmlns:p14="http://schemas.microsoft.com/office/powerpoint/2010/main" val="1515335463"/>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Content Placeholder 4">
            <a:extLst>
              <a:ext uri="{FF2B5EF4-FFF2-40B4-BE49-F238E27FC236}">
                <a16:creationId xmlns:a16="http://schemas.microsoft.com/office/drawing/2014/main" id="{1472B475-6C29-5842-AC13-4C1E7CCF7F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371600"/>
            <a:ext cx="7886700" cy="4571449"/>
          </a:xfrm>
        </p:spPr>
      </p:pic>
    </p:spTree>
    <p:extLst>
      <p:ext uri="{BB962C8B-B14F-4D97-AF65-F5344CB8AC3E}">
        <p14:creationId xmlns:p14="http://schemas.microsoft.com/office/powerpoint/2010/main" val="903104066"/>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Restaurant Analogy (3-tier applications)</a:t>
            </a:r>
          </a:p>
        </p:txBody>
      </p:sp>
      <p:sp>
        <p:nvSpPr>
          <p:cNvPr id="5123" name="Date Placeholder 3"/>
          <p:cNvSpPr>
            <a:spLocks noGrp="1"/>
          </p:cNvSpPr>
          <p:nvPr>
            <p:ph type="dt" sz="half"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39</a:t>
            </a:fld>
            <a:endParaRPr lang="en-US">
              <a:solidFill>
                <a:schemeClr val="tx1"/>
              </a:solidFill>
            </a:endParaRPr>
          </a:p>
        </p:txBody>
      </p:sp>
      <p:sp>
        <p:nvSpPr>
          <p:cNvPr id="6" name="Rectangle 5"/>
          <p:cNvSpPr/>
          <p:nvPr/>
        </p:nvSpPr>
        <p:spPr bwMode="auto">
          <a:xfrm>
            <a:off x="1103510" y="4314031"/>
            <a:ext cx="1127919" cy="1439863"/>
          </a:xfrm>
          <a:prstGeom prst="rect">
            <a:avLst/>
          </a:prstGeom>
          <a:noFill/>
          <a:ln w="38100" cap="flat" cmpd="sng" algn="ctr">
            <a:solidFill>
              <a:srgbClr val="C0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1103511" y="4379119"/>
            <a:ext cx="1018227"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Dining</a:t>
            </a:r>
          </a:p>
          <a:p>
            <a:pPr algn="l" eaLnBrk="1" hangingPunct="1"/>
            <a:r>
              <a:rPr lang="en-US" sz="1800"/>
              <a:t>Room</a:t>
            </a:r>
          </a:p>
          <a:p>
            <a:pPr algn="l" eaLnBrk="1" hangingPunct="1"/>
            <a:r>
              <a:rPr lang="en-US" sz="1800"/>
              <a:t>Tables</a:t>
            </a:r>
          </a:p>
          <a:p>
            <a:pPr algn="l" eaLnBrk="1" hangingPunct="1"/>
            <a:r>
              <a:rPr lang="en-US" sz="1800"/>
              <a:t>Chairs</a:t>
            </a:r>
          </a:p>
          <a:p>
            <a:pPr algn="l" eaLnBrk="1" hangingPunct="1"/>
            <a:r>
              <a:rPr lang="en-US" sz="1800"/>
              <a:t>Napkins</a:t>
            </a:r>
          </a:p>
        </p:txBody>
      </p:sp>
      <p:sp>
        <p:nvSpPr>
          <p:cNvPr id="8" name="Rectangle 7"/>
          <p:cNvSpPr/>
          <p:nvPr/>
        </p:nvSpPr>
        <p:spPr bwMode="auto">
          <a:xfrm>
            <a:off x="2686050" y="1681866"/>
            <a:ext cx="49339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2797174" y="4133851"/>
            <a:ext cx="2376906" cy="18716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74926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Employee Area</a:t>
            </a:r>
          </a:p>
        </p:txBody>
      </p:sp>
      <p:sp>
        <p:nvSpPr>
          <p:cNvPr id="41993" name="TextBox 10"/>
          <p:cNvSpPr txBox="1">
            <a:spLocks noChangeArrowheads="1"/>
          </p:cNvSpPr>
          <p:nvPr/>
        </p:nvSpPr>
        <p:spPr bwMode="auto">
          <a:xfrm>
            <a:off x="2988866" y="4314031"/>
            <a:ext cx="2185214"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Cashiers</a:t>
            </a:r>
          </a:p>
          <a:p>
            <a:pPr eaLnBrk="1" hangingPunct="1"/>
            <a:r>
              <a:rPr lang="en-US" sz="1800"/>
              <a:t>Cash Register</a:t>
            </a:r>
          </a:p>
          <a:p>
            <a:pPr eaLnBrk="1" hangingPunct="1"/>
            <a:endParaRPr lang="en-US" sz="1800"/>
          </a:p>
          <a:p>
            <a:pPr eaLnBrk="1" hangingPunct="1"/>
            <a:r>
              <a:rPr lang="en-US" sz="1800"/>
              <a:t>Cashier is stateless</a:t>
            </a:r>
          </a:p>
          <a:p>
            <a:pPr eaLnBrk="1" hangingPunct="1"/>
            <a:r>
              <a:rPr lang="en-US" sz="1800"/>
              <a:t>or</a:t>
            </a:r>
          </a:p>
          <a:p>
            <a:pPr eaLnBrk="1" hangingPunct="1"/>
            <a:r>
              <a:rPr lang="en-US" sz="1800"/>
              <a:t>Waiter is stateful</a:t>
            </a:r>
          </a:p>
        </p:txBody>
      </p:sp>
      <p:cxnSp>
        <p:nvCxnSpPr>
          <p:cNvPr id="13" name="Straight Arrow Connector 12"/>
          <p:cNvCxnSpPr/>
          <p:nvPr/>
        </p:nvCxnSpPr>
        <p:spPr bwMode="auto">
          <a:xfrm>
            <a:off x="2250282" y="4508500"/>
            <a:ext cx="546893"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301844" y="2733496"/>
            <a:ext cx="1774980" cy="1200330"/>
            <a:chOff x="4885853" y="3885522"/>
            <a:chExt cx="1774749" cy="1199662"/>
          </a:xfrm>
        </p:grpSpPr>
        <p:sp>
          <p:nvSpPr>
            <p:cNvPr id="14" name="Rectangle 13"/>
            <p:cNvSpPr/>
            <p:nvPr/>
          </p:nvSpPr>
          <p:spPr bwMode="auto">
            <a:xfrm>
              <a:off x="4932040" y="3885522"/>
              <a:ext cx="1728562" cy="11996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885853" y="3985481"/>
              <a:ext cx="1646391" cy="799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Counter</a:t>
              </a:r>
            </a:p>
            <a:p>
              <a:pPr eaLnBrk="1" hangingPunct="1"/>
              <a:r>
                <a:rPr lang="en-US" sz="1400"/>
                <a:t>Frontend/Backend</a:t>
              </a:r>
            </a:p>
            <a:p>
              <a:pPr eaLnBrk="1" hangingPunct="1"/>
              <a:r>
                <a:rPr lang="en-US" sz="1400"/>
                <a:t>Transition</a:t>
              </a:r>
            </a:p>
          </p:txBody>
        </p:sp>
      </p:grpSp>
      <p:sp>
        <p:nvSpPr>
          <p:cNvPr id="17" name="Rectangle 16"/>
          <p:cNvSpPr/>
          <p:nvPr/>
        </p:nvSpPr>
        <p:spPr bwMode="auto">
          <a:xfrm>
            <a:off x="5580063" y="2546008"/>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519059" y="2516009"/>
            <a:ext cx="177484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Kitchen</a:t>
            </a:r>
          </a:p>
          <a:p>
            <a:pPr algn="l" eaLnBrk="1" hangingPunct="1"/>
            <a:r>
              <a:rPr lang="en-US" sz="1800"/>
              <a:t>Backend</a:t>
            </a:r>
          </a:p>
          <a:p>
            <a:pPr algn="l" eaLnBrk="1" hangingPunct="1"/>
            <a:r>
              <a:rPr lang="en-US" sz="1800"/>
              <a:t>Recipes = </a:t>
            </a:r>
          </a:p>
          <a:p>
            <a:pPr algn="l" eaLnBrk="1" hangingPunct="1"/>
            <a:r>
              <a:rPr lang="en-US" sz="1800"/>
              <a:t>Business Rules</a:t>
            </a:r>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576200" y="4593323"/>
            <a:ext cx="172778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Walk-in cooler</a:t>
            </a:r>
          </a:p>
          <a:p>
            <a:pPr eaLnBrk="1" hangingPunct="1"/>
            <a:r>
              <a:rPr lang="en-US" sz="1800"/>
              <a:t>Walk-in freezer</a:t>
            </a:r>
          </a:p>
        </p:txBody>
      </p:sp>
      <p:cxnSp>
        <p:nvCxnSpPr>
          <p:cNvPr id="22" name="Straight Arrow Connector 21"/>
          <p:cNvCxnSpPr>
            <a:endCxn id="9" idx="0"/>
          </p:cNvCxnSpPr>
          <p:nvPr/>
        </p:nvCxnSpPr>
        <p:spPr bwMode="auto">
          <a:xfrm>
            <a:off x="3810000" y="3933826"/>
            <a:ext cx="175627" cy="2000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p:nvPr/>
        </p:nvCxnSpPr>
        <p:spPr bwMode="auto">
          <a:xfrm>
            <a:off x="5076825" y="3357563"/>
            <a:ext cx="503238"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198520" y="3769971"/>
            <a:ext cx="1207293" cy="651217"/>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697142" y="3980406"/>
            <a:ext cx="1857376" cy="830997"/>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a:ea typeface="+mn-ea"/>
              </a:rPr>
              <a:t>Food Ingredients</a:t>
            </a:r>
          </a:p>
        </p:txBody>
      </p:sp>
      <p:cxnSp>
        <p:nvCxnSpPr>
          <p:cNvPr id="29" name="Straight Arrow Connector 28">
            <a:extLst>
              <a:ext uri="{FF2B5EF4-FFF2-40B4-BE49-F238E27FC236}">
                <a16:creationId xmlns:a16="http://schemas.microsoft.com/office/drawing/2014/main" id="{3EED263F-FB2B-0048-8E78-FAE42FE1F561}"/>
              </a:ext>
            </a:extLst>
          </p:cNvPr>
          <p:cNvCxnSpPr/>
          <p:nvPr/>
        </p:nvCxnSpPr>
        <p:spPr bwMode="auto">
          <a:xfrm>
            <a:off x="5016138" y="2306930"/>
            <a:ext cx="563924" cy="322512"/>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2" name="TextBox 31">
            <a:extLst>
              <a:ext uri="{FF2B5EF4-FFF2-40B4-BE49-F238E27FC236}">
                <a16:creationId xmlns:a16="http://schemas.microsoft.com/office/drawing/2014/main" id="{4389C3C3-6295-7F49-924C-68198C9D87F1}"/>
              </a:ext>
            </a:extLst>
          </p:cNvPr>
          <p:cNvSpPr txBox="1"/>
          <p:nvPr/>
        </p:nvSpPr>
        <p:spPr>
          <a:xfrm>
            <a:off x="2797174" y="1809443"/>
            <a:ext cx="2212987" cy="646331"/>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sz="1800">
                <a:ea typeface="+mn-ea"/>
              </a:rPr>
              <a:t>RESTful API</a:t>
            </a:r>
          </a:p>
          <a:p>
            <a:pPr>
              <a:defRPr/>
            </a:pPr>
            <a:r>
              <a:rPr lang="en-US" sz="1800">
                <a:ea typeface="+mn-ea"/>
              </a:rPr>
              <a:t>Takeout/Drivethru</a:t>
            </a:r>
            <a:endParaRPr lang="en-US" sz="1800">
              <a:ea typeface="+mn-ea"/>
            </a:endParaRPr>
          </a:p>
        </p:txBody>
      </p:sp>
      <p:sp>
        <p:nvSpPr>
          <p:cNvPr id="33" name="Rectangle 32">
            <a:extLst>
              <a:ext uri="{FF2B5EF4-FFF2-40B4-BE49-F238E27FC236}">
                <a16:creationId xmlns:a16="http://schemas.microsoft.com/office/drawing/2014/main" id="{2003F925-F19A-5348-BB03-A01B3069DB97}"/>
              </a:ext>
            </a:extLst>
          </p:cNvPr>
          <p:cNvSpPr/>
          <p:nvPr/>
        </p:nvSpPr>
        <p:spPr bwMode="auto">
          <a:xfrm>
            <a:off x="239116" y="1491876"/>
            <a:ext cx="1728787" cy="14398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4" name="TextBox 14">
            <a:extLst>
              <a:ext uri="{FF2B5EF4-FFF2-40B4-BE49-F238E27FC236}">
                <a16:creationId xmlns:a16="http://schemas.microsoft.com/office/drawing/2014/main" id="{747C704E-68A4-0143-B260-8D91EBA67F37}"/>
              </a:ext>
            </a:extLst>
          </p:cNvPr>
          <p:cNvSpPr txBox="1">
            <a:spLocks noChangeArrowheads="1"/>
          </p:cNvSpPr>
          <p:nvPr/>
        </p:nvSpPr>
        <p:spPr bwMode="auto">
          <a:xfrm>
            <a:off x="219782" y="1646179"/>
            <a:ext cx="1522789"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User’s Home</a:t>
            </a:r>
          </a:p>
          <a:p>
            <a:pPr eaLnBrk="1" hangingPunct="1"/>
            <a:r>
              <a:rPr lang="en-US" sz="1400"/>
              <a:t>User’s Car</a:t>
            </a:r>
          </a:p>
          <a:p>
            <a:pPr eaLnBrk="1" hangingPunct="1"/>
            <a:r>
              <a:rPr lang="en-US" sz="1400"/>
              <a:t>User’s tables</a:t>
            </a:r>
          </a:p>
          <a:p>
            <a:pPr eaLnBrk="1" hangingPunct="1"/>
            <a:r>
              <a:rPr lang="en-US" sz="1400"/>
              <a:t>User’s chairs</a:t>
            </a:r>
          </a:p>
          <a:p>
            <a:pPr eaLnBrk="1" hangingPunct="1"/>
            <a:r>
              <a:rPr lang="en-US" sz="1400"/>
              <a:t>User’s mobile?</a:t>
            </a:r>
          </a:p>
        </p:txBody>
      </p:sp>
      <p:cxnSp>
        <p:nvCxnSpPr>
          <p:cNvPr id="35" name="Straight Arrow Connector 34">
            <a:extLst>
              <a:ext uri="{FF2B5EF4-FFF2-40B4-BE49-F238E27FC236}">
                <a16:creationId xmlns:a16="http://schemas.microsoft.com/office/drawing/2014/main" id="{C85FCD80-09C6-CA4B-967C-41DF0AD335F5}"/>
              </a:ext>
            </a:extLst>
          </p:cNvPr>
          <p:cNvCxnSpPr>
            <a:endCxn id="32" idx="1"/>
          </p:cNvCxnSpPr>
          <p:nvPr/>
        </p:nvCxnSpPr>
        <p:spPr bwMode="auto">
          <a:xfrm flipV="1">
            <a:off x="1959804" y="2132609"/>
            <a:ext cx="837370" cy="32892"/>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Tree>
    <p:extLst>
      <p:ext uri="{BB962C8B-B14F-4D97-AF65-F5344CB8AC3E}">
        <p14:creationId xmlns:p14="http://schemas.microsoft.com/office/powerpoint/2010/main" val="3501357114"/>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10BDB06-21BB-EA4E-AEB4-D1D7420BA751}"/>
              </a:ext>
            </a:extLst>
          </p:cNvPr>
          <p:cNvSpPr>
            <a:spLocks noGrp="1"/>
          </p:cNvSpPr>
          <p:nvPr>
            <p:ph type="title"/>
          </p:nvPr>
        </p:nvSpPr>
        <p:spPr>
          <a:xfrm>
            <a:off x="1427480" y="38100"/>
            <a:ext cx="6565392" cy="952500"/>
          </a:xfrm>
        </p:spPr>
        <p:txBody>
          <a:bodyPr>
            <a:normAutofit/>
          </a:bodyPr>
          <a:lstStyle/>
          <a:p>
            <a:r>
              <a:rPr lang="en-US"/>
              <a:t>Standard Environment</a:t>
            </a:r>
          </a:p>
        </p:txBody>
      </p:sp>
      <p:sp>
        <p:nvSpPr>
          <p:cNvPr id="3" name="Content Placeholder 2">
            <a:extLst>
              <a:ext uri="{FF2B5EF4-FFF2-40B4-BE49-F238E27FC236}">
                <a16:creationId xmlns:a16="http://schemas.microsoft.com/office/drawing/2014/main" id="{9BA7D77E-31D3-EE47-B4DB-7C0493BADB9F}"/>
              </a:ext>
            </a:extLst>
          </p:cNvPr>
          <p:cNvSpPr>
            <a:spLocks noGrp="1"/>
          </p:cNvSpPr>
          <p:nvPr>
            <p:ph idx="1"/>
          </p:nvPr>
        </p:nvSpPr>
        <p:spPr>
          <a:xfrm>
            <a:off x="1295400" y="876300"/>
            <a:ext cx="7499350" cy="5600700"/>
          </a:xfrm>
        </p:spPr>
        <p:txBody>
          <a:bodyPr/>
          <a:lstStyle/>
          <a:p>
            <a:r>
              <a:rPr lang="en-US" sz="2800"/>
              <a:t>Creating Program</a:t>
            </a:r>
          </a:p>
          <a:p>
            <a:pPr lvl="1"/>
            <a:r>
              <a:rPr lang="en-US" sz="2400"/>
              <a:t>Programmer create classes, one with method </a:t>
            </a:r>
            <a:r>
              <a:rPr lang="en-US" sz="2400">
                <a:latin typeface="Courier New" panose="02070309020205020404" pitchFamily="49" charset="0"/>
                <a:cs typeface="Courier New" panose="02070309020205020404" pitchFamily="49" charset="0"/>
              </a:rPr>
              <a:t>main</a:t>
            </a:r>
            <a:endParaRPr lang="en-US" sz="2400"/>
          </a:p>
          <a:p>
            <a:pPr marL="403225" lvl="1" indent="0">
              <a:buNone/>
            </a:pPr>
            <a:r>
              <a:rPr lang="en-US" sz="2400"/>
              <a:t> </a:t>
            </a:r>
            <a:r>
              <a:rPr lang="en-US" sz="1600">
                <a:latin typeface="Courier New" panose="02070309020205020404" pitchFamily="49" charset="0"/>
                <a:cs typeface="Courier New" panose="02070309020205020404" pitchFamily="49" charset="0"/>
              </a:rPr>
              <a:t>public static void main(String args[]){…}</a:t>
            </a:r>
          </a:p>
          <a:p>
            <a:pPr lvl="1"/>
            <a:r>
              <a:rPr lang="en-US" sz="2400">
                <a:cs typeface="Calibri" panose="020f0502020204030204" pitchFamily="34" charset="0"/>
              </a:rPr>
              <a:t>Compile classes into Java Bytecode </a:t>
            </a:r>
          </a:p>
          <a:p>
            <a:pPr lvl="1"/>
            <a:r>
              <a:rPr lang="en-US" sz="2400">
                <a:cs typeface="Calibri" panose="020f0502020204030204" pitchFamily="34" charset="0"/>
              </a:rPr>
              <a:t>Optionally create *.jar archive containing the classes</a:t>
            </a:r>
          </a:p>
        </p:txBody>
      </p:sp>
    </p:spTree>
    <p:extLst>
      <p:ext uri="{BB962C8B-B14F-4D97-AF65-F5344CB8AC3E}">
        <p14:creationId xmlns:p14="http://schemas.microsoft.com/office/powerpoint/2010/main" val="1248781914"/>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AC7AB7B-F2A1-CE4D-B764-97DE4C522782}"/>
              </a:ext>
            </a:extLst>
          </p:cNvPr>
          <p:cNvSpPr>
            <a:spLocks noGrp="1"/>
          </p:cNvSpPr>
          <p:nvPr>
            <p:ph type="title"/>
          </p:nvPr>
        </p:nvSpPr>
        <p:spPr/>
        <p:txBody>
          <a:bodyPr/>
          <a:lstStyle/>
          <a:p>
            <a:r>
              <a:rPr lang="en-US"/>
              <a:t>JEE Programming and Troubleshooting</a:t>
            </a:r>
          </a:p>
        </p:txBody>
      </p:sp>
      <p:sp>
        <p:nvSpPr>
          <p:cNvPr id="3" name="Content Placeholder 2">
            <a:extLst>
              <a:ext uri="{FF2B5EF4-FFF2-40B4-BE49-F238E27FC236}">
                <a16:creationId xmlns:a16="http://schemas.microsoft.com/office/drawing/2014/main" id="{243D721E-3A8C-5648-9C3E-9BE43A059A02}"/>
              </a:ext>
            </a:extLst>
          </p:cNvPr>
          <p:cNvSpPr>
            <a:spLocks noGrp="1"/>
          </p:cNvSpPr>
          <p:nvPr>
            <p:ph idx="1"/>
          </p:nvPr>
        </p:nvSpPr>
        <p:spPr>
          <a:xfrm>
            <a:off x="628650" y="1447800"/>
            <a:ext cx="7886700" cy="5045074"/>
          </a:xfrm>
        </p:spPr>
        <p:txBody>
          <a:bodyPr/>
          <a:lstStyle/>
          <a:p>
            <a:r>
              <a:rPr lang="en-US"/>
              <a:t>Often there are multiple ways of accomplishing a task: example – creating an Entity class Java file</a:t>
            </a:r>
          </a:p>
          <a:p>
            <a:pPr marL="685800" lvl="1" indent="-342900">
              <a:buFont typeface="+mj-lt"/>
              <a:buAutoNum type="arabicPeriod"/>
            </a:pPr>
            <a:r>
              <a:rPr lang="en-US"/>
              <a:t>If there is an existing database table that represents the entity, you can</a:t>
            </a:r>
          </a:p>
          <a:p>
            <a:pPr lvl="2"/>
            <a:r>
              <a:rPr lang="en-US"/>
              <a:t>Right-click-&gt;New Entity Classes from Database </a:t>
            </a:r>
          </a:p>
          <a:p>
            <a:pPr lvl="2"/>
            <a:r>
              <a:rPr lang="en-US"/>
              <a:t>This gives us a rough starting point, and we adjust the code to be what you need</a:t>
            </a:r>
          </a:p>
          <a:p>
            <a:pPr lvl="2"/>
            <a:r>
              <a:rPr lang="en-US"/>
              <a:t>We do this in Lab1, Lab2</a:t>
            </a:r>
          </a:p>
          <a:p>
            <a:pPr marL="685800" lvl="1" indent="-342900">
              <a:buFont typeface="+mj-lt"/>
              <a:buAutoNum type="arabicPeriod"/>
            </a:pPr>
            <a:r>
              <a:rPr lang="en-US"/>
              <a:t>If there is an existing Entity class Java file that's close to what you need, you can</a:t>
            </a:r>
          </a:p>
          <a:p>
            <a:pPr lvl="2"/>
            <a:r>
              <a:rPr lang="en-US"/>
              <a:t>Copy and paste the Java file into a package in our project</a:t>
            </a:r>
          </a:p>
          <a:p>
            <a:pPr lvl="2"/>
            <a:r>
              <a:rPr lang="en-US"/>
              <a:t>This gives us a rough starting point, and we adjust the code to be what you need</a:t>
            </a:r>
          </a:p>
          <a:p>
            <a:pPr marL="685800" lvl="1" indent="-342900">
              <a:buFont typeface="+mj-lt"/>
              <a:buAutoNum type="arabicPeriod"/>
            </a:pPr>
            <a:r>
              <a:rPr lang="en-US"/>
              <a:t>We can right-click-&gt;New Entity Class</a:t>
            </a:r>
          </a:p>
          <a:p>
            <a:pPr lvl="2"/>
            <a:r>
              <a:rPr lang="en-US"/>
              <a:t>This gives you a very basic starting point and you add the code to make it what you need</a:t>
            </a:r>
          </a:p>
          <a:p>
            <a:pPr marL="685800" lvl="1" indent="-342900">
              <a:buFont typeface="+mj-lt"/>
              <a:buAutoNum type="arabicPeriod"/>
            </a:pPr>
            <a:r>
              <a:rPr lang="en-US"/>
              <a:t>You can use any text editor (including the IDE) to type in the code you need</a:t>
            </a:r>
          </a:p>
          <a:p>
            <a:r>
              <a:rPr lang="en-US"/>
              <a:t>Remember that YOU are the programmer: notice that in all options, YOU are responsible for make the code what you need</a:t>
            </a:r>
          </a:p>
          <a:p>
            <a:pPr lvl="1"/>
            <a:endParaRPr lang="en-US"/>
          </a:p>
        </p:txBody>
      </p:sp>
    </p:spTree>
    <p:extLst>
      <p:ext uri="{BB962C8B-B14F-4D97-AF65-F5344CB8AC3E}">
        <p14:creationId xmlns:p14="http://schemas.microsoft.com/office/powerpoint/2010/main" val="2252218372"/>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8FBEC95-6C1D-CE4E-A7CA-583B5B8D7B14}"/>
              </a:ext>
            </a:extLst>
          </p:cNvPr>
          <p:cNvSpPr>
            <a:spLocks noGrp="1"/>
          </p:cNvSpPr>
          <p:nvPr>
            <p:ph type="title"/>
          </p:nvPr>
        </p:nvSpPr>
        <p:spPr/>
        <p:txBody>
          <a:bodyPr/>
          <a:lstStyle/>
          <a:p>
            <a:r>
              <a:rPr lang="en-US"/>
              <a:t>Annotations</a:t>
            </a:r>
          </a:p>
        </p:txBody>
      </p:sp>
      <p:sp>
        <p:nvSpPr>
          <p:cNvPr id="3" name="Content Placeholder 2">
            <a:extLst>
              <a:ext uri="{FF2B5EF4-FFF2-40B4-BE49-F238E27FC236}">
                <a16:creationId xmlns:a16="http://schemas.microsoft.com/office/drawing/2014/main" id="{39A0E9E1-1E4B-6E40-ACF2-E1AC2B04A1A6}"/>
              </a:ext>
            </a:extLst>
          </p:cNvPr>
          <p:cNvSpPr>
            <a:spLocks noGrp="1"/>
          </p:cNvSpPr>
          <p:nvPr>
            <p:ph idx="1"/>
          </p:nvPr>
        </p:nvSpPr>
        <p:spPr/>
        <p:txBody>
          <a:bodyPr/>
          <a:lstStyle/>
          <a:p>
            <a:r>
              <a:rPr lang="en-US"/>
              <a:t>A large part of programming with the JEE framework is using annotations</a:t>
            </a:r>
          </a:p>
          <a:p>
            <a:pPr lvl="1"/>
            <a:r>
              <a:rPr lang="en-US"/>
              <a:t>Annotations apply to the Java code below the annotation</a:t>
            </a:r>
          </a:p>
          <a:p>
            <a:pPr lvl="1"/>
            <a:r>
              <a:rPr lang="en-US"/>
              <a:t>In other words, we put the annotation in the source code above the Java artifact that we want to annotate</a:t>
            </a:r>
          </a:p>
          <a:p>
            <a:pPr lvl="1"/>
            <a:r>
              <a:rPr lang="en-US"/>
              <a:t>We Annotate various java programming artifacts, for example</a:t>
            </a:r>
          </a:p>
          <a:p>
            <a:pPr lvl="2"/>
            <a:r>
              <a:rPr lang="en-US"/>
              <a:t>Class definitions: </a:t>
            </a:r>
            <a:r>
              <a:rPr lang="en-US">
                <a:latin typeface="Courier New" panose="02070309020205020404" pitchFamily="49" charset="0"/>
                <a:cs typeface="Courier New" panose="02070309020205020404" pitchFamily="49" charset="0"/>
              </a:rPr>
              <a:t>public class SomeClass ...</a:t>
            </a:r>
          </a:p>
          <a:p>
            <a:pPr lvl="2"/>
            <a:r>
              <a:rPr lang="en-US">
                <a:cs typeface="Courier New" panose="02070309020205020404" pitchFamily="49" charset="0"/>
              </a:rPr>
              <a:t>Variable declarations: </a:t>
            </a:r>
            <a:r>
              <a:rPr lang="en-US">
                <a:latin typeface="Courier New" panose="02070309020205020404" pitchFamily="49" charset="0"/>
                <a:cs typeface="Courier New" panose="02070309020205020404" pitchFamily="49" charset="0"/>
              </a:rPr>
              <a:t>private Integer quantity …</a:t>
            </a:r>
          </a:p>
          <a:p>
            <a:pPr lvl="2"/>
            <a:r>
              <a:rPr lang="en-US">
                <a:cs typeface="Courier New" panose="02070309020205020404" pitchFamily="49" charset="0"/>
              </a:rPr>
              <a:t>Method declarations: </a:t>
            </a:r>
            <a:r>
              <a:rPr lang="en-US">
                <a:latin typeface="Courier New" panose="02070309020205020404" pitchFamily="49" charset="0"/>
                <a:cs typeface="Courier New" panose="02070309020205020404" pitchFamily="49" charset="0"/>
              </a:rPr>
              <a:t>protected EntityManager getEntityManager() { </a:t>
            </a:r>
            <a:endParaRPr lang="en-US"/>
          </a:p>
        </p:txBody>
      </p:sp>
    </p:spTree>
    <p:extLst>
      <p:ext uri="{BB962C8B-B14F-4D97-AF65-F5344CB8AC3E}">
        <p14:creationId xmlns:p14="http://schemas.microsoft.com/office/powerpoint/2010/main" val="3383461593"/>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93A994E-F270-C04C-BBE2-A419272368FD}"/>
              </a:ext>
            </a:extLst>
          </p:cNvPr>
          <p:cNvSpPr>
            <a:spLocks noGrp="1"/>
          </p:cNvSpPr>
          <p:nvPr>
            <p:ph type="title"/>
          </p:nvPr>
        </p:nvSpPr>
        <p:spPr/>
        <p:txBody>
          <a:bodyPr/>
          <a:lstStyle/>
          <a:p>
            <a:r>
              <a:rPr lang="en-US"/>
              <a:t>What to do when things go wrong…</a:t>
            </a:r>
          </a:p>
        </p:txBody>
      </p:sp>
      <p:sp>
        <p:nvSpPr>
          <p:cNvPr id="3" name="Content Placeholder 2">
            <a:extLst>
              <a:ext uri="{FF2B5EF4-FFF2-40B4-BE49-F238E27FC236}">
                <a16:creationId xmlns:a16="http://schemas.microsoft.com/office/drawing/2014/main" id="{A71325D0-2379-824B-A725-3D2F045AF59B}"/>
              </a:ext>
            </a:extLst>
          </p:cNvPr>
          <p:cNvSpPr>
            <a:spLocks noGrp="1"/>
          </p:cNvSpPr>
          <p:nvPr>
            <p:ph idx="1"/>
          </p:nvPr>
        </p:nvSpPr>
        <p:spPr/>
        <p:txBody>
          <a:bodyPr/>
          <a:lstStyle/>
          <a:p>
            <a:r>
              <a:rPr lang="en-US"/>
              <a:t>One of the main goals of programming is to determine what is going wrong</a:t>
            </a:r>
          </a:p>
          <a:p>
            <a:r>
              <a:rPr lang="en-US"/>
              <a:t>If it appears nothing is going wrong, then we are still not finished, because we need to do proper testing</a:t>
            </a:r>
          </a:p>
          <a:p>
            <a:r>
              <a:rPr lang="en-US"/>
              <a:t>How do we figure out what is wrong?</a:t>
            </a:r>
          </a:p>
          <a:p>
            <a:pPr lvl="1"/>
            <a:r>
              <a:rPr lang="en-US"/>
              <a:t>It is a little more complicated with the Enterprise Edition, because the problem might not occur until it runs on the Glassfish server (this is often the case)</a:t>
            </a:r>
          </a:p>
          <a:p>
            <a:pPr lvl="1"/>
            <a:r>
              <a:rPr lang="en-US"/>
              <a:t>Luckily, Netbeans shows us the "Server Log", named "Glassfish Output"</a:t>
            </a:r>
          </a:p>
          <a:p>
            <a:pPr lvl="1"/>
            <a:r>
              <a:rPr lang="en-US"/>
              <a:t>When you see the message "see server log for details", that is not an error message – that's Netbeans telling you something went wrong "on the server"</a:t>
            </a:r>
          </a:p>
          <a:p>
            <a:pPr lvl="1"/>
            <a:r>
              <a:rPr lang="en-US"/>
              <a:t>We can view the Glassfish output, and look at the bottommost stacktraces to see what the Glassfish server thinks went wrong (this is usually our best hope of figuring out the cause of runtime errors)</a:t>
            </a:r>
          </a:p>
        </p:txBody>
      </p:sp>
    </p:spTree>
    <p:extLst>
      <p:ext uri="{BB962C8B-B14F-4D97-AF65-F5344CB8AC3E}">
        <p14:creationId xmlns:p14="http://schemas.microsoft.com/office/powerpoint/2010/main" val="3402567845"/>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0F85ED3-7E07-0143-A348-A652884D4EF9}"/>
              </a:ext>
            </a:extLst>
          </p:cNvPr>
          <p:cNvSpPr>
            <a:spLocks noGrp="1"/>
          </p:cNvSpPr>
          <p:nvPr>
            <p:ph type="title"/>
          </p:nvPr>
        </p:nvSpPr>
        <p:spPr/>
        <p:txBody>
          <a:bodyPr/>
          <a:lstStyle/>
          <a:p>
            <a:r>
              <a:rPr lang="en-US"/>
              <a:t>Demonstration of things going wrong</a:t>
            </a:r>
          </a:p>
        </p:txBody>
      </p:sp>
      <p:sp>
        <p:nvSpPr>
          <p:cNvPr id="3" name="Content Placeholder 2">
            <a:extLst>
              <a:ext uri="{FF2B5EF4-FFF2-40B4-BE49-F238E27FC236}">
                <a16:creationId xmlns:a16="http://schemas.microsoft.com/office/drawing/2014/main" id="{7133F140-2D8C-8C4E-A653-DE5F6FB9EB28}"/>
              </a:ext>
            </a:extLst>
          </p:cNvPr>
          <p:cNvSpPr>
            <a:spLocks noGrp="1"/>
          </p:cNvSpPr>
          <p:nvPr>
            <p:ph idx="1"/>
          </p:nvPr>
        </p:nvSpPr>
        <p:spPr/>
        <p:txBody>
          <a:bodyPr/>
          <a:lstStyle/>
          <a:p>
            <a:r>
              <a:rPr lang="en-US"/>
              <a:t>Let's try inserting a few problems, and see what happens</a:t>
            </a:r>
          </a:p>
          <a:p>
            <a:pPr lvl="1"/>
            <a:r>
              <a:rPr lang="en-US"/>
              <a:t>This is a live demonstration, what could go wrong?</a:t>
            </a:r>
          </a:p>
        </p:txBody>
      </p:sp>
    </p:spTree>
    <p:extLst>
      <p:ext uri="{BB962C8B-B14F-4D97-AF65-F5344CB8AC3E}">
        <p14:creationId xmlns:p14="http://schemas.microsoft.com/office/powerpoint/2010/main" val="446612076"/>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9D58A1E-B20B-6449-8A57-8DFECB7A5118}"/>
              </a:ext>
            </a:extLst>
          </p:cNvPr>
          <p:cNvSpPr>
            <a:spLocks noGrp="1"/>
          </p:cNvSpPr>
          <p:nvPr>
            <p:ph type="title"/>
          </p:nvPr>
        </p:nvSpPr>
        <p:spPr>
          <a:xfrm>
            <a:off x="628650" y="365127"/>
            <a:ext cx="7886700" cy="777874"/>
          </a:xfrm>
        </p:spPr>
        <p:txBody>
          <a:bodyPr>
            <a:normAutofit fontScale="90000"/>
          </a:bodyPr>
          <a:lstStyle/>
          <a:p>
            <a:r>
              <a:rPr lang="en-CA" b="1">
                <a:solidFill>
                  <a:schemeClr val="accent6">
                    <a:lumMod val="50000"/>
                  </a:schemeClr>
                </a:solidFill>
              </a:rPr>
              <a:t>Java EE Intro (cont'd) </a:t>
            </a:r>
            <a:br>
              <a:rPr lang="en-CA"/>
            </a:br>
            <a:endParaRPr lang="en-US"/>
          </a:p>
        </p:txBody>
      </p:sp>
      <p:sp>
        <p:nvSpPr>
          <p:cNvPr id="3" name="Content Placeholder 2">
            <a:extLst>
              <a:ext uri="{FF2B5EF4-FFF2-40B4-BE49-F238E27FC236}">
                <a16:creationId xmlns:a16="http://schemas.microsoft.com/office/drawing/2014/main" id="{6EF75DC3-CFC6-8F45-BAE1-220A825CA490}"/>
              </a:ext>
            </a:extLst>
          </p:cNvPr>
          <p:cNvSpPr>
            <a:spLocks noGrp="1"/>
          </p:cNvSpPr>
          <p:nvPr>
            <p:ph idx="1"/>
          </p:nvPr>
        </p:nvSpPr>
        <p:spPr>
          <a:xfrm>
            <a:off x="628650" y="1143001"/>
            <a:ext cx="7886700" cy="5033962"/>
          </a:xfrm>
        </p:spPr>
        <p:txBody>
          <a:bodyPr>
            <a:normAutofit lnSpcReduction="10000"/>
          </a:bodyPr>
          <a:lstStyle/>
          <a:p>
            <a:r>
              <a:rPr lang="en-CA" sz="2400"/>
              <a:t>EE: Container-based Software Development/Deployment</a:t>
            </a:r>
          </a:p>
          <a:p>
            <a:endParaRPr lang="en-CA" sz="2400"/>
          </a:p>
          <a:p>
            <a:r>
              <a:rPr lang="en-CA" sz="2400"/>
              <a:t>Standard Edition (SE) vs Enterprise Edition (EE)</a:t>
            </a:r>
          </a:p>
          <a:p>
            <a:endParaRPr lang="en-CA" sz="2400"/>
          </a:p>
          <a:p>
            <a:pPr lvl="1"/>
            <a:r>
              <a:rPr lang="en-CA" sz="2100"/>
              <a:t>Java SE – all important artifacts on the classpath; if developed 'from-the-ground-up' need to handle </a:t>
            </a:r>
          </a:p>
          <a:p>
            <a:pPr lvl="2"/>
            <a:r>
              <a:rPr lang="en-CA" sz="1700"/>
              <a:t>Multithreading, networking, resources, protocols, services, transactions, asynch messaging, security (and more) </a:t>
            </a:r>
          </a:p>
          <a:p>
            <a:pPr lvl="2"/>
            <a:endParaRPr lang="en-CA" sz="1700"/>
          </a:p>
          <a:p>
            <a:pPr lvl="2"/>
            <a:endParaRPr lang="en-CA" sz="1700"/>
          </a:p>
          <a:p>
            <a:pPr lvl="1"/>
            <a:r>
              <a:rPr lang="en-CA" sz="2100"/>
              <a:t>Java EE – provides services/capabilities for all above: </a:t>
            </a:r>
          </a:p>
          <a:p>
            <a:pPr lvl="2"/>
            <a:r>
              <a:rPr lang="en-CA" sz="1700"/>
              <a:t>Focus on meeting customers needs: business logic, persistence </a:t>
            </a:r>
          </a:p>
          <a:p>
            <a:pPr lvl="2"/>
            <a:r>
              <a:rPr lang="en-CA" sz="1700"/>
              <a:t>Services compartmentalized into 'Containers’ </a:t>
            </a:r>
          </a:p>
          <a:p>
            <a:pPr lvl="2"/>
            <a:r>
              <a:rPr lang="en-CA" sz="1700"/>
              <a:t>No public static void main(String args[]){…}</a:t>
            </a:r>
          </a:p>
          <a:p>
            <a:pPr lvl="2"/>
            <a:r>
              <a:rPr lang="en-CA" sz="1700"/>
              <a:t>App is not run from command-line/classpath – App is </a:t>
            </a:r>
            <a:r>
              <a:rPr lang="en-CA" sz="1700" i="1"/>
              <a:t>deployed </a:t>
            </a:r>
            <a:r>
              <a:rPr lang="en-CA" sz="1700"/>
              <a:t>to server (for some definition of 'deploy') </a:t>
            </a:r>
          </a:p>
          <a:p>
            <a:endParaRPr lang="en-US" sz="2000"/>
          </a:p>
        </p:txBody>
      </p:sp>
    </p:spTree>
    <p:extLst>
      <p:ext uri="{BB962C8B-B14F-4D97-AF65-F5344CB8AC3E}">
        <p14:creationId xmlns:p14="http://schemas.microsoft.com/office/powerpoint/2010/main" val="2056633637"/>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2AC5EEB-EBAB-E942-ACB5-DAFE38AD7FB0}"/>
              </a:ext>
            </a:extLst>
          </p:cNvPr>
          <p:cNvSpPr>
            <a:spLocks noGrp="1"/>
          </p:cNvSpPr>
          <p:nvPr>
            <p:ph type="title"/>
          </p:nvPr>
        </p:nvSpPr>
        <p:spPr/>
        <p:txBody>
          <a:bodyPr/>
          <a:lstStyle/>
          <a:p>
            <a:r>
              <a:rPr lang="en-CA" b="1">
                <a:solidFill>
                  <a:schemeClr val="accent6">
                    <a:lumMod val="50000"/>
                  </a:schemeClr>
                </a:solidFill>
              </a:rPr>
              <a:t>Java EE Intro (cont'd)</a:t>
            </a:r>
            <a:endParaRPr lang="en-US"/>
          </a:p>
        </p:txBody>
      </p:sp>
      <p:sp>
        <p:nvSpPr>
          <p:cNvPr id="3" name="Content Placeholder 2">
            <a:extLst>
              <a:ext uri="{FF2B5EF4-FFF2-40B4-BE49-F238E27FC236}">
                <a16:creationId xmlns:a16="http://schemas.microsoft.com/office/drawing/2014/main" id="{F37B8AB0-6B77-1546-8650-B574F7EC5A83}"/>
              </a:ext>
            </a:extLst>
          </p:cNvPr>
          <p:cNvSpPr>
            <a:spLocks noGrp="1"/>
          </p:cNvSpPr>
          <p:nvPr>
            <p:ph idx="1"/>
          </p:nvPr>
        </p:nvSpPr>
        <p:spPr/>
        <p:txBody>
          <a:bodyPr/>
          <a:lstStyle/>
          <a:p>
            <a:r>
              <a:rPr lang="en-CA"/>
              <a:t>Java EE Server provides Containers ... </a:t>
            </a:r>
          </a:p>
          <a:p>
            <a:r>
              <a:rPr lang="en-CA" b="1"/>
              <a:t>Web Container</a:t>
            </a:r>
            <a:r>
              <a:rPr lang="en-CA"/>
              <a:t>: manage execution of components that handle web pages, Servlets, JSP/JSF ... </a:t>
            </a:r>
          </a:p>
          <a:p>
            <a:r>
              <a:rPr lang="en-CA" b="1"/>
              <a:t>EJB Container</a:t>
            </a:r>
            <a:r>
              <a:rPr lang="en-CA"/>
              <a:t>: manage execution of EJB components that handle persistence to the database and Business Logic</a:t>
            </a:r>
          </a:p>
          <a:p>
            <a:r>
              <a:rPr lang="en-CA" b="1"/>
              <a:t>Application-client Container</a:t>
            </a:r>
            <a:r>
              <a:rPr lang="en-CA"/>
              <a:t>: additional components that allows Java SE apps to interact with Server (lookup, remote invocation) </a:t>
            </a:r>
          </a:p>
          <a:p>
            <a:r>
              <a:rPr lang="en-CA" b="1"/>
              <a:t>Applet Container</a:t>
            </a:r>
            <a:r>
              <a:rPr lang="en-CA"/>
              <a:t>: manage execution of components (Applets) that run in a Browser's Java plugin (Applets are avoided due to security issues)</a:t>
            </a:r>
          </a:p>
          <a:p>
            <a:pPr marL="0" indent="0">
              <a:buNone/>
            </a:pPr>
            <a:endParaRPr lang="en-US"/>
          </a:p>
        </p:txBody>
      </p:sp>
    </p:spTree>
    <p:extLst>
      <p:ext uri="{BB962C8B-B14F-4D97-AF65-F5344CB8AC3E}">
        <p14:creationId xmlns:p14="http://schemas.microsoft.com/office/powerpoint/2010/main" val="1919944667"/>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5" name="Title 1"/>
          <p:cNvSpPr>
            <a:spLocks noGrp="1"/>
          </p:cNvSpPr>
          <p:nvPr>
            <p:ph type="title"/>
          </p:nvPr>
        </p:nvSpPr>
        <p:spPr>
          <a:xfrm>
            <a:off x="467544" y="0"/>
            <a:ext cx="7199312" cy="938212"/>
          </a:xfrm>
        </p:spPr>
        <p:txBody>
          <a:bodyPr/>
          <a:lstStyle/>
          <a:p>
            <a:r>
              <a:rPr lang="en-US">
                <a:latin typeface="Garamond" charset="0"/>
              </a:rPr>
              <a:t>JavaBeans Components</a:t>
            </a:r>
          </a:p>
        </p:txBody>
      </p:sp>
      <p:sp>
        <p:nvSpPr>
          <p:cNvPr id="26626" name="Content Placeholder 2"/>
          <p:cNvSpPr>
            <a:spLocks noGrp="1"/>
          </p:cNvSpPr>
          <p:nvPr>
            <p:ph idx="1"/>
          </p:nvPr>
        </p:nvSpPr>
        <p:spPr>
          <a:xfrm>
            <a:off x="467544" y="1268760"/>
            <a:ext cx="8229600" cy="5256584"/>
          </a:xfrm>
        </p:spPr>
        <p:txBody>
          <a:bodyPr/>
          <a:lstStyle/>
          <a:p>
            <a:r>
              <a:rPr lang="en-US">
                <a:latin typeface="Arial"/>
              </a:rPr>
              <a:t>A JavaBean is a Plain Old Java Object (POJO), but with certain characteristics</a:t>
            </a:r>
          </a:p>
          <a:p>
            <a:r>
              <a:rPr lang="en-US">
                <a:latin typeface="Arial"/>
              </a:rPr>
              <a:t>JavaBeans conform to naming and design conventions:</a:t>
            </a:r>
          </a:p>
          <a:p>
            <a:pPr lvl="1"/>
            <a:r>
              <a:rPr lang="en-US">
                <a:latin typeface="Arial"/>
              </a:rPr>
              <a:t> all attributes are private</a:t>
            </a:r>
          </a:p>
          <a:p>
            <a:pPr lvl="1"/>
            <a:r>
              <a:rPr lang="en-US">
                <a:latin typeface="Arial"/>
              </a:rPr>
              <a:t> there are get and set methods (adhering to naming conventions) for accessing all attributes</a:t>
            </a:r>
          </a:p>
          <a:p>
            <a:pPr lvl="1"/>
            <a:r>
              <a:rPr lang="en-US">
                <a:latin typeface="Arial"/>
              </a:rPr>
              <a:t>an attribute with such getter and setter methods is called a </a:t>
            </a:r>
            <a:r>
              <a:rPr lang="en-US" b="1">
                <a:latin typeface="Arial"/>
              </a:rPr>
              <a:t>property</a:t>
            </a:r>
          </a:p>
          <a:p>
            <a:pPr lvl="1"/>
            <a:r>
              <a:rPr lang="en-US">
                <a:latin typeface="Arial"/>
              </a:rPr>
              <a:t>so now we may use "property" two ways: 1. generally as a synonym for "attribute", or 2. as an attribute together with getter and setter methods adhering to JavaBeans naming conventions</a:t>
            </a:r>
          </a:p>
          <a:p>
            <a:r>
              <a:rPr lang="en-US">
                <a:latin typeface="Arial"/>
              </a:rPr>
              <a:t>Enterprise JavaBeans are a specific kind of JavaBean, a component of JEE applications</a:t>
            </a:r>
          </a:p>
          <a:p>
            <a:pPr lvl="1"/>
            <a:r>
              <a:rPr lang="en-US">
                <a:latin typeface="Arial"/>
              </a:rPr>
              <a:t>@Stateful</a:t>
            </a:r>
          </a:p>
          <a:p>
            <a:pPr lvl="1"/>
            <a:r>
              <a:rPr lang="en-US">
                <a:latin typeface="Arial"/>
              </a:rPr>
              <a:t>@Stateless</a:t>
            </a:r>
          </a:p>
          <a:p>
            <a:pPr lvl="1"/>
            <a:r>
              <a:rPr lang="en-US">
                <a:latin typeface="Arial"/>
              </a:rPr>
              <a:t>@Singleton</a:t>
            </a:r>
          </a:p>
          <a:p>
            <a:r>
              <a:rPr lang="en-US">
                <a:latin typeface="Arial"/>
              </a:rPr>
              <a:t>Named Beans are not EJBs, but are managed and have a name:</a:t>
            </a:r>
          </a:p>
          <a:p>
            <a:pPr lvl="1"/>
            <a:r>
              <a:rPr lang="en-US">
                <a:latin typeface="Arial"/>
              </a:rPr>
              <a:t>@Named</a:t>
            </a:r>
          </a:p>
          <a:p>
            <a:pPr lvl="1"/>
            <a:endParaRPr lang="en-US">
              <a:latin typeface="Arial"/>
            </a:endParaRPr>
          </a:p>
        </p:txBody>
      </p:sp>
      <p:sp>
        <p:nvSpPr>
          <p:cNvPr id="26628"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6E0FD132-CCBA-C946-A203-740C06824B1F}" type="slidenum">
              <a:rPr lang="en-US" sz="1000">
                <a:solidFill>
                  <a:schemeClr val="tx1"/>
                </a:solidFill>
              </a:rPr>
              <a:pPr eaLnBrk="1" hangingPunct="1"/>
              <a:t>46</a:t>
            </a:fld>
            <a:endParaRPr lang="en-US" sz="1000">
              <a:solidFill>
                <a:schemeClr val="tx1"/>
              </a:solidFill>
            </a:endParaRPr>
          </a:p>
        </p:txBody>
      </p:sp>
    </p:spTree>
    <p:extLst>
      <p:ext uri="{BB962C8B-B14F-4D97-AF65-F5344CB8AC3E}">
        <p14:creationId xmlns:p14="http://schemas.microsoft.com/office/powerpoint/2010/main" val="2250725156"/>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882E495-2675-5846-B697-1909194F1903}"/>
              </a:ext>
            </a:extLst>
          </p:cNvPr>
          <p:cNvSpPr>
            <a:spLocks noGrp="1"/>
          </p:cNvSpPr>
          <p:nvPr>
            <p:ph type="title"/>
          </p:nvPr>
        </p:nvSpPr>
        <p:spPr/>
        <p:txBody>
          <a:bodyPr/>
          <a:lstStyle/>
          <a:p>
            <a:r>
              <a:rPr lang="en-US">
                <a:latin typeface="Garamond" charset="0"/>
              </a:rPr>
              <a:t>JavaBeans Components (continued)</a:t>
            </a:r>
            <a:endParaRPr lang="en-US"/>
          </a:p>
        </p:txBody>
      </p:sp>
      <p:sp>
        <p:nvSpPr>
          <p:cNvPr id="3" name="Content Placeholder 2">
            <a:extLst>
              <a:ext uri="{FF2B5EF4-FFF2-40B4-BE49-F238E27FC236}">
                <a16:creationId xmlns:a16="http://schemas.microsoft.com/office/drawing/2014/main" id="{D6A46B7A-6DA6-F14F-9828-8E75B59447FC}"/>
              </a:ext>
            </a:extLst>
          </p:cNvPr>
          <p:cNvSpPr>
            <a:spLocks noGrp="1"/>
          </p:cNvSpPr>
          <p:nvPr>
            <p:ph idx="1"/>
          </p:nvPr>
        </p:nvSpPr>
        <p:spPr/>
        <p:txBody>
          <a:bodyPr/>
          <a:lstStyle/>
          <a:p>
            <a:pPr marL="0" indent="0">
              <a:buNone/>
            </a:pPr>
            <a:r>
              <a:rPr lang="en-US"/>
              <a:t>JavaBeans are POJOs with </a:t>
            </a:r>
            <a:r>
              <a:rPr lang="en-US" b="1"/>
              <a:t>properties</a:t>
            </a:r>
          </a:p>
          <a:p>
            <a:pPr marL="0" indent="0">
              <a:buNone/>
            </a:pPr>
            <a:r>
              <a:rPr lang="en-US" b="1"/>
              <a:t>Property </a:t>
            </a:r>
            <a:r>
              <a:rPr lang="en-US"/>
              <a:t>is an attribute with a getter and setter (naming conventions):</a:t>
            </a:r>
            <a:endParaRPr lang="en-US" b="1"/>
          </a:p>
          <a:p>
            <a:pPr marL="0" indent="0">
              <a:buNone/>
            </a:pPr>
            <a:endParaRPr lang="en-US"/>
          </a:p>
          <a:p>
            <a:pPr marL="0" indent="0">
              <a:buNone/>
            </a:pPr>
            <a:r>
              <a:rPr lang="en-US"/>
              <a:t>private int age;</a:t>
            </a:r>
          </a:p>
          <a:p>
            <a:pPr marL="0" indent="0">
              <a:buNone/>
            </a:pPr>
            <a:endParaRPr lang="en-US"/>
          </a:p>
          <a:p>
            <a:pPr marL="0" indent="0">
              <a:buNone/>
            </a:pPr>
            <a:r>
              <a:rPr lang="en-US"/>
              <a:t>public void setAge(int age) {</a:t>
            </a:r>
          </a:p>
          <a:p>
            <a:pPr marL="0" indent="0">
              <a:buNone/>
            </a:pPr>
            <a:r>
              <a:rPr lang="en-US"/>
              <a:t>    this.age = age;</a:t>
            </a:r>
          </a:p>
          <a:p>
            <a:pPr marL="0" indent="0">
              <a:buNone/>
            </a:pPr>
            <a:r>
              <a:rPr lang="en-US"/>
              <a:t>}</a:t>
            </a:r>
          </a:p>
          <a:p>
            <a:pPr marL="0" indent="0">
              <a:buNone/>
            </a:pPr>
            <a:r>
              <a:rPr lang="en-US"/>
              <a:t>public int getAge(){</a:t>
            </a:r>
          </a:p>
          <a:p>
            <a:pPr marL="0" indent="0">
              <a:buNone/>
            </a:pPr>
            <a:r>
              <a:rPr lang="en-US"/>
              <a:t>    return age;</a:t>
            </a:r>
          </a:p>
          <a:p>
            <a:pPr marL="0" indent="0">
              <a:buNone/>
            </a:pPr>
            <a:r>
              <a:rPr lang="en-US"/>
              <a:t>}</a:t>
            </a:r>
          </a:p>
        </p:txBody>
      </p:sp>
    </p:spTree>
    <p:extLst>
      <p:ext uri="{BB962C8B-B14F-4D97-AF65-F5344CB8AC3E}">
        <p14:creationId xmlns:p14="http://schemas.microsoft.com/office/powerpoint/2010/main" val="4223141349"/>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001C7FF-D010-F044-8D9D-B1BACC1E7864}"/>
              </a:ext>
            </a:extLst>
          </p:cNvPr>
          <p:cNvSpPr>
            <a:spLocks noGrp="1"/>
          </p:cNvSpPr>
          <p:nvPr>
            <p:ph type="title"/>
          </p:nvPr>
        </p:nvSpPr>
        <p:spPr/>
        <p:txBody>
          <a:bodyPr/>
          <a:lstStyle/>
          <a:p>
            <a:r>
              <a:rPr lang="en-CA" b="1">
                <a:solidFill>
                  <a:schemeClr val="accent6">
                    <a:lumMod val="50000"/>
                  </a:schemeClr>
                </a:solidFill>
              </a:rPr>
              <a:t>Java EE Intro (cont'd)</a:t>
            </a:r>
            <a:endParaRPr lang="en-US"/>
          </a:p>
        </p:txBody>
      </p:sp>
      <p:sp>
        <p:nvSpPr>
          <p:cNvPr id="3" name="Content Placeholder 2">
            <a:extLst>
              <a:ext uri="{FF2B5EF4-FFF2-40B4-BE49-F238E27FC236}">
                <a16:creationId xmlns:a16="http://schemas.microsoft.com/office/drawing/2014/main" id="{112513BF-B85B-6B4C-A3D8-82124A04C959}"/>
              </a:ext>
            </a:extLst>
          </p:cNvPr>
          <p:cNvSpPr>
            <a:spLocks noGrp="1"/>
          </p:cNvSpPr>
          <p:nvPr>
            <p:ph idx="1"/>
          </p:nvPr>
        </p:nvSpPr>
        <p:spPr/>
        <p:txBody>
          <a:bodyPr>
            <a:normAutofit/>
          </a:bodyPr>
          <a:lstStyle/>
          <a:p>
            <a:r>
              <a:rPr lang="en-CA"/>
              <a:t>There are two types of Enterprise Java Beans</a:t>
            </a:r>
          </a:p>
          <a:p>
            <a:pPr lvl="1"/>
            <a:r>
              <a:rPr lang="en-CA"/>
              <a:t>Session – perform task(s) for some client; optionally a 'Web Service' Message-Driven – listens for (specific) message events from Java Message Service (JMS) </a:t>
            </a:r>
          </a:p>
          <a:p>
            <a:pPr lvl="2"/>
            <a:r>
              <a:rPr lang="en-CA"/>
              <a:t>Allows App Server to process messages asynchronously </a:t>
            </a:r>
          </a:p>
          <a:p>
            <a:pPr lvl="2"/>
            <a:endParaRPr lang="en-CA"/>
          </a:p>
          <a:p>
            <a:r>
              <a:rPr lang="en-CA"/>
              <a:t>Session Beans come in 3 types: </a:t>
            </a:r>
          </a:p>
          <a:p>
            <a:pPr lvl="1"/>
            <a:r>
              <a:rPr lang="en-CA"/>
              <a:t>Stateless Session Bean – Business logic, does not maintain state with each client </a:t>
            </a:r>
          </a:p>
          <a:p>
            <a:pPr lvl="1"/>
            <a:r>
              <a:rPr lang="en-CA"/>
              <a:t>Stateful Session Bean – Business logic, does maintain state with each client </a:t>
            </a:r>
          </a:p>
          <a:p>
            <a:pPr lvl="1"/>
            <a:r>
              <a:rPr lang="en-CA"/>
              <a:t>Singleton Session Bean – Session bean that is a singleton, does not keep state with clients </a:t>
            </a:r>
          </a:p>
          <a:p>
            <a:endParaRPr lang="en-US"/>
          </a:p>
        </p:txBody>
      </p:sp>
    </p:spTree>
    <p:extLst>
      <p:ext uri="{BB962C8B-B14F-4D97-AF65-F5344CB8AC3E}">
        <p14:creationId xmlns:p14="http://schemas.microsoft.com/office/powerpoint/2010/main" val="4208714790"/>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47E1DDEA-4DA3-3D49-BF1C-6EAF7B2CDBA5}"/>
              </a:ext>
            </a:extLst>
          </p:cNvPr>
          <p:cNvSpPr>
            <a:spLocks noGrp="1"/>
          </p:cNvSpPr>
          <p:nvPr>
            <p:ph type="title"/>
          </p:nvPr>
        </p:nvSpPr>
        <p:spPr/>
        <p:txBody>
          <a:bodyPr/>
          <a:lstStyle/>
          <a:p>
            <a:r>
              <a:rPr lang="en-CA" b="1">
                <a:solidFill>
                  <a:schemeClr val="accent6">
                    <a:lumMod val="50000"/>
                  </a:schemeClr>
                </a:solidFill>
              </a:rPr>
              <a:t>Java EE Intro (cont'd)</a:t>
            </a:r>
            <a:endParaRPr lang="en-US"/>
          </a:p>
        </p:txBody>
      </p:sp>
      <p:sp>
        <p:nvSpPr>
          <p:cNvPr id="3" name="Content Placeholder 2">
            <a:extLst>
              <a:ext uri="{FF2B5EF4-FFF2-40B4-BE49-F238E27FC236}">
                <a16:creationId xmlns:a16="http://schemas.microsoft.com/office/drawing/2014/main" id="{B562402D-477C-094A-90ED-7DF896EA2C11}"/>
              </a:ext>
            </a:extLst>
          </p:cNvPr>
          <p:cNvSpPr>
            <a:spLocks noGrp="1"/>
          </p:cNvSpPr>
          <p:nvPr>
            <p:ph idx="1"/>
          </p:nvPr>
        </p:nvSpPr>
        <p:spPr>
          <a:xfrm>
            <a:off x="628650" y="1447800"/>
            <a:ext cx="7886700" cy="4729163"/>
          </a:xfrm>
        </p:spPr>
        <p:txBody>
          <a:bodyPr>
            <a:normAutofit/>
          </a:bodyPr>
          <a:lstStyle/>
          <a:p>
            <a:pPr marL="0" indent="0">
              <a:buNone/>
            </a:pPr>
            <a:endParaRPr lang="en-CA"/>
          </a:p>
          <a:p>
            <a:r>
              <a:rPr lang="en-CA" sz="2800"/>
              <a:t>Glassfish 5 </a:t>
            </a:r>
            <a:r>
              <a:rPr lang="en-CA" sz="2400"/>
              <a:t>is the RI for Java EE </a:t>
            </a:r>
            <a:endParaRPr lang="en-CA"/>
          </a:p>
          <a:p>
            <a:r>
              <a:rPr lang="en-CA" sz="2400"/>
              <a:t>2005 - Sun Java System </a:t>
            </a:r>
            <a:r>
              <a:rPr lang="en-CA" sz="2400" b="1"/>
              <a:t>A</a:t>
            </a:r>
            <a:r>
              <a:rPr lang="en-CA" sz="2400"/>
              <a:t>pplication </a:t>
            </a:r>
            <a:r>
              <a:rPr lang="en-CA" sz="2400" b="1"/>
              <a:t>S</a:t>
            </a:r>
            <a:r>
              <a:rPr lang="en-CA" sz="2400"/>
              <a:t>erver (SJS</a:t>
            </a:r>
            <a:r>
              <a:rPr lang="en-CA" sz="2400" b="1"/>
              <a:t>AS</a:t>
            </a:r>
            <a:r>
              <a:rPr lang="en-CA" sz="2400"/>
              <a:t>) </a:t>
            </a:r>
            <a:endParaRPr lang="en-CA" sz="1800"/>
          </a:p>
          <a:p>
            <a:pPr lvl="1"/>
            <a:r>
              <a:rPr lang="en-CA"/>
              <a:t>that’s why all the commands start with ‘</a:t>
            </a:r>
            <a:r>
              <a:rPr lang="en-CA" b="1" err="1"/>
              <a:t>as</a:t>
            </a:r>
            <a:r>
              <a:rPr lang="en-CA" err="1"/>
              <a:t>admin ...’ </a:t>
            </a:r>
            <a:endParaRPr lang="en-CA" sz="1050"/>
          </a:p>
          <a:p>
            <a:pPr lvl="1"/>
            <a:r>
              <a:rPr lang="en-CA"/>
              <a:t>J2EE version 1.4 </a:t>
            </a:r>
            <a:endParaRPr lang="en-CA" sz="1050"/>
          </a:p>
          <a:p>
            <a:r>
              <a:rPr lang="en-CA" sz="2400"/>
              <a:t>2018 – Transfer to Eclipse Foundation </a:t>
            </a:r>
            <a:endParaRPr lang="en-CA" sz="1800"/>
          </a:p>
          <a:p>
            <a:pPr lvl="1"/>
            <a:r>
              <a:rPr lang="en-CA"/>
              <a:t>Eclipse Enterprise for Java (EE4J) – new home for all Java EE technologies, mailing lists, IP, etc. </a:t>
            </a:r>
            <a:endParaRPr lang="en-CA" sz="1050"/>
          </a:p>
          <a:p>
            <a:pPr lvl="1"/>
            <a:r>
              <a:rPr lang="en-CA"/>
              <a:t>err, except for Java EE</a:t>
            </a:r>
            <a:r>
              <a:rPr lang="en-CA" baseline="30000"/>
              <a:t>TM</a:t>
            </a:r>
            <a:r>
              <a:rPr lang="en-CA"/>
              <a:t> trademark - Oracle’s lawyers said ‘No’, so Eclipse Foundation asked community to vote: result ‘Jakarta EE’ </a:t>
            </a:r>
            <a:endParaRPr lang="en-CA" sz="1050"/>
          </a:p>
          <a:p>
            <a:endParaRPr lang="en-US"/>
          </a:p>
        </p:txBody>
      </p:sp>
    </p:spTree>
    <p:extLst>
      <p:ext uri="{BB962C8B-B14F-4D97-AF65-F5344CB8AC3E}">
        <p14:creationId xmlns:p14="http://schemas.microsoft.com/office/powerpoint/2010/main" val="2566935748"/>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15BFEC8-CD2B-6E4A-A5AC-BA4809E67102}"/>
              </a:ext>
            </a:extLst>
          </p:cNvPr>
          <p:cNvSpPr>
            <a:spLocks noGrp="1"/>
          </p:cNvSpPr>
          <p:nvPr>
            <p:ph type="title"/>
          </p:nvPr>
        </p:nvSpPr>
        <p:spPr/>
        <p:txBody>
          <a:bodyPr>
            <a:normAutofit fontScale="90000"/>
          </a:bodyPr>
          <a:lstStyle/>
          <a:p>
            <a:r>
              <a:rPr lang="en-US"/>
              <a:t>Standard Environment (cont'd)</a:t>
            </a:r>
          </a:p>
        </p:txBody>
      </p:sp>
      <p:sp>
        <p:nvSpPr>
          <p:cNvPr id="3" name="Content Placeholder 2">
            <a:extLst>
              <a:ext uri="{FF2B5EF4-FFF2-40B4-BE49-F238E27FC236}">
                <a16:creationId xmlns:a16="http://schemas.microsoft.com/office/drawing/2014/main" id="{A8BED643-73B8-1A4B-B1CB-55C84DBE8AF6}"/>
              </a:ext>
            </a:extLst>
          </p:cNvPr>
          <p:cNvSpPr>
            <a:spLocks noGrp="1"/>
          </p:cNvSpPr>
          <p:nvPr>
            <p:ph idx="1"/>
          </p:nvPr>
        </p:nvSpPr>
        <p:spPr/>
        <p:txBody>
          <a:bodyPr/>
          <a:lstStyle/>
          <a:p>
            <a:r>
              <a:rPr lang="en-US" sz="2800">
                <a:cs typeface="Calibri" panose="020f0502020204030204" pitchFamily="34" charset="0"/>
              </a:rPr>
              <a:t>Running Program</a:t>
            </a:r>
          </a:p>
          <a:p>
            <a:pPr lvl="1"/>
            <a:r>
              <a:rPr lang="en-US" sz="2400">
                <a:cs typeface="Calibri" panose="020f0502020204030204" pitchFamily="34" charset="0"/>
              </a:rPr>
              <a:t>User runs JVM with binary class that has </a:t>
            </a:r>
            <a:r>
              <a:rPr lang="en-US" sz="2400">
                <a:latin typeface="Courier New" panose="02070309020205020404" pitchFamily="49" charset="0"/>
                <a:cs typeface="Courier New" panose="02070309020205020404" pitchFamily="49" charset="0"/>
              </a:rPr>
              <a:t>main </a:t>
            </a:r>
            <a:r>
              <a:rPr lang="en-US" sz="2400">
                <a:cs typeface="Courier New" panose="02070309020205020404" pitchFamily="49" charset="0"/>
              </a:rPr>
              <a:t>(or *.jar archive of all classes)</a:t>
            </a:r>
            <a:endParaRPr lang="en-US" sz="2400">
              <a:latin typeface="Courier New" panose="02070309020205020404" pitchFamily="49" charset="0"/>
              <a:cs typeface="Courier New" panose="02070309020205020404" pitchFamily="49" charset="0"/>
            </a:endParaRPr>
          </a:p>
          <a:p>
            <a:pPr lvl="1"/>
            <a:r>
              <a:rPr lang="en-US" sz="2400">
                <a:cs typeface="Courier New" panose="02070309020205020404" pitchFamily="49" charset="0"/>
              </a:rPr>
              <a:t>JVM calls that </a:t>
            </a:r>
            <a:r>
              <a:rPr lang="en-US" sz="2400">
                <a:latin typeface="Courier New" panose="02070309020205020404" pitchFamily="49" charset="0"/>
                <a:cs typeface="Courier New" panose="02070309020205020404" pitchFamily="49" charset="0"/>
              </a:rPr>
              <a:t>main</a:t>
            </a:r>
            <a:r>
              <a:rPr lang="en-US" sz="2400">
                <a:cs typeface="Courier New" panose="02070309020205020404" pitchFamily="49" charset="0"/>
              </a:rPr>
              <a:t> method</a:t>
            </a:r>
          </a:p>
          <a:p>
            <a:pPr lvl="1"/>
            <a:r>
              <a:rPr lang="en-US" sz="2400">
                <a:latin typeface="Courier New" panose="02070309020205020404" pitchFamily="49" charset="0"/>
                <a:cs typeface="Courier New" panose="02070309020205020404" pitchFamily="49" charset="0"/>
              </a:rPr>
              <a:t>main</a:t>
            </a:r>
            <a:r>
              <a:rPr lang="en-US" sz="2400">
                <a:cs typeface="Courier New" panose="02070309020205020404" pitchFamily="49" charset="0"/>
              </a:rPr>
              <a:t> method runs in the JVM</a:t>
            </a:r>
            <a:endParaRPr lang="en-US" sz="2400">
              <a:cs typeface="Calibri" panose="020f0502020204030204" pitchFamily="34" charset="0"/>
            </a:endParaRPr>
          </a:p>
          <a:p>
            <a:pPr lvl="1"/>
            <a:r>
              <a:rPr lang="en-US" sz="2400">
                <a:latin typeface="Courier New" panose="02070309020205020404" pitchFamily="49" charset="0"/>
                <a:cs typeface="Courier New" panose="02070309020205020404" pitchFamily="49" charset="0"/>
              </a:rPr>
              <a:t>main</a:t>
            </a:r>
            <a:r>
              <a:rPr lang="en-US" sz="2400">
                <a:cs typeface="Courier New" panose="02070309020205020404" pitchFamily="49" charset="0"/>
              </a:rPr>
              <a:t> method creates new objects, calls more methods, and so on</a:t>
            </a:r>
          </a:p>
          <a:p>
            <a:pPr lvl="1"/>
            <a:r>
              <a:rPr lang="en-US" sz="2400">
                <a:cs typeface="Courier New" panose="02070309020205020404" pitchFamily="49" charset="0"/>
              </a:rPr>
              <a:t>Program is finished when </a:t>
            </a:r>
            <a:r>
              <a:rPr lang="en-US" sz="2400">
                <a:latin typeface="Courier New" panose="02070309020205020404" pitchFamily="49" charset="0"/>
                <a:cs typeface="Courier New" panose="02070309020205020404" pitchFamily="49" charset="0"/>
              </a:rPr>
              <a:t>main</a:t>
            </a:r>
            <a:r>
              <a:rPr lang="en-US" sz="2400">
                <a:cs typeface="Courier New" panose="02070309020205020404" pitchFamily="49" charset="0"/>
              </a:rPr>
              <a:t> method (and its threads) finishes</a:t>
            </a:r>
          </a:p>
          <a:p>
            <a:endParaRPr lang="en-US"/>
          </a:p>
        </p:txBody>
      </p:sp>
    </p:spTree>
    <p:extLst>
      <p:ext uri="{BB962C8B-B14F-4D97-AF65-F5344CB8AC3E}">
        <p14:creationId xmlns:p14="http://schemas.microsoft.com/office/powerpoint/2010/main" val="3242413830"/>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24AA17C-5732-EA4E-A405-E994DDECD681}"/>
              </a:ext>
            </a:extLst>
          </p:cNvPr>
          <p:cNvSpPr>
            <a:spLocks noGrp="1"/>
          </p:cNvSpPr>
          <p:nvPr>
            <p:ph type="title"/>
          </p:nvPr>
        </p:nvSpPr>
        <p:spPr/>
        <p:txBody>
          <a:bodyPr/>
          <a:lstStyle/>
          <a:p>
            <a:r>
              <a:rPr lang="en-CA" b="1">
                <a:solidFill>
                  <a:schemeClr val="accent6">
                    <a:lumMod val="50000"/>
                  </a:schemeClr>
                </a:solidFill>
              </a:rPr>
              <a:t>Java Naming and Directory Interface (JNDI) </a:t>
            </a:r>
            <a:br>
              <a:rPr lang="en-CA"/>
            </a:br>
            <a:endParaRPr lang="en-US"/>
          </a:p>
        </p:txBody>
      </p:sp>
      <p:sp>
        <p:nvSpPr>
          <p:cNvPr id="3" name="Content Placeholder 2">
            <a:extLst>
              <a:ext uri="{FF2B5EF4-FFF2-40B4-BE49-F238E27FC236}">
                <a16:creationId xmlns:a16="http://schemas.microsoft.com/office/drawing/2014/main" id="{0ED3093A-946B-5D41-B0E1-70E0276508CE}"/>
              </a:ext>
            </a:extLst>
          </p:cNvPr>
          <p:cNvSpPr>
            <a:spLocks noGrp="1"/>
          </p:cNvSpPr>
          <p:nvPr>
            <p:ph idx="1"/>
          </p:nvPr>
        </p:nvSpPr>
        <p:spPr>
          <a:xfrm>
            <a:off x="628650" y="1371600"/>
            <a:ext cx="7886700" cy="4351338"/>
          </a:xfrm>
        </p:spPr>
        <p:txBody>
          <a:bodyPr>
            <a:normAutofit/>
          </a:bodyPr>
          <a:lstStyle/>
          <a:p>
            <a:r>
              <a:rPr lang="en-CA"/>
              <a:t>Allow us to interact with Naming and Directory Services – e.g. </a:t>
            </a:r>
          </a:p>
          <a:p>
            <a:pPr lvl="1"/>
            <a:r>
              <a:rPr lang="en-CA"/>
              <a:t>Common Object Services (COS) – CORBA object references </a:t>
            </a:r>
          </a:p>
          <a:p>
            <a:pPr lvl="1"/>
            <a:r>
              <a:rPr lang="en-CA"/>
              <a:t>Remote Method Invocation (RMI) </a:t>
            </a:r>
          </a:p>
          <a:p>
            <a:pPr lvl="1"/>
            <a:r>
              <a:rPr lang="en-CA"/>
              <a:t>Lightweight Directory Access Protocol (LDAP) – corporate phone book; DNS </a:t>
            </a:r>
          </a:p>
          <a:p>
            <a:r>
              <a:rPr lang="en-CA"/>
              <a:t>Our apps use JNDI to look up DataSources</a:t>
            </a:r>
            <a:endParaRPr lang="en-CA"/>
          </a:p>
          <a:p>
            <a:pPr lvl="1"/>
            <a:r>
              <a:rPr lang="en-CA"/>
              <a:t>Example: </a:t>
            </a:r>
            <a:r>
              <a:rPr lang="en-CA" err="1">
                <a:latin typeface="Courier New" panose="02070309020205020404" pitchFamily="49" charset="0"/>
                <a:cs typeface="Courier New" panose="02070309020205020404" pitchFamily="49" charset="0"/>
              </a:rPr>
              <a:t>java:comp/DefaultDataSource</a:t>
            </a:r>
            <a:endParaRPr lang="en-CA">
              <a:latin typeface="Courier New" panose="02070309020205020404" pitchFamily="49" charset="0"/>
              <a:cs typeface="Courier New" panose="02070309020205020404" pitchFamily="49" charset="0"/>
            </a:endParaRPr>
          </a:p>
          <a:p>
            <a:r>
              <a:rPr lang="en-CA"/>
              <a:t>Name lookup: find name associated with an object </a:t>
            </a:r>
          </a:p>
          <a:p>
            <a:pPr marL="0" indent="0">
              <a:buNone/>
            </a:pPr>
            <a:r>
              <a:rPr lang="en-CA" sz="1200">
                <a:latin typeface="Courier New" panose="02070309020205020404" pitchFamily="49" charset="0"/>
                <a:cs typeface="Courier New" panose="02070309020205020404" pitchFamily="49" charset="0"/>
              </a:rPr>
              <a:t>import javax.naming.InitialContext; ...</a:t>
            </a:r>
            <a:br>
              <a:rPr lang="en-CA" sz="1200">
                <a:latin typeface="Courier New" panose="02070309020205020404" pitchFamily="49" charset="0"/>
                <a:cs typeface="Courier New" panose="02070309020205020404" pitchFamily="49" charset="0"/>
              </a:rPr>
            </a:br>
            <a:r>
              <a:rPr lang="en-CA" sz="1200">
                <a:latin typeface="Courier New" panose="02070309020205020404" pitchFamily="49" charset="0"/>
                <a:cs typeface="Courier New" panose="02070309020205020404" pitchFamily="49" charset="0"/>
              </a:rPr>
              <a:t>Context ctx = new InitialContext(); DataSource ds = (DataSource) </a:t>
            </a:r>
          </a:p>
          <a:p>
            <a:pPr marL="0" indent="0">
              <a:buNone/>
            </a:pPr>
            <a:r>
              <a:rPr lang="en-CA" sz="1200" err="1">
                <a:latin typeface="Courier New" panose="02070309020205020404" pitchFamily="49" charset="0"/>
                <a:cs typeface="Courier New" panose="02070309020205020404" pitchFamily="49" charset="0"/>
              </a:rPr>
              <a:t>ctx.lookup("java:app/jdbc/H2Pool"); </a:t>
            </a:r>
          </a:p>
          <a:p>
            <a:r>
              <a:rPr lang="en-CA"/>
              <a:t>or navigate to specific point, lookup from there </a:t>
            </a:r>
          </a:p>
          <a:p>
            <a:pPr marL="0" indent="0">
              <a:buNone/>
            </a:pPr>
            <a:r>
              <a:rPr lang="en-CA" sz="1200">
                <a:latin typeface="Courier New" panose="02070309020205020404" pitchFamily="49" charset="0"/>
                <a:cs typeface="Courier New" panose="02070309020205020404" pitchFamily="49" charset="0"/>
              </a:rPr>
              <a:t>Context envContext = ctx.lookup("java:/app"); DataSource ds = (DataSource) </a:t>
            </a:r>
          </a:p>
          <a:p>
            <a:pPr marL="0" indent="0">
              <a:buNone/>
            </a:pPr>
            <a:r>
              <a:rPr lang="en-CA" sz="1200" err="1">
                <a:latin typeface="Courier New" panose="02070309020205020404" pitchFamily="49" charset="0"/>
                <a:cs typeface="Courier New" panose="02070309020205020404" pitchFamily="49" charset="0"/>
              </a:rPr>
              <a:t>envContext.lookup("jdbc/H2Pool"); </a:t>
            </a:r>
          </a:p>
          <a:p>
            <a:endParaRPr lang="en-US"/>
          </a:p>
        </p:txBody>
      </p:sp>
    </p:spTree>
    <p:extLst>
      <p:ext uri="{BB962C8B-B14F-4D97-AF65-F5344CB8AC3E}">
        <p14:creationId xmlns:p14="http://schemas.microsoft.com/office/powerpoint/2010/main" val="617270354"/>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E5E7EC1-D10E-9B42-899D-779EA64C5978}"/>
              </a:ext>
            </a:extLst>
          </p:cNvPr>
          <p:cNvSpPr>
            <a:spLocks noGrp="1"/>
          </p:cNvSpPr>
          <p:nvPr>
            <p:ph type="title"/>
          </p:nvPr>
        </p:nvSpPr>
        <p:spPr/>
        <p:txBody>
          <a:bodyPr/>
          <a:lstStyle/>
          <a:p>
            <a:r>
              <a:rPr lang="en-US" b="1">
                <a:solidFill>
                  <a:schemeClr val="accent6">
                    <a:lumMod val="50000"/>
                  </a:schemeClr>
                </a:solidFill>
              </a:rPr>
              <a:t>JNDI cont’d</a:t>
            </a:r>
          </a:p>
        </p:txBody>
      </p:sp>
      <p:sp>
        <p:nvSpPr>
          <p:cNvPr id="3" name="Content Placeholder 2">
            <a:extLst>
              <a:ext uri="{FF2B5EF4-FFF2-40B4-BE49-F238E27FC236}">
                <a16:creationId xmlns:a16="http://schemas.microsoft.com/office/drawing/2014/main" id="{1ED1ED91-7542-E84A-85CE-167189BAB748}"/>
              </a:ext>
            </a:extLst>
          </p:cNvPr>
          <p:cNvSpPr>
            <a:spLocks noGrp="1"/>
          </p:cNvSpPr>
          <p:nvPr>
            <p:ph idx="1"/>
          </p:nvPr>
        </p:nvSpPr>
        <p:spPr/>
        <p:txBody>
          <a:bodyPr>
            <a:normAutofit/>
          </a:bodyPr>
          <a:lstStyle/>
          <a:p>
            <a:r>
              <a:rPr lang="en-CA"/>
              <a:t>Java EE has special ‘root’ namespace "java" with standard sub-contexts: </a:t>
            </a:r>
          </a:p>
          <a:p>
            <a:pPr lvl="1"/>
            <a:r>
              <a:rPr lang="en-CA"/>
              <a:t>:global – portable way to find remote EJBs on other servers </a:t>
            </a:r>
          </a:p>
          <a:p>
            <a:pPr lvl="1"/>
            <a:r>
              <a:rPr lang="en-CA"/>
              <a:t>:module – find local EJBs within same module (.war file) </a:t>
            </a:r>
          </a:p>
          <a:p>
            <a:pPr lvl="1"/>
            <a:r>
              <a:rPr lang="en-CA"/>
              <a:t>:comp – subtree reserved for component-related bindings </a:t>
            </a:r>
          </a:p>
          <a:p>
            <a:pPr lvl="1"/>
            <a:r>
              <a:rPr lang="en-CA"/>
              <a:t>:app – find local EJBs within same app (.ear file) </a:t>
            </a:r>
          </a:p>
          <a:p>
            <a:endParaRPr lang="en-US"/>
          </a:p>
        </p:txBody>
      </p:sp>
    </p:spTree>
    <p:extLst>
      <p:ext uri="{BB962C8B-B14F-4D97-AF65-F5344CB8AC3E}">
        <p14:creationId xmlns:p14="http://schemas.microsoft.com/office/powerpoint/2010/main" val="3398883298"/>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77FD902-A509-C24A-B93F-3367D55F0831}"/>
              </a:ext>
            </a:extLst>
          </p:cNvPr>
          <p:cNvSpPr>
            <a:spLocks noGrp="1"/>
          </p:cNvSpPr>
          <p:nvPr>
            <p:ph type="title"/>
          </p:nvPr>
        </p:nvSpPr>
        <p:spPr>
          <a:xfrm>
            <a:off x="628650" y="365127"/>
            <a:ext cx="7067550" cy="701673"/>
          </a:xfrm>
        </p:spPr>
        <p:txBody>
          <a:bodyPr>
            <a:normAutofit fontScale="90000"/>
          </a:bodyPr>
          <a:lstStyle/>
          <a:p>
            <a:r>
              <a:rPr lang="en-CA" b="1">
                <a:solidFill>
                  <a:schemeClr val="accent6">
                    <a:lumMod val="50000"/>
                  </a:schemeClr>
                </a:solidFill>
              </a:rPr>
              <a:t>Packaging Java EE applications </a:t>
            </a:r>
            <a:br>
              <a:rPr lang="en-CA"/>
            </a:br>
            <a:endParaRPr lang="en-US"/>
          </a:p>
        </p:txBody>
      </p:sp>
      <p:sp>
        <p:nvSpPr>
          <p:cNvPr id="3" name="Content Placeholder 2">
            <a:extLst>
              <a:ext uri="{FF2B5EF4-FFF2-40B4-BE49-F238E27FC236}">
                <a16:creationId xmlns:a16="http://schemas.microsoft.com/office/drawing/2014/main" id="{12C6340B-86B1-4940-BBAC-3FFA7216D128}"/>
              </a:ext>
            </a:extLst>
          </p:cNvPr>
          <p:cNvSpPr>
            <a:spLocks noGrp="1"/>
          </p:cNvSpPr>
          <p:nvPr>
            <p:ph idx="1"/>
          </p:nvPr>
        </p:nvSpPr>
        <p:spPr>
          <a:xfrm>
            <a:off x="628650" y="1447800"/>
            <a:ext cx="7886700" cy="4729163"/>
          </a:xfrm>
        </p:spPr>
        <p:txBody>
          <a:bodyPr>
            <a:normAutofit lnSpcReduction="10000"/>
          </a:bodyPr>
          <a:lstStyle/>
          <a:p>
            <a:pPr marL="0" indent="0">
              <a:buNone/>
            </a:pPr>
            <a:r>
              <a:rPr lang="en-CA" sz="2400"/>
              <a:t>A </a:t>
            </a:r>
            <a:r>
              <a:rPr lang="en-CA" sz="2400" b="1" i="1"/>
              <a:t>web-module </a:t>
            </a:r>
            <a:r>
              <a:rPr lang="en-CA" sz="2400"/>
              <a:t>is the smallest deployable/usable unit of resources packaged in a </a:t>
            </a:r>
            <a:r>
              <a:rPr lang="en-CA" sz="2400" b="1"/>
              <a:t>W</a:t>
            </a:r>
            <a:r>
              <a:rPr lang="en-CA" sz="2400"/>
              <a:t>eb </a:t>
            </a:r>
            <a:r>
              <a:rPr lang="en-CA" sz="2400" b="1"/>
              <a:t>Ar</a:t>
            </a:r>
            <a:r>
              <a:rPr lang="en-CA" sz="2400"/>
              <a:t>chive (.war file - same as a .jar file) with a specific directory layout: </a:t>
            </a:r>
            <a:endParaRPr lang="en-CA"/>
          </a:p>
          <a:p>
            <a:r>
              <a:rPr lang="en-CA" sz="2400"/>
              <a:t>top-level directory is document ‘root’ of the package - .(x)html, .css files, images </a:t>
            </a:r>
          </a:p>
          <a:p>
            <a:r>
              <a:rPr lang="en-CA" sz="2400"/>
              <a:t>subdirectory WEB-INF/ contains files and subdirectories: </a:t>
            </a:r>
          </a:p>
          <a:p>
            <a:pPr lvl="1"/>
            <a:r>
              <a:rPr lang="en-CA"/>
              <a:t>classes/ - contains servlets, EJBs ('loosely'), other EE components </a:t>
            </a:r>
            <a:endParaRPr lang="en-CA" sz="1200"/>
          </a:p>
          <a:p>
            <a:pPr lvl="1"/>
            <a:r>
              <a:rPr lang="en-CA"/>
              <a:t>lib/ - contains (3rd-party) library .jar files; EJBs can also be packaged in .jar files within WEB- INF/lib </a:t>
            </a:r>
            <a:endParaRPr lang="en-CA" sz="1200"/>
          </a:p>
          <a:p>
            <a:pPr lvl="1"/>
            <a:r>
              <a:rPr lang="en-CA"/>
              <a:t>deployment descriptors - web.xml, ejb-jar.xml, vendor-specific descriptor files e.g. glassfish-resources.xml </a:t>
            </a:r>
            <a:endParaRPr lang="en-CA" sz="1200"/>
          </a:p>
          <a:p>
            <a:r>
              <a:rPr lang="en-CA" sz="2400" err="1"/>
              <a:t>persistence.xml – must be in either </a:t>
            </a:r>
          </a:p>
          <a:p>
            <a:pPr lvl="1"/>
            <a:r>
              <a:rPr lang="en-CA"/>
              <a:t>WEB-INF/classes/META-INF/persistence.xml, or </a:t>
            </a:r>
            <a:endParaRPr lang="en-CA" sz="1200"/>
          </a:p>
          <a:p>
            <a:pPr lvl="1"/>
            <a:r>
              <a:rPr lang="en-CA"/>
              <a:t>WEB-INF/lib/MyEntities.jar and within MyEntities.jar must be META-INF/persistence.xml </a:t>
            </a:r>
            <a:endParaRPr lang="en-CA" sz="1200"/>
          </a:p>
          <a:p>
            <a:endParaRPr lang="en-US"/>
          </a:p>
        </p:txBody>
      </p:sp>
    </p:spTree>
    <p:extLst>
      <p:ext uri="{BB962C8B-B14F-4D97-AF65-F5344CB8AC3E}">
        <p14:creationId xmlns:p14="http://schemas.microsoft.com/office/powerpoint/2010/main" val="3063379658"/>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38A5F29-C42F-0848-8330-C95C16BAF93F}"/>
              </a:ext>
            </a:extLst>
          </p:cNvPr>
          <p:cNvSpPr>
            <a:spLocks noGrp="1"/>
          </p:cNvSpPr>
          <p:nvPr>
            <p:ph type="title"/>
          </p:nvPr>
        </p:nvSpPr>
        <p:spPr/>
        <p:txBody>
          <a:bodyPr/>
          <a:lstStyle/>
          <a:p>
            <a:r>
              <a:rPr lang="en-CA" b="1">
                <a:solidFill>
                  <a:schemeClr val="accent6">
                    <a:lumMod val="50000"/>
                  </a:schemeClr>
                </a:solidFill>
              </a:rPr>
              <a:t>Packaging Java EE applications (cont’d)</a:t>
            </a:r>
            <a:endParaRPr lang="en-US"/>
          </a:p>
        </p:txBody>
      </p:sp>
      <p:sp>
        <p:nvSpPr>
          <p:cNvPr id="3" name="Content Placeholder 2">
            <a:extLst>
              <a:ext uri="{FF2B5EF4-FFF2-40B4-BE49-F238E27FC236}">
                <a16:creationId xmlns:a16="http://schemas.microsoft.com/office/drawing/2014/main" id="{0CEA67A6-6D29-F043-9457-CB3840D4A61C}"/>
              </a:ext>
            </a:extLst>
          </p:cNvPr>
          <p:cNvSpPr>
            <a:spLocks noGrp="1"/>
          </p:cNvSpPr>
          <p:nvPr>
            <p:ph idx="1"/>
          </p:nvPr>
        </p:nvSpPr>
        <p:spPr/>
        <p:txBody>
          <a:bodyPr>
            <a:normAutofit lnSpcReduction="10000"/>
          </a:bodyPr>
          <a:lstStyle/>
          <a:p>
            <a:pPr marL="0" indent="0">
              <a:buNone/>
            </a:pPr>
            <a:r>
              <a:rPr lang="en-CA"/>
              <a:t>An </a:t>
            </a:r>
            <a:r>
              <a:rPr lang="en-CA" b="1"/>
              <a:t>E</a:t>
            </a:r>
            <a:r>
              <a:rPr lang="en-CA"/>
              <a:t>nterprise </a:t>
            </a:r>
            <a:r>
              <a:rPr lang="en-CA" b="1"/>
              <a:t>Ar</a:t>
            </a:r>
            <a:r>
              <a:rPr lang="en-CA"/>
              <a:t>chive (.ear file) is the recommended packaging for large applications that contain multiple modules </a:t>
            </a:r>
          </a:p>
          <a:p>
            <a:pPr marL="0" indent="0">
              <a:buNone/>
            </a:pPr>
            <a:endParaRPr lang="en-CA"/>
          </a:p>
          <a:p>
            <a:pPr marL="0" indent="0">
              <a:buNone/>
            </a:pPr>
            <a:r>
              <a:rPr lang="en-CA"/>
              <a:t>Top-level directory is document ‘root’ of the .ear file &amp; contains </a:t>
            </a:r>
          </a:p>
          <a:p>
            <a:r>
              <a:rPr lang="en-CA"/>
              <a:t>1 or more web-modules(s) packaged in .war files </a:t>
            </a:r>
          </a:p>
          <a:p>
            <a:r>
              <a:rPr lang="en-CA"/>
              <a:t>1 or more EJB modules(s) packaged in .jar files </a:t>
            </a:r>
          </a:p>
          <a:p>
            <a:r>
              <a:rPr lang="en-CA"/>
              <a:t>1 or more RAR (</a:t>
            </a:r>
            <a:r>
              <a:rPr lang="en-CA" b="1"/>
              <a:t>R</a:t>
            </a:r>
            <a:r>
              <a:rPr lang="en-CA"/>
              <a:t>esource </a:t>
            </a:r>
            <a:r>
              <a:rPr lang="en-CA" b="1"/>
              <a:t>A</a:t>
            </a:r>
            <a:r>
              <a:rPr lang="en-CA"/>
              <a:t>dapte</a:t>
            </a:r>
            <a:r>
              <a:rPr lang="en-CA" b="1"/>
              <a:t>r</a:t>
            </a:r>
            <a:r>
              <a:rPr lang="en-CA"/>
              <a:t>s) modules(s) packaged in .rar files </a:t>
            </a:r>
          </a:p>
          <a:p>
            <a:r>
              <a:rPr lang="en-CA"/>
              <a:t>Library files – 1 or more (3rd–party) .jar files </a:t>
            </a:r>
          </a:p>
          <a:p>
            <a:r>
              <a:rPr lang="en-CA"/>
              <a:t>Java EE application deployment descriptor application.xml file, within WEB-INF </a:t>
            </a:r>
          </a:p>
          <a:p>
            <a:pPr marL="0" indent="0">
              <a:buNone/>
            </a:pPr>
            <a:r>
              <a:rPr lang="en-CA"/>
              <a:t>Maven has plugins for both .war and .ear layouts that automates packaging the App </a:t>
            </a:r>
          </a:p>
          <a:p>
            <a:endParaRPr lang="en-US"/>
          </a:p>
        </p:txBody>
      </p:sp>
    </p:spTree>
    <p:extLst>
      <p:ext uri="{BB962C8B-B14F-4D97-AF65-F5344CB8AC3E}">
        <p14:creationId xmlns:p14="http://schemas.microsoft.com/office/powerpoint/2010/main" val="1258671879"/>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Java Persistence</a:t>
            </a:r>
          </a:p>
        </p:txBody>
      </p:sp>
      <p:sp>
        <p:nvSpPr>
          <p:cNvPr id="3" name="Content Placeholder 2"/>
          <p:cNvSpPr>
            <a:spLocks noGrp="1"/>
          </p:cNvSpPr>
          <p:nvPr>
            <p:ph idx="1"/>
          </p:nvPr>
        </p:nvSpPr>
        <p:spPr/>
        <p:txBody>
          <a:bodyPr/>
          <a:lstStyle/>
          <a:p>
            <a:r>
              <a:rPr lang="en-US"/>
              <a:t>Managing Persistence is the top challenge in Enterprise Java</a:t>
            </a:r>
          </a:p>
          <a:p>
            <a:endParaRPr lang="en-US"/>
          </a:p>
          <a:p>
            <a:r>
              <a:rPr lang="en-US"/>
              <a:t>If Objects (instances of entity classes) are the data, then how do we</a:t>
            </a:r>
          </a:p>
          <a:p>
            <a:pPr lvl="1"/>
            <a:r>
              <a:rPr lang="en-US"/>
              <a:t>Query the data</a:t>
            </a:r>
          </a:p>
          <a:p>
            <a:pPr lvl="1"/>
            <a:r>
              <a:rPr lang="en-US"/>
              <a:t>Create the data</a:t>
            </a:r>
          </a:p>
          <a:p>
            <a:pPr lvl="1"/>
            <a:r>
              <a:rPr lang="en-US"/>
              <a:t>Update the data</a:t>
            </a:r>
          </a:p>
          <a:p>
            <a:pPr lvl="1"/>
            <a:r>
              <a:rPr lang="en-US"/>
              <a:t>Delete the data</a:t>
            </a:r>
          </a:p>
        </p:txBody>
      </p:sp>
      <p:sp>
        <p:nvSpPr>
          <p:cNvPr id="4" name="Date Placeholder 3"/>
          <p:cNvSpPr>
            <a:spLocks noGrp="1"/>
          </p:cNvSpPr>
          <p:nvPr>
            <p:ph type="dt" sz="half" idx="10"/>
          </p:nvPr>
        </p:nvSpPr>
        <p:spPr/>
        <p:txBody>
          <a:bodyPr/>
          <a:lstStyle/>
          <a:p>
            <a:pPr>
              <a:defRPr/>
            </a:pPr>
            <a:fld id="{BC0D2481-A5F7-0147-B9B6-D344F899E310}" type="datetime1">
              <a:rPr lang="en-CA" smtClean="0"/>
              <a:pPr>
                <a:defRPr/>
              </a:pPr>
              <a:t>2022-04-19</a:t>
            </a:fld>
            <a:endParaRPr lang="en-US"/>
          </a:p>
        </p:txBody>
      </p:sp>
      <p:sp>
        <p:nvSpPr>
          <p:cNvPr id="5" name="Slide Number Placeholder 4"/>
          <p:cNvSpPr>
            <a:spLocks noGrp="1"/>
          </p:cNvSpPr>
          <p:nvPr>
            <p:ph type="sldNum" sz="quarter" idx="12"/>
          </p:nvPr>
        </p:nvSpPr>
        <p:spPr/>
        <p:txBody>
          <a:bodyPr/>
          <a:lstStyle/>
          <a:p>
            <a:pPr>
              <a:defRPr/>
            </a:pPr>
            <a:fld id="{D0EEE397-21B7-6843-A299-3745F381D43B}" type="slidenum">
              <a:rPr lang="en-US" smtClean="0"/>
              <a:pPr>
                <a:defRPr/>
              </a:pPr>
              <a:t>54</a:t>
            </a:fld>
            <a:endParaRPr lang="en-US"/>
          </a:p>
        </p:txBody>
      </p:sp>
    </p:spTree>
    <p:extLst>
      <p:ext uri="{BB962C8B-B14F-4D97-AF65-F5344CB8AC3E}">
        <p14:creationId xmlns:p14="http://schemas.microsoft.com/office/powerpoint/2010/main" val="2689821975"/>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7C00B10D-AD43-EF4C-A103-3F5115426716}"/>
              </a:ext>
            </a:extLst>
          </p:cNvPr>
          <p:cNvSpPr>
            <a:spLocks noGrp="1"/>
          </p:cNvSpPr>
          <p:nvPr>
            <p:ph type="title"/>
          </p:nvPr>
        </p:nvSpPr>
        <p:spPr/>
        <p:txBody>
          <a:bodyPr/>
          <a:lstStyle/>
          <a:p>
            <a:r>
              <a:rPr lang="en-US"/>
              <a:t>Persistence Units</a:t>
            </a:r>
          </a:p>
        </p:txBody>
      </p:sp>
      <p:sp>
        <p:nvSpPr>
          <p:cNvPr id="3" name="Content Placeholder 2">
            <a:extLst>
              <a:ext uri="{FF2B5EF4-FFF2-40B4-BE49-F238E27FC236}">
                <a16:creationId xmlns:a16="http://schemas.microsoft.com/office/drawing/2014/main" id="{6F28AA80-4E61-9C4D-A319-ED25D29C846D}"/>
              </a:ext>
            </a:extLst>
          </p:cNvPr>
          <p:cNvSpPr>
            <a:spLocks noGrp="1"/>
          </p:cNvSpPr>
          <p:nvPr>
            <p:ph idx="1"/>
          </p:nvPr>
        </p:nvSpPr>
        <p:spPr/>
        <p:txBody>
          <a:bodyPr/>
          <a:lstStyle/>
          <a:p>
            <a:r>
              <a:rPr lang="en-US"/>
              <a:t>A persistence unit is </a:t>
            </a:r>
          </a:p>
          <a:p>
            <a:pPr lvl="1"/>
            <a:r>
              <a:rPr lang="en-US"/>
              <a:t>The set of entity classes to be managed by the EntityManager (there is one entity class in our case)</a:t>
            </a:r>
          </a:p>
          <a:p>
            <a:pPr lvl="1"/>
            <a:r>
              <a:rPr lang="en-US"/>
              <a:t>A database connection where the database table(s) corresponding to the entities reside </a:t>
            </a:r>
          </a:p>
          <a:p>
            <a:r>
              <a:rPr lang="en-US"/>
              <a:t>Persistence units are defined using a file called </a:t>
            </a:r>
            <a:r>
              <a:rPr lang="en-US" err="1">
                <a:latin typeface="Courier New" panose="02070309020205020404" pitchFamily="49" charset="0"/>
                <a:cs typeface="Courier New" panose="02070309020205020404" pitchFamily="49" charset="0"/>
              </a:rPr>
              <a:t>persistence.xml</a:t>
            </a:r>
            <a:endParaRPr lang="en-US">
              <a:latin typeface="Courier New" panose="02070309020205020404" pitchFamily="49" charset="0"/>
              <a:cs typeface="Courier New" panose="02070309020205020404" pitchFamily="49" charset="0"/>
            </a:endParaRPr>
          </a:p>
          <a:p>
            <a:r>
              <a:rPr lang="en-US">
                <a:cs typeface="Courier New" panose="02070309020205020404" pitchFamily="49" charset="0"/>
              </a:rPr>
              <a:t>Programmers (</a:t>
            </a:r>
            <a:r>
              <a:rPr lang="en-US" err="1">
                <a:latin typeface="Courier New" panose="02070309020205020404" pitchFamily="49" charset="0"/>
                <a:cs typeface="Courier New" panose="02070309020205020404" pitchFamily="49" charset="0"/>
              </a:rPr>
              <a:t>ContactFacade.java</a:t>
            </a:r>
            <a:r>
              <a:rPr lang="en-US">
                <a:cs typeface="Courier New" panose="02070309020205020404" pitchFamily="49" charset="0"/>
              </a:rPr>
              <a:t>) associate a persistence unit with an </a:t>
            </a:r>
            <a:r>
              <a:rPr lang="en-US" err="1">
                <a:latin typeface="Courier New" panose="02070309020205020404" pitchFamily="49" charset="0"/>
                <a:cs typeface="Courier New" panose="02070309020205020404" pitchFamily="49" charset="0"/>
              </a:rPr>
              <a:t>EntityManager</a:t>
            </a:r>
            <a:r>
              <a:rPr lang="en-US">
                <a:cs typeface="Courier New" panose="02070309020205020404" pitchFamily="49" charset="0"/>
              </a:rPr>
              <a:t> using a </a:t>
            </a:r>
            <a:r>
              <a:rPr lang="en-US">
                <a:latin typeface="Courier New" panose="02070309020205020404" pitchFamily="49" charset="0"/>
                <a:cs typeface="Courier New" panose="02070309020205020404" pitchFamily="49" charset="0"/>
              </a:rPr>
              <a:t>@PersistenceContext</a:t>
            </a:r>
            <a:r>
              <a:rPr lang="en-US">
                <a:cs typeface="Courier New" panose="02070309020205020404" pitchFamily="49" charset="0"/>
              </a:rPr>
              <a:t> annotation:</a:t>
            </a:r>
          </a:p>
          <a:p>
            <a:pPr marL="0" indent="0">
              <a:buNone/>
            </a:pPr>
            <a:r>
              <a:rPr lang="en-CA" sz="2000">
                <a:latin typeface="Courier New" panose="02070309020205020404" pitchFamily="49" charset="0"/>
                <a:cs typeface="Courier New" panose="02070309020205020404" pitchFamily="49" charset="0"/>
              </a:rPr>
              <a:t>@PersistenceContext(unitName = "address-bookPU")</a:t>
            </a:r>
          </a:p>
          <a:p>
            <a:pPr marL="0" indent="0">
              <a:buNone/>
            </a:pPr>
            <a:r>
              <a:rPr lang="en-CA" sz="2000">
                <a:latin typeface="Courier New" panose="02070309020205020404" pitchFamily="49" charset="0"/>
                <a:cs typeface="Courier New" panose="02070309020205020404" pitchFamily="49" charset="0"/>
              </a:rPr>
              <a:t> protected EntityManager em; </a:t>
            </a:r>
          </a:p>
          <a:p>
            <a:pPr marL="0" indent="0">
              <a:buNone/>
            </a:pPr>
            <a:endParaRPr lang="en-US"/>
          </a:p>
        </p:txBody>
      </p:sp>
    </p:spTree>
    <p:extLst>
      <p:ext uri="{BB962C8B-B14F-4D97-AF65-F5344CB8AC3E}">
        <p14:creationId xmlns:p14="http://schemas.microsoft.com/office/powerpoint/2010/main" val="1327762335"/>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0C925CE-3968-264A-BBBB-737111C8AD7E}"/>
              </a:ext>
            </a:extLst>
          </p:cNvPr>
          <p:cNvSpPr>
            <a:spLocks noGrp="1"/>
          </p:cNvSpPr>
          <p:nvPr>
            <p:ph type="title"/>
          </p:nvPr>
        </p:nvSpPr>
        <p:spPr/>
        <p:txBody>
          <a:bodyPr/>
          <a:lstStyle/>
          <a:p>
            <a:r>
              <a:rPr lang="en-US"/>
              <a:t>Session Façade design Pattern</a:t>
            </a:r>
          </a:p>
        </p:txBody>
      </p:sp>
      <p:sp>
        <p:nvSpPr>
          <p:cNvPr id="3" name="Content Placeholder 2">
            <a:extLst>
              <a:ext uri="{FF2B5EF4-FFF2-40B4-BE49-F238E27FC236}">
                <a16:creationId xmlns:a16="http://schemas.microsoft.com/office/drawing/2014/main" id="{426FA6CC-B63E-8E4D-B9A1-900ABB9314EF}"/>
              </a:ext>
            </a:extLst>
          </p:cNvPr>
          <p:cNvSpPr>
            <a:spLocks noGrp="1"/>
          </p:cNvSpPr>
          <p:nvPr>
            <p:ph idx="1"/>
          </p:nvPr>
        </p:nvSpPr>
        <p:spPr/>
        <p:txBody>
          <a:bodyPr/>
          <a:lstStyle/>
          <a:p>
            <a:r>
              <a:rPr lang="en-US"/>
              <a:t>All the gory details: </a:t>
            </a:r>
            <a:r>
              <a:rPr lang="en-US">
                <a:hlinkClick r:id="rId2"/>
              </a:rPr>
              <a:t>https://www.oracle.com/java/technologies/session-facade.html</a:t>
            </a:r>
            <a:endParaRPr lang="en-US"/>
          </a:p>
          <a:p>
            <a:endParaRPr lang="en-US"/>
          </a:p>
          <a:p>
            <a:r>
              <a:rPr lang="en-US"/>
              <a:t>We use a Session Façade (stateless Session Bean, </a:t>
            </a:r>
            <a:r>
              <a:rPr lang="en-US">
                <a:latin typeface="Courier New" panose="02070309020205020404" pitchFamily="49" charset="0"/>
                <a:cs typeface="Courier New" panose="02070309020205020404" pitchFamily="49" charset="0"/>
              </a:rPr>
              <a:t>@Stateless</a:t>
            </a:r>
            <a:r>
              <a:rPr lang="en-US"/>
              <a:t>) </a:t>
            </a:r>
            <a:r>
              <a:rPr lang="en-US" err="1">
                <a:latin typeface="Courier New" panose="02070309020205020404" pitchFamily="49" charset="0"/>
                <a:cs typeface="Courier New" panose="02070309020205020404" pitchFamily="49" charset="0"/>
              </a:rPr>
              <a:t>ContactFacade.java</a:t>
            </a:r>
            <a:r>
              <a:rPr lang="en-US">
                <a:cs typeface="Courier New" panose="02070309020205020404" pitchFamily="49" charset="0"/>
              </a:rPr>
              <a:t> to encapsulate interactions with the database</a:t>
            </a:r>
          </a:p>
          <a:p>
            <a:endParaRPr lang="en-US">
              <a:cs typeface="Courier New" panose="02070309020205020404" pitchFamily="49" charset="0"/>
            </a:endParaRPr>
          </a:p>
          <a:p>
            <a:r>
              <a:rPr lang="en-US">
                <a:cs typeface="Courier New" panose="02070309020205020404" pitchFamily="49" charset="0"/>
              </a:rPr>
              <a:t>The JSF backing bean for the presentation layer pages, </a:t>
            </a:r>
            <a:r>
              <a:rPr lang="en-US" err="1">
                <a:latin typeface="Courier New" panose="02070309020205020404" pitchFamily="49" charset="0"/>
                <a:cs typeface="Courier New" panose="02070309020205020404" pitchFamily="49" charset="0"/>
              </a:rPr>
              <a:t>ContactController.java </a:t>
            </a:r>
            <a:r>
              <a:rPr lang="en-US">
                <a:cs typeface="Courier New" panose="02070309020205020404" pitchFamily="49" charset="0"/>
              </a:rPr>
              <a:t>obtains a reference to a </a:t>
            </a:r>
            <a:r>
              <a:rPr lang="en-US" err="1">
                <a:latin typeface="Courier New" panose="02070309020205020404" pitchFamily="49" charset="0"/>
                <a:cs typeface="Courier New" panose="02070309020205020404" pitchFamily="49" charset="0"/>
              </a:rPr>
              <a:t>ContactFacade</a:t>
            </a:r>
            <a:r>
              <a:rPr lang="en-US">
                <a:cs typeface="Courier New" panose="02070309020205020404" pitchFamily="49" charset="0"/>
              </a:rPr>
              <a:t> through Context Dependency Injection (CDI, </a:t>
            </a:r>
            <a:r>
              <a:rPr lang="en-US">
                <a:latin typeface="Courier New" panose="02070309020205020404" pitchFamily="49" charset="0"/>
                <a:cs typeface="Courier New" panose="02070309020205020404" pitchFamily="49" charset="0"/>
              </a:rPr>
              <a:t>@EJB</a:t>
            </a:r>
            <a:r>
              <a:rPr lang="en-US">
                <a:cs typeface="Courier New" panose="02070309020205020404" pitchFamily="49" charset="0"/>
              </a:rPr>
              <a:t>, or </a:t>
            </a:r>
            <a:r>
              <a:rPr lang="en-US">
                <a:latin typeface="Courier New" panose="02070309020205020404" pitchFamily="49" charset="0"/>
                <a:cs typeface="Courier New" panose="02070309020205020404" pitchFamily="49" charset="0"/>
              </a:rPr>
              <a:t>@Inject</a:t>
            </a:r>
            <a:r>
              <a:rPr lang="en-US">
                <a:cs typeface="Courier New" panose="02070309020205020404" pitchFamily="49" charset="0"/>
              </a:rPr>
              <a:t>)</a:t>
            </a:r>
            <a:endParaRPr lang="en-US"/>
          </a:p>
        </p:txBody>
      </p:sp>
    </p:spTree>
    <p:extLst>
      <p:ext uri="{BB962C8B-B14F-4D97-AF65-F5344CB8AC3E}">
        <p14:creationId xmlns:p14="http://schemas.microsoft.com/office/powerpoint/2010/main" val="556588443"/>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4AE92A65-F282-A041-8868-B6C750265B3E}"/>
              </a:ext>
            </a:extLst>
          </p:cNvPr>
          <p:cNvSpPr>
            <a:spLocks noGrp="1"/>
          </p:cNvSpPr>
          <p:nvPr>
            <p:ph type="title"/>
          </p:nvPr>
        </p:nvSpPr>
        <p:spPr/>
        <p:txBody>
          <a:bodyPr/>
          <a:lstStyle/>
          <a:p>
            <a:r>
              <a:rPr lang="en-US"/>
              <a:t>Object-Relational Mapping</a:t>
            </a:r>
          </a:p>
        </p:txBody>
      </p:sp>
      <p:sp>
        <p:nvSpPr>
          <p:cNvPr id="3" name="Content Placeholder 2">
            <a:extLst>
              <a:ext uri="{FF2B5EF4-FFF2-40B4-BE49-F238E27FC236}">
                <a16:creationId xmlns:a16="http://schemas.microsoft.com/office/drawing/2014/main" id="{9854A915-1753-D741-964F-63E0E5241184}"/>
              </a:ext>
            </a:extLst>
          </p:cNvPr>
          <p:cNvSpPr>
            <a:spLocks noGrp="1"/>
          </p:cNvSpPr>
          <p:nvPr>
            <p:ph idx="1"/>
          </p:nvPr>
        </p:nvSpPr>
        <p:spPr>
          <a:xfrm>
            <a:off x="628650" y="1447800"/>
            <a:ext cx="7886700" cy="4729163"/>
          </a:xfrm>
        </p:spPr>
        <p:txBody>
          <a:bodyPr>
            <a:normAutofit/>
          </a:bodyPr>
          <a:lstStyle/>
          <a:p>
            <a:r>
              <a:rPr lang="en-CA"/>
              <a:t>ORM (Object-Relational Mapping) </a:t>
            </a:r>
          </a:p>
          <a:p>
            <a:pPr lvl="1"/>
            <a:r>
              <a:rPr lang="en-CA"/>
              <a:t>Maps objects in Java to entities in DB </a:t>
            </a:r>
          </a:p>
          <a:p>
            <a:pPr lvl="1"/>
            <a:r>
              <a:rPr lang="en-CA"/>
              <a:t>Purpose is to allow Java programmers to treat DB as if it stores objects </a:t>
            </a:r>
          </a:p>
          <a:p>
            <a:r>
              <a:rPr lang="en-CA"/>
              <a:t>Database E/R (Entity/Relationship) terminology </a:t>
            </a:r>
          </a:p>
          <a:p>
            <a:pPr lvl="1"/>
            <a:r>
              <a:rPr lang="en-CA"/>
              <a:t>'Person' is an Entity -&gt; managed via PERSON table </a:t>
            </a:r>
          </a:p>
          <a:p>
            <a:pPr lvl="1"/>
            <a:r>
              <a:rPr lang="en-CA"/>
              <a:t>Attribute of 'Person' -&gt; managed via column in PERSON table </a:t>
            </a:r>
          </a:p>
          <a:p>
            <a:r>
              <a:rPr lang="en-CA"/>
              <a:t>ORM simplified </a:t>
            </a:r>
          </a:p>
          <a:p>
            <a:pPr lvl="1"/>
            <a:r>
              <a:rPr lang="en-CA"/>
              <a:t>Entity corresponds to Class </a:t>
            </a:r>
          </a:p>
          <a:p>
            <a:pPr lvl="1"/>
            <a:r>
              <a:rPr lang="en-CA"/>
              <a:t>Attribute corresponds to member field of Class </a:t>
            </a:r>
          </a:p>
          <a:p>
            <a:pPr lvl="1"/>
            <a:r>
              <a:rPr lang="en-CA"/>
              <a:t>Row corresponds to instance of Class (a.k.a. an object) </a:t>
            </a:r>
          </a:p>
          <a:p>
            <a:pPr lvl="1"/>
            <a:r>
              <a:rPr lang="en-CA"/>
              <a:t>A single object can be mapped to multiple rows in multiple tables: </a:t>
            </a:r>
          </a:p>
          <a:p>
            <a:pPr marL="342900" lvl="1" indent="0">
              <a:buNone/>
            </a:pPr>
            <a:r>
              <a:rPr lang="en-CA" sz="1400">
                <a:latin typeface="Courier New" panose="02070309020205020404" pitchFamily="49" charset="0"/>
                <a:cs typeface="Courier New" panose="02070309020205020404" pitchFamily="49" charset="0"/>
              </a:rPr>
              <a:t>@Entity </a:t>
            </a:r>
          </a:p>
          <a:p>
            <a:pPr marL="342900" lvl="1" indent="0">
              <a:buNone/>
            </a:pPr>
            <a:r>
              <a:rPr lang="en-CA" sz="1400">
                <a:latin typeface="Courier New" panose="02070309020205020404" pitchFamily="49" charset="0"/>
                <a:cs typeface="Courier New" panose="02070309020205020404" pitchFamily="49" charset="0"/>
              </a:rPr>
              <a:t>@Table(name="myEmployee") </a:t>
            </a:r>
            <a:r>
              <a:rPr lang="en-CA" sz="1000">
                <a:latin typeface="Courier New" panose="02070309020205020404" pitchFamily="49" charset="0"/>
                <a:cs typeface="Courier New" panose="02070309020205020404" pitchFamily="49" charset="0"/>
              </a:rPr>
              <a:t>// specify a table name not exactly derived from class name</a:t>
            </a:r>
            <a:r>
              <a:rPr lang="en-CA">
                <a:latin typeface="Courier New" panose="02070309020205020404" pitchFamily="49" charset="0"/>
                <a:cs typeface="Courier New" panose="02070309020205020404" pitchFamily="49" charset="0"/>
              </a:rPr>
              <a:t> </a:t>
            </a:r>
            <a:r>
              <a:rPr lang="en-CA" sz="1400">
                <a:latin typeface="Courier New" panose="02070309020205020404" pitchFamily="49" charset="0"/>
                <a:cs typeface="Courier New" panose="02070309020205020404" pitchFamily="49" charset="0"/>
              </a:rPr>
              <a:t>@SecondaryTable(name="moreEmployeeStuff")</a:t>
            </a:r>
            <a:br>
              <a:rPr lang="en-CA" sz="1400">
                <a:latin typeface="Courier New" panose="02070309020205020404" pitchFamily="49" charset="0"/>
                <a:cs typeface="Courier New" panose="02070309020205020404" pitchFamily="49" charset="0"/>
              </a:rPr>
            </a:br>
            <a:r>
              <a:rPr lang="en-CA" sz="1400" b="1">
                <a:latin typeface="Courier New" panose="02070309020205020404" pitchFamily="49" charset="0"/>
                <a:cs typeface="Courier New" panose="02070309020205020404" pitchFamily="49" charset="0"/>
              </a:rPr>
              <a:t>public class Employee </a:t>
            </a:r>
            <a:endParaRPr lang="en-CA" sz="1400">
              <a:latin typeface="Courier New" panose="02070309020205020404" pitchFamily="49" charset="0"/>
              <a:cs typeface="Courier New" panose="02070309020205020404" pitchFamily="49" charset="0"/>
            </a:endParaRPr>
          </a:p>
          <a:p>
            <a:endParaRPr lang="en-US"/>
          </a:p>
        </p:txBody>
      </p:sp>
    </p:spTree>
    <p:extLst>
      <p:ext uri="{BB962C8B-B14F-4D97-AF65-F5344CB8AC3E}">
        <p14:creationId xmlns:p14="http://schemas.microsoft.com/office/powerpoint/2010/main" val="1587570498"/>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15C8812-7446-9B46-928B-4136F99FF0AF}"/>
              </a:ext>
            </a:extLst>
          </p:cNvPr>
          <p:cNvSpPr>
            <a:spLocks noGrp="1"/>
          </p:cNvSpPr>
          <p:nvPr>
            <p:ph type="title"/>
          </p:nvPr>
        </p:nvSpPr>
        <p:spPr/>
        <p:txBody>
          <a:bodyPr/>
          <a:lstStyle/>
          <a:p>
            <a:r>
              <a:rPr lang="en-US"/>
              <a:t>Why not just JDBC?</a:t>
            </a:r>
          </a:p>
        </p:txBody>
      </p:sp>
      <p:pic>
        <p:nvPicPr>
          <p:cNvPr id="6" name="Content Placeholder 5">
            <a:extLst>
              <a:ext uri="{FF2B5EF4-FFF2-40B4-BE49-F238E27FC236}">
                <a16:creationId xmlns:a16="http://schemas.microsoft.com/office/drawing/2014/main" id="{97663BE8-127D-9449-9737-8EF8B8B66F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690689"/>
            <a:ext cx="7886700" cy="4170123"/>
          </a:xfrm>
        </p:spPr>
      </p:pic>
    </p:spTree>
    <p:extLst>
      <p:ext uri="{BB962C8B-B14F-4D97-AF65-F5344CB8AC3E}">
        <p14:creationId xmlns:p14="http://schemas.microsoft.com/office/powerpoint/2010/main" val="2545219286"/>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B5053C0-228D-1447-BCD1-057703BDB300}"/>
              </a:ext>
            </a:extLst>
          </p:cNvPr>
          <p:cNvSpPr>
            <a:spLocks noGrp="1"/>
          </p:cNvSpPr>
          <p:nvPr>
            <p:ph type="title"/>
          </p:nvPr>
        </p:nvSpPr>
        <p:spPr/>
        <p:txBody>
          <a:bodyPr/>
          <a:lstStyle/>
          <a:p>
            <a:r>
              <a:rPr lang="en-US"/>
              <a:t>JPA vs JDBC</a:t>
            </a:r>
          </a:p>
        </p:txBody>
      </p:sp>
      <p:sp>
        <p:nvSpPr>
          <p:cNvPr id="3" name="Content Placeholder 2">
            <a:extLst>
              <a:ext uri="{FF2B5EF4-FFF2-40B4-BE49-F238E27FC236}">
                <a16:creationId xmlns:a16="http://schemas.microsoft.com/office/drawing/2014/main" id="{7865C75B-B697-2E47-91D7-CF85E839B238}"/>
              </a:ext>
            </a:extLst>
          </p:cNvPr>
          <p:cNvSpPr>
            <a:spLocks noGrp="1"/>
          </p:cNvSpPr>
          <p:nvPr>
            <p:ph idx="1"/>
          </p:nvPr>
        </p:nvSpPr>
        <p:spPr/>
        <p:txBody>
          <a:bodyPr>
            <a:normAutofit/>
          </a:bodyPr>
          <a:lstStyle/>
          <a:p>
            <a:pPr marL="0" indent="0">
              <a:buNone/>
            </a:pPr>
            <a:r>
              <a:rPr lang="en-CA"/>
              <a:t>JPA provides: </a:t>
            </a:r>
          </a:p>
          <a:p>
            <a:pPr marL="0" indent="0">
              <a:buNone/>
            </a:pPr>
            <a:r>
              <a:rPr lang="en-CA"/>
              <a:t>• Productivity </a:t>
            </a:r>
          </a:p>
          <a:p>
            <a:pPr lvl="1"/>
            <a:r>
              <a:rPr lang="en-CA"/>
              <a:t>helps developers get rid of writing complex and tedious SQL statements </a:t>
            </a:r>
          </a:p>
          <a:p>
            <a:pPr lvl="1"/>
            <a:r>
              <a:rPr lang="en-CA"/>
              <a:t>developers concentrate on the business logic </a:t>
            </a:r>
          </a:p>
          <a:p>
            <a:pPr marL="0" indent="0">
              <a:buNone/>
            </a:pPr>
            <a:r>
              <a:rPr lang="en-CA"/>
              <a:t>• Maintainability </a:t>
            </a:r>
          </a:p>
          <a:p>
            <a:pPr lvl="1"/>
            <a:r>
              <a:rPr lang="en-CA"/>
              <a:t>helps reduce the amount of code: a system with less code is more easier to refactor </a:t>
            </a:r>
          </a:p>
          <a:p>
            <a:pPr lvl="1"/>
            <a:r>
              <a:rPr lang="en-CA"/>
              <a:t>system more understandable </a:t>
            </a:r>
          </a:p>
          <a:p>
            <a:pPr marL="0" indent="0">
              <a:buNone/>
            </a:pPr>
            <a:r>
              <a:rPr lang="en-CA"/>
              <a:t>• Portability </a:t>
            </a:r>
          </a:p>
          <a:p>
            <a:pPr lvl="1"/>
            <a:r>
              <a:rPr lang="en-CA"/>
              <a:t>App isolated from Database vendor's dialect, idiosyncrasies </a:t>
            </a:r>
          </a:p>
          <a:p>
            <a:pPr lvl="1"/>
            <a:r>
              <a:rPr lang="en-CA"/>
              <a:t>Switching to different Database vendor typically requires minimal changes: config, rarely source </a:t>
            </a:r>
          </a:p>
          <a:p>
            <a:endParaRPr lang="en-US"/>
          </a:p>
        </p:txBody>
      </p:sp>
    </p:spTree>
    <p:extLst>
      <p:ext uri="{BB962C8B-B14F-4D97-AF65-F5344CB8AC3E}">
        <p14:creationId xmlns:p14="http://schemas.microsoft.com/office/powerpoint/2010/main" val="1222074826"/>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9BCEC07-D987-154F-B92B-5487366C7737}"/>
              </a:ext>
            </a:extLst>
          </p:cNvPr>
          <p:cNvSpPr>
            <a:spLocks noGrp="1"/>
          </p:cNvSpPr>
          <p:nvPr>
            <p:ph type="title"/>
          </p:nvPr>
        </p:nvSpPr>
        <p:spPr>
          <a:xfrm>
            <a:off x="1435100" y="0"/>
            <a:ext cx="6565392" cy="762000"/>
          </a:xfrm>
        </p:spPr>
        <p:txBody>
          <a:bodyPr/>
          <a:lstStyle/>
          <a:p>
            <a:r>
              <a:rPr lang="en-US"/>
              <a:t>Enterprise Edition</a:t>
            </a:r>
          </a:p>
        </p:txBody>
      </p:sp>
      <p:sp>
        <p:nvSpPr>
          <p:cNvPr id="3" name="Content Placeholder 2">
            <a:extLst>
              <a:ext uri="{FF2B5EF4-FFF2-40B4-BE49-F238E27FC236}">
                <a16:creationId xmlns:a16="http://schemas.microsoft.com/office/drawing/2014/main" id="{E5CE87E9-48F5-2C4A-B1FB-2C8FD1A2A57F}"/>
              </a:ext>
            </a:extLst>
          </p:cNvPr>
          <p:cNvSpPr>
            <a:spLocks noGrp="1"/>
          </p:cNvSpPr>
          <p:nvPr>
            <p:ph idx="1"/>
          </p:nvPr>
        </p:nvSpPr>
        <p:spPr>
          <a:xfrm>
            <a:off x="1295400" y="628650"/>
            <a:ext cx="7499350" cy="6000750"/>
          </a:xfrm>
        </p:spPr>
        <p:txBody>
          <a:bodyPr/>
          <a:lstStyle/>
          <a:p>
            <a:r>
              <a:rPr lang="en-US"/>
              <a:t>Creating Program</a:t>
            </a:r>
          </a:p>
          <a:p>
            <a:pPr lvl="1"/>
            <a:r>
              <a:rPr lang="en-US"/>
              <a:t>Programmer creates classes with annotations</a:t>
            </a:r>
          </a:p>
          <a:p>
            <a:pPr lvl="2"/>
            <a:r>
              <a:rPr lang="en-US"/>
              <a:t>Entities: </a:t>
            </a:r>
            <a:r>
              <a:rPr lang="en-US">
                <a:latin typeface="Courier New" panose="02070309020205020404" pitchFamily="49" charset="0"/>
                <a:cs typeface="Courier New" panose="02070309020205020404" pitchFamily="49" charset="0"/>
              </a:rPr>
              <a:t>@Entity</a:t>
            </a:r>
          </a:p>
          <a:p>
            <a:pPr lvl="2"/>
            <a:r>
              <a:rPr lang="en-US"/>
              <a:t>Named Beans: </a:t>
            </a:r>
            <a:r>
              <a:rPr lang="en-US">
                <a:latin typeface="Courier New" panose="02070309020205020404" pitchFamily="49" charset="0"/>
                <a:cs typeface="Courier New" panose="02070309020205020404" pitchFamily="49" charset="0"/>
              </a:rPr>
              <a:t>@Named</a:t>
            </a:r>
          </a:p>
          <a:p>
            <a:pPr lvl="2"/>
            <a:r>
              <a:rPr lang="en-US"/>
              <a:t>Enterprise Java Beans: </a:t>
            </a:r>
            <a:r>
              <a:rPr lang="en-US">
                <a:latin typeface="Courier New" panose="02070309020205020404" pitchFamily="49" charset="0"/>
                <a:cs typeface="Courier New" panose="02070309020205020404" pitchFamily="49" charset="0"/>
              </a:rPr>
              <a:t>@Stateless, @Stateful</a:t>
            </a:r>
            <a:r>
              <a:rPr lang="en-US"/>
              <a:t>, etc</a:t>
            </a:r>
            <a:endParaRPr lang="en-US"/>
          </a:p>
          <a:p>
            <a:pPr lvl="1"/>
            <a:r>
              <a:rPr lang="en-US"/>
              <a:t>Annotations determine the purpose of the code and how the server will use it for the application</a:t>
            </a:r>
          </a:p>
          <a:p>
            <a:pPr lvl="1"/>
            <a:r>
              <a:rPr lang="en-US"/>
              <a:t>Compile the classes</a:t>
            </a:r>
          </a:p>
          <a:p>
            <a:pPr lvl="1"/>
            <a:r>
              <a:rPr lang="en-US"/>
              <a:t>Create a deployable application archive (*.war, *.jar, or *.ear) containing the binary classes and other info </a:t>
            </a:r>
          </a:p>
        </p:txBody>
      </p:sp>
    </p:spTree>
    <p:extLst>
      <p:ext uri="{BB962C8B-B14F-4D97-AF65-F5344CB8AC3E}">
        <p14:creationId xmlns:p14="http://schemas.microsoft.com/office/powerpoint/2010/main" val="587444509"/>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05EB012-8F7F-3744-833C-41A010033DFD}"/>
              </a:ext>
            </a:extLst>
          </p:cNvPr>
          <p:cNvSpPr>
            <a:spLocks noGrp="1"/>
          </p:cNvSpPr>
          <p:nvPr>
            <p:ph type="title"/>
          </p:nvPr>
        </p:nvSpPr>
        <p:spPr/>
        <p:txBody>
          <a:bodyPr/>
          <a:lstStyle/>
          <a:p>
            <a:r>
              <a:rPr lang="en-US"/>
              <a:t>JPA Entity Lifecycle</a:t>
            </a:r>
          </a:p>
        </p:txBody>
      </p:sp>
      <p:pic>
        <p:nvPicPr>
          <p:cNvPr id="5" name="Content Placeholder 4">
            <a:extLst>
              <a:ext uri="{FF2B5EF4-FFF2-40B4-BE49-F238E27FC236}">
                <a16:creationId xmlns:a16="http://schemas.microsoft.com/office/drawing/2014/main" id="{B4E5068C-9BFD-A34D-A115-91ADDDA57F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917700"/>
            <a:ext cx="6883400" cy="3022600"/>
          </a:xfrm>
        </p:spPr>
      </p:pic>
    </p:spTree>
    <p:extLst>
      <p:ext uri="{BB962C8B-B14F-4D97-AF65-F5344CB8AC3E}">
        <p14:creationId xmlns:p14="http://schemas.microsoft.com/office/powerpoint/2010/main" val="3164669759"/>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4972690-BF4B-524F-98DB-DACF18BBEA41}"/>
              </a:ext>
            </a:extLst>
          </p:cNvPr>
          <p:cNvSpPr>
            <a:spLocks noGrp="1"/>
          </p:cNvSpPr>
          <p:nvPr>
            <p:ph type="title"/>
          </p:nvPr>
        </p:nvSpPr>
        <p:spPr/>
        <p:txBody>
          <a:bodyPr/>
          <a:lstStyle/>
          <a:p>
            <a:r>
              <a:rPr lang="en-US"/>
              <a:t>JPA Entity Lifecycle (cont’d)</a:t>
            </a:r>
          </a:p>
        </p:txBody>
      </p:sp>
      <p:sp>
        <p:nvSpPr>
          <p:cNvPr id="3" name="Content Placeholder 2">
            <a:extLst>
              <a:ext uri="{FF2B5EF4-FFF2-40B4-BE49-F238E27FC236}">
                <a16:creationId xmlns:a16="http://schemas.microsoft.com/office/drawing/2014/main" id="{1EF03644-5962-0148-BBA8-9902AAC56A8C}"/>
              </a:ext>
            </a:extLst>
          </p:cNvPr>
          <p:cNvSpPr>
            <a:spLocks noGrp="1"/>
          </p:cNvSpPr>
          <p:nvPr>
            <p:ph idx="1"/>
          </p:nvPr>
        </p:nvSpPr>
        <p:spPr/>
        <p:txBody>
          <a:bodyPr/>
          <a:lstStyle/>
          <a:p>
            <a:r>
              <a:rPr lang="en-US"/>
              <a:t>A newly created entity is in the </a:t>
            </a:r>
            <a:r>
              <a:rPr lang="en-US" b="1"/>
              <a:t>New </a:t>
            </a:r>
            <a:r>
              <a:rPr lang="en-US"/>
              <a:t>state not associated with an entity manager</a:t>
            </a:r>
            <a:endParaRPr lang="en-US" b="1"/>
          </a:p>
          <a:p>
            <a:r>
              <a:rPr lang="en-US"/>
              <a:t>A newly created entity becomes </a:t>
            </a:r>
            <a:r>
              <a:rPr lang="en-US" b="1"/>
              <a:t>Managed</a:t>
            </a:r>
            <a:r>
              <a:rPr lang="en-US"/>
              <a:t> when it is persisted by the entity manager’s </a:t>
            </a:r>
            <a:r>
              <a:rPr lang="en-US">
                <a:latin typeface="Courier New" panose="02070309020205020404" pitchFamily="49" charset="0"/>
                <a:cs typeface="Courier New" panose="02070309020205020404" pitchFamily="49" charset="0"/>
              </a:rPr>
              <a:t>persist</a:t>
            </a:r>
            <a:r>
              <a:rPr lang="en-US"/>
              <a:t> method (stored to database upon commit)</a:t>
            </a:r>
          </a:p>
          <a:p>
            <a:r>
              <a:rPr lang="en-US"/>
              <a:t>Entities retrieved from the database are in the Managed state</a:t>
            </a:r>
          </a:p>
          <a:p>
            <a:r>
              <a:rPr lang="en-US"/>
              <a:t>Entities are put in </a:t>
            </a:r>
            <a:r>
              <a:rPr lang="en-US" b="1"/>
              <a:t>Removed</a:t>
            </a:r>
            <a:r>
              <a:rPr lang="en-US"/>
              <a:t> state by the entity manager’s </a:t>
            </a:r>
            <a:r>
              <a:rPr lang="en-US">
                <a:latin typeface="Courier New" panose="02070309020205020404" pitchFamily="49" charset="0"/>
                <a:cs typeface="Courier New" panose="02070309020205020404" pitchFamily="49" charset="0"/>
              </a:rPr>
              <a:t>remove</a:t>
            </a:r>
            <a:r>
              <a:rPr lang="en-US"/>
              <a:t> method (deleted from database upon commit)</a:t>
            </a:r>
          </a:p>
          <a:p>
            <a:r>
              <a:rPr lang="en-US"/>
              <a:t>Entities are </a:t>
            </a:r>
            <a:r>
              <a:rPr lang="en-US" b="1"/>
              <a:t>Detached</a:t>
            </a:r>
            <a:r>
              <a:rPr lang="en-US"/>
              <a:t> if the entity manager is closed/cleared (can be merged back to an entity manager)</a:t>
            </a:r>
          </a:p>
          <a:p>
            <a:endParaRPr lang="en-US"/>
          </a:p>
        </p:txBody>
      </p:sp>
    </p:spTree>
    <p:extLst>
      <p:ext uri="{BB962C8B-B14F-4D97-AF65-F5344CB8AC3E}">
        <p14:creationId xmlns:p14="http://schemas.microsoft.com/office/powerpoint/2010/main" val="104665372"/>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1E3160A-41C5-094A-9F03-3911A9188671}"/>
              </a:ext>
            </a:extLst>
          </p:cNvPr>
          <p:cNvSpPr>
            <a:spLocks noGrp="1"/>
          </p:cNvSpPr>
          <p:nvPr>
            <p:ph type="title"/>
          </p:nvPr>
        </p:nvSpPr>
        <p:spPr/>
        <p:txBody>
          <a:bodyPr/>
          <a:lstStyle/>
          <a:p>
            <a:r>
              <a:rPr lang="en-US"/>
              <a:t>Entity Classes</a:t>
            </a:r>
          </a:p>
        </p:txBody>
      </p:sp>
      <p:sp>
        <p:nvSpPr>
          <p:cNvPr id="3" name="Content Placeholder 2">
            <a:extLst>
              <a:ext uri="{FF2B5EF4-FFF2-40B4-BE49-F238E27FC236}">
                <a16:creationId xmlns:a16="http://schemas.microsoft.com/office/drawing/2014/main" id="{838C4801-4431-D247-ABD4-DBEFDE1A3360}"/>
              </a:ext>
            </a:extLst>
          </p:cNvPr>
          <p:cNvSpPr>
            <a:spLocks noGrp="1"/>
          </p:cNvSpPr>
          <p:nvPr>
            <p:ph idx="1"/>
          </p:nvPr>
        </p:nvSpPr>
        <p:spPr/>
        <p:txBody>
          <a:bodyPr/>
          <a:lstStyle/>
          <a:p>
            <a:r>
              <a:rPr lang="en-US"/>
              <a:t>Entity Classes are identified with the </a:t>
            </a:r>
            <a:r>
              <a:rPr lang="en-US">
                <a:latin typeface="Courier New" panose="02070309020205020404" pitchFamily="49" charset="0"/>
                <a:cs typeface="Courier New" panose="02070309020205020404" pitchFamily="49" charset="0"/>
              </a:rPr>
              <a:t>@Entity a</a:t>
            </a:r>
            <a:r>
              <a:rPr lang="en-US">
                <a:cs typeface="Courier New" panose="02070309020205020404" pitchFamily="49" charset="0"/>
              </a:rPr>
              <a:t>nnotation</a:t>
            </a:r>
          </a:p>
          <a:p>
            <a:r>
              <a:rPr lang="en-US">
                <a:cs typeface="Courier New" panose="02070309020205020404" pitchFamily="49" charset="0"/>
              </a:rPr>
              <a:t>Java class fields/properties in an Entity Class are annotated according to their purpose in the entity</a:t>
            </a:r>
          </a:p>
          <a:p>
            <a:r>
              <a:rPr lang="en-US">
                <a:latin typeface="Courier New" panose="02070309020205020404" pitchFamily="49" charset="0"/>
                <a:cs typeface="Courier New" panose="02070309020205020404" pitchFamily="49" charset="0"/>
              </a:rPr>
              <a:t>@Id</a:t>
            </a:r>
            <a:r>
              <a:rPr lang="en-US">
                <a:cs typeface="Courier New" panose="02070309020205020404" pitchFamily="49" charset="0"/>
              </a:rPr>
              <a:t> annotation specifies which field is the primary key (always a long int, for us, and this is generated automatically, hidden from the user</a:t>
            </a:r>
          </a:p>
          <a:p>
            <a:r>
              <a:rPr lang="en-US">
                <a:latin typeface="Courier New" panose="02070309020205020404" pitchFamily="49" charset="0"/>
                <a:cs typeface="Courier New" panose="02070309020205020404" pitchFamily="49" charset="0"/>
              </a:rPr>
              <a:t>@Column </a:t>
            </a:r>
            <a:r>
              <a:rPr lang="en-US">
                <a:cs typeface="Courier New" panose="02070309020205020404" pitchFamily="49" charset="0"/>
              </a:rPr>
              <a:t>annotation identifies fields which should be stored in database (all fields stored by default)</a:t>
            </a:r>
          </a:p>
          <a:p>
            <a:pPr marL="342900" lvl="1" indent="0">
              <a:buNone/>
            </a:pPr>
            <a:r>
              <a:rPr lang="en-US" sz="1400">
                <a:latin typeface="Courier New" panose="02070309020205020404" pitchFamily="49" charset="0"/>
                <a:cs typeface="Courier New" panose="02070309020205020404" pitchFamily="49" charset="0"/>
              </a:rPr>
              <a:t>@Column(name="STUDENT_NAME", length=50, nullable=false, unique=false)</a:t>
            </a:r>
          </a:p>
          <a:p>
            <a:pPr marL="342900" lvl="1" indent="0">
              <a:buNone/>
            </a:pPr>
            <a:r>
              <a:rPr lang="en-US" sz="1400">
                <a:latin typeface="Courier New" panose="02070309020205020404" pitchFamily="49" charset="0"/>
                <a:cs typeface="Courier New" panose="02070309020205020404" pitchFamily="49" charset="0"/>
              </a:rPr>
              <a:t>private String name;</a:t>
            </a:r>
          </a:p>
          <a:p>
            <a:r>
              <a:rPr lang="en-US">
                <a:latin typeface="Courier New" panose="02070309020205020404" pitchFamily="49" charset="0"/>
                <a:cs typeface="Courier New" panose="02070309020205020404" pitchFamily="49" charset="0"/>
              </a:rPr>
              <a:t>@Transient</a:t>
            </a:r>
            <a:r>
              <a:rPr lang="en-US">
                <a:cs typeface="Courier New" panose="02070309020205020404" pitchFamily="49" charset="0"/>
              </a:rPr>
              <a:t> annotation identifies fields/properties which should not be stored in the database</a:t>
            </a:r>
          </a:p>
          <a:p>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02045884"/>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FD6126C-8B6C-4747-9CFA-A71BA89ECDEA}"/>
              </a:ext>
            </a:extLst>
          </p:cNvPr>
          <p:cNvSpPr>
            <a:spLocks noGrp="1"/>
          </p:cNvSpPr>
          <p:nvPr>
            <p:ph type="title"/>
          </p:nvPr>
        </p:nvSpPr>
        <p:spPr/>
        <p:txBody>
          <a:bodyPr/>
          <a:lstStyle/>
          <a:p>
            <a:r>
              <a:rPr lang="en-US"/>
              <a:t>Field vs Property access</a:t>
            </a:r>
          </a:p>
        </p:txBody>
      </p:sp>
      <p:sp>
        <p:nvSpPr>
          <p:cNvPr id="3" name="Content Placeholder 2">
            <a:extLst>
              <a:ext uri="{FF2B5EF4-FFF2-40B4-BE49-F238E27FC236}">
                <a16:creationId xmlns:a16="http://schemas.microsoft.com/office/drawing/2014/main" id="{F61221F3-DF5C-B941-9B40-16A3702D810A}"/>
              </a:ext>
            </a:extLst>
          </p:cNvPr>
          <p:cNvSpPr>
            <a:spLocks noGrp="1"/>
          </p:cNvSpPr>
          <p:nvPr>
            <p:ph idx="1"/>
          </p:nvPr>
        </p:nvSpPr>
        <p:spPr/>
        <p:txBody>
          <a:bodyPr/>
          <a:lstStyle/>
          <a:p>
            <a:r>
              <a:rPr lang="en-US"/>
              <a:t>When the field variables themselves are annotated, that is "Field access"</a:t>
            </a:r>
          </a:p>
          <a:p>
            <a:r>
              <a:rPr lang="en-US"/>
              <a:t>When the getter method is annotated instead, that is "Property access"</a:t>
            </a:r>
          </a:p>
          <a:p>
            <a:endParaRPr lang="en-US"/>
          </a:p>
          <a:p>
            <a:r>
              <a:rPr lang="en-US"/>
              <a:t>What's the difference?  Difference is how the field variables are populated by JPA when retrieving an object from the database (using the getter/setter methods, or alternatively accessing the field variables directly)</a:t>
            </a:r>
          </a:p>
          <a:p>
            <a:endParaRPr lang="en-US"/>
          </a:p>
          <a:p>
            <a:r>
              <a:rPr lang="en-US"/>
              <a:t>In our applications we will be able to accept what Netbeans provides for us</a:t>
            </a:r>
            <a:endParaRPr lang="en-US"/>
          </a:p>
        </p:txBody>
      </p:sp>
    </p:spTree>
    <p:extLst>
      <p:ext uri="{BB962C8B-B14F-4D97-AF65-F5344CB8AC3E}">
        <p14:creationId xmlns:p14="http://schemas.microsoft.com/office/powerpoint/2010/main" val="1052244814"/>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13173814-29AD-F549-A8AB-21751AD1B47A}"/>
              </a:ext>
            </a:extLst>
          </p:cNvPr>
          <p:cNvSpPr>
            <a:spLocks noGrp="1"/>
          </p:cNvSpPr>
          <p:nvPr>
            <p:ph type="title"/>
          </p:nvPr>
        </p:nvSpPr>
        <p:spPr/>
        <p:txBody>
          <a:bodyPr/>
          <a:lstStyle/>
          <a:p>
            <a:r>
              <a:rPr lang="en-US"/>
              <a:t>How a Class Becomes an Entity</a:t>
            </a:r>
          </a:p>
        </p:txBody>
      </p:sp>
      <p:graphicFrame>
        <p:nvGraphicFramePr>
          <p:cNvPr id="4" name="Content Placeholder 3">
            <a:extLst>
              <a:ext uri="{FF2B5EF4-FFF2-40B4-BE49-F238E27FC236}">
                <a16:creationId xmlns:a16="http://schemas.microsoft.com/office/drawing/2014/main" id="{58DE88A3-63BC-4C48-9BC4-2513B48E4C9F}"/>
              </a:ext>
            </a:extLst>
          </p:cNvPr>
          <p:cNvGraphicFramePr>
            <a:graphicFrameLocks noGrp="1"/>
          </p:cNvGraphicFramePr>
          <p:nvPr>
            <p:ph idx="1"/>
            <p:extLst>
              <p:ext uri="{D42A27DB-BD31-4B8C-83A1-F6EECF244321}">
                <p14:modId xmlns:p14="http://schemas.microsoft.com/office/powerpoint/2010/main" val="1489378799"/>
              </p:ext>
            </p:extLst>
          </p:nvPr>
        </p:nvGraphicFramePr>
        <p:xfrm>
          <a:off x="685800" y="1447800"/>
          <a:ext cx="7829550" cy="4588034"/>
        </p:xfrm>
        <a:graphic>
          <a:graphicData uri="http://schemas.openxmlformats.org/drawingml/2006/table">
            <a:tbl>
              <a:tblPr/>
              <a:tblGrid>
                <a:gridCol w="7829550">
                  <a:extLst>
                    <a:ext uri="{9D8B030D-6E8A-4147-A177-3AD203B41FA5}">
                      <a16:colId xmlns:a16="http://schemas.microsoft.com/office/drawing/2014/main" val="3572461460"/>
                    </a:ext>
                  </a:extLst>
                </a:gridCol>
              </a:tblGrid>
              <a:tr h="4072525">
                <a:tc>
                  <a:txBody>
                    <a:bodyPr vert="horz" wrap="square"/>
                    <a:lstStyle/>
                    <a:p>
                      <a:r>
                        <a:rPr lang="en-CA" sz="1100" b="1">
                          <a:solidFill>
                            <a:srgbClr val="849900"/>
                          </a:solidFill>
                          <a:effectLst/>
                          <a:latin typeface="Consolas" panose="020b0609020204030204" pitchFamily="49" charset="0"/>
                        </a:rPr>
                        <a:t>import </a:t>
                      </a:r>
                      <a:r>
                        <a:rPr lang="en-CA" sz="1100" b="1" err="1">
                          <a:solidFill>
                            <a:srgbClr val="566D72"/>
                          </a:solidFill>
                          <a:effectLst/>
                          <a:latin typeface="Consolas" panose="020b0609020204030204" pitchFamily="49" charset="0"/>
                        </a:rPr>
                        <a:t>javax</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persistence</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Entity</a:t>
                      </a:r>
                      <a:r>
                        <a:rPr lang="en-CA" sz="1100" b="1">
                          <a:solidFill>
                            <a:srgbClr val="829393"/>
                          </a:solidFill>
                          <a:effectLst/>
                          <a:latin typeface="Consolas" panose="020b0609020204030204" pitchFamily="49" charset="0"/>
                        </a:rPr>
                        <a:t>;</a:t>
                      </a:r>
                      <a:br>
                        <a:rPr lang="en-CA" sz="1100" b="1">
                          <a:solidFill>
                            <a:srgbClr val="829393"/>
                          </a:solidFill>
                          <a:effectLst/>
                          <a:latin typeface="Consolas" panose="020b0609020204030204" pitchFamily="49" charset="0"/>
                        </a:rPr>
                      </a:br>
                      <a:r>
                        <a:rPr lang="en-CA" sz="1100" b="1">
                          <a:solidFill>
                            <a:srgbClr val="849900"/>
                          </a:solidFill>
                          <a:effectLst/>
                          <a:latin typeface="Consolas" panose="020b0609020204030204" pitchFamily="49" charset="0"/>
                        </a:rPr>
                        <a:t>import </a:t>
                      </a:r>
                      <a:r>
                        <a:rPr lang="en-CA" sz="1100" b="1" err="1">
                          <a:solidFill>
                            <a:srgbClr val="566D72"/>
                          </a:solidFill>
                          <a:effectLst/>
                          <a:latin typeface="Consolas" panose="020b0609020204030204" pitchFamily="49" charset="0"/>
                        </a:rPr>
                        <a:t>javax</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persistence</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GeneratedValue</a:t>
                      </a:r>
                      <a:r>
                        <a:rPr lang="en-CA" sz="1100" b="1">
                          <a:solidFill>
                            <a:srgbClr val="829393"/>
                          </a:solidFill>
                          <a:effectLst/>
                          <a:latin typeface="Consolas" panose="020b0609020204030204" pitchFamily="49" charset="0"/>
                        </a:rPr>
                        <a:t>;</a:t>
                      </a:r>
                      <a:br>
                        <a:rPr lang="en-CA" sz="1100" b="1">
                          <a:solidFill>
                            <a:srgbClr val="829393"/>
                          </a:solidFill>
                          <a:effectLst/>
                          <a:latin typeface="Consolas" panose="020b0609020204030204" pitchFamily="49" charset="0"/>
                        </a:rPr>
                      </a:br>
                      <a:r>
                        <a:rPr lang="en-CA" sz="1100" b="1">
                          <a:solidFill>
                            <a:srgbClr val="849900"/>
                          </a:solidFill>
                          <a:effectLst/>
                          <a:latin typeface="Consolas" panose="020b0609020204030204" pitchFamily="49" charset="0"/>
                        </a:rPr>
                        <a:t>import </a:t>
                      </a:r>
                      <a:r>
                        <a:rPr lang="en-CA" sz="1100" b="1" err="1">
                          <a:solidFill>
                            <a:srgbClr val="566D72"/>
                          </a:solidFill>
                          <a:effectLst/>
                          <a:latin typeface="Consolas" panose="020b0609020204030204" pitchFamily="49" charset="0"/>
                        </a:rPr>
                        <a:t>javax</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persistence</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GenerationType</a:t>
                      </a:r>
                      <a:r>
                        <a:rPr lang="en-CA" sz="1100" b="1">
                          <a:solidFill>
                            <a:srgbClr val="829393"/>
                          </a:solidFill>
                          <a:effectLst/>
                          <a:latin typeface="Consolas" panose="020b0609020204030204" pitchFamily="49" charset="0"/>
                        </a:rPr>
                        <a:t>;</a:t>
                      </a:r>
                      <a:br>
                        <a:rPr lang="en-CA" sz="1100" b="1">
                          <a:solidFill>
                            <a:srgbClr val="829393"/>
                          </a:solidFill>
                          <a:effectLst/>
                          <a:latin typeface="Consolas" panose="020b0609020204030204" pitchFamily="49" charset="0"/>
                        </a:rPr>
                      </a:br>
                      <a:r>
                        <a:rPr lang="en-CA" sz="1100" b="1">
                          <a:solidFill>
                            <a:srgbClr val="849900"/>
                          </a:solidFill>
                          <a:effectLst/>
                          <a:latin typeface="Consolas" panose="020b0609020204030204" pitchFamily="49" charset="0"/>
                        </a:rPr>
                        <a:t>import </a:t>
                      </a:r>
                      <a:r>
                        <a:rPr lang="en-CA" sz="1100" b="1" err="1">
                          <a:solidFill>
                            <a:srgbClr val="566D72"/>
                          </a:solidFill>
                          <a:effectLst/>
                          <a:latin typeface="Consolas" panose="020b0609020204030204" pitchFamily="49" charset="0"/>
                        </a:rPr>
                        <a:t>javax</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persistence</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Id</a:t>
                      </a:r>
                      <a:r>
                        <a:rPr lang="en-CA" sz="1100" b="1">
                          <a:solidFill>
                            <a:srgbClr val="829393"/>
                          </a:solidFill>
                          <a:effectLst/>
                          <a:latin typeface="Consolas" panose="020b0609020204030204" pitchFamily="49" charset="0"/>
                        </a:rPr>
                        <a:t>;</a:t>
                      </a:r>
                      <a:br>
                        <a:rPr lang="en-CA" sz="1100" b="1">
                          <a:solidFill>
                            <a:srgbClr val="829393"/>
                          </a:solidFill>
                          <a:effectLst/>
                          <a:latin typeface="Consolas" panose="020b0609020204030204" pitchFamily="49" charset="0"/>
                        </a:rPr>
                      </a:br>
                      <a:r>
                        <a:rPr lang="en-CA" sz="1100" b="1">
                          <a:solidFill>
                            <a:srgbClr val="849900"/>
                          </a:solidFill>
                          <a:effectLst/>
                          <a:latin typeface="Consolas" panose="020b0609020204030204" pitchFamily="49" charset="0"/>
                        </a:rPr>
                        <a:t>import </a:t>
                      </a:r>
                      <a:r>
                        <a:rPr lang="en-CA" sz="1100" b="1" err="1">
                          <a:solidFill>
                            <a:srgbClr val="566D72"/>
                          </a:solidFill>
                          <a:effectLst/>
                          <a:latin typeface="Consolas" panose="020b0609020204030204" pitchFamily="49" charset="0"/>
                        </a:rPr>
                        <a:t>javax</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persistence</a:t>
                      </a:r>
                      <a:r>
                        <a:rPr lang="en-CA" sz="1100" b="1" err="1">
                          <a:solidFill>
                            <a:srgbClr val="829393"/>
                          </a:solidFill>
                          <a:effectLst/>
                          <a:latin typeface="Consolas" panose="020b0609020204030204" pitchFamily="49" charset="0"/>
                        </a:rPr>
                        <a:t>.</a:t>
                      </a:r>
                      <a:r>
                        <a:rPr lang="en-CA" sz="1100" b="1" err="1">
                          <a:solidFill>
                            <a:srgbClr val="566D72"/>
                          </a:solidFill>
                          <a:effectLst/>
                          <a:latin typeface="Consolas" panose="020b0609020204030204" pitchFamily="49" charset="0"/>
                        </a:rPr>
                        <a:t>Table</a:t>
                      </a:r>
                      <a:r>
                        <a:rPr lang="en-CA" sz="1100" b="1">
                          <a:solidFill>
                            <a:srgbClr val="829393"/>
                          </a:solidFill>
                          <a:effectLst/>
                          <a:latin typeface="Consolas" panose="020b0609020204030204" pitchFamily="49" charset="0"/>
                        </a:rPr>
                        <a:t>;</a:t>
                      </a:r>
                      <a:br>
                        <a:rPr lang="en-CA" sz="1100" b="1">
                          <a:solidFill>
                            <a:srgbClr val="829393"/>
                          </a:solidFill>
                          <a:effectLst/>
                          <a:latin typeface="Consolas" panose="020b0609020204030204" pitchFamily="49" charset="0"/>
                        </a:rPr>
                      </a:br>
                      <a:r>
                        <a:rPr lang="en-CA" sz="1100">
                          <a:solidFill>
                            <a:srgbClr val="C94914"/>
                          </a:solidFill>
                          <a:effectLst/>
                          <a:latin typeface="Consolas" panose="020b0609020204030204" pitchFamily="49" charset="0"/>
                        </a:rPr>
                        <a:t>@Entity</a:t>
                      </a:r>
                      <a:br>
                        <a:rPr lang="en-CA" sz="1100">
                          <a:solidFill>
                            <a:srgbClr val="C94914"/>
                          </a:solidFill>
                          <a:effectLst/>
                          <a:latin typeface="Consolas" panose="020b0609020204030204" pitchFamily="49" charset="0"/>
                        </a:rPr>
                      </a:br>
                      <a:r>
                        <a:rPr lang="en-CA" sz="1100">
                          <a:solidFill>
                            <a:srgbClr val="C94914"/>
                          </a:solidFill>
                          <a:effectLst/>
                          <a:latin typeface="Consolas" panose="020b0609020204030204" pitchFamily="49" charset="0"/>
                        </a:rPr>
                        <a:t>@Table</a:t>
                      </a:r>
                      <a:r>
                        <a:rPr lang="en-CA" sz="1100">
                          <a:solidFill>
                            <a:srgbClr val="2389D1"/>
                          </a:solidFill>
                          <a:effectLst/>
                          <a:latin typeface="Consolas" panose="020b0609020204030204" pitchFamily="49" charset="0"/>
                        </a:rPr>
                        <a:t>(</a:t>
                      </a:r>
                      <a:r>
                        <a:rPr lang="en-CA" sz="1100">
                          <a:solidFill>
                            <a:srgbClr val="C94914"/>
                          </a:solidFill>
                          <a:effectLst/>
                          <a:latin typeface="Consolas" panose="020b0609020204030204" pitchFamily="49" charset="0"/>
                        </a:rPr>
                        <a:t>name</a:t>
                      </a:r>
                      <a:r>
                        <a:rPr lang="en-CA" sz="1100">
                          <a:solidFill>
                            <a:srgbClr val="829393"/>
                          </a:solidFill>
                          <a:effectLst/>
                          <a:latin typeface="Consolas" panose="020b0609020204030204" pitchFamily="49" charset="0"/>
                        </a:rPr>
                        <a:t>=</a:t>
                      </a:r>
                      <a:r>
                        <a:rPr lang="en-CA" sz="1100">
                          <a:solidFill>
                            <a:srgbClr val="238E84"/>
                          </a:solidFill>
                          <a:effectLst/>
                          <a:latin typeface="Consolas" panose="020b0609020204030204" pitchFamily="49" charset="0"/>
                        </a:rPr>
                        <a:t>"acme_employees"</a:t>
                      </a:r>
                      <a:r>
                        <a:rPr lang="en-CA" sz="1100">
                          <a:solidFill>
                            <a:srgbClr val="2389D1"/>
                          </a:solidFill>
                          <a:effectLst/>
                          <a:latin typeface="Consolas" panose="020b0609020204030204" pitchFamily="49" charset="0"/>
                        </a:rPr>
                        <a:t>) </a:t>
                      </a:r>
                      <a:r>
                        <a:rPr lang="en-CA" sz="1100">
                          <a:solidFill>
                            <a:srgbClr val="91A0A0"/>
                          </a:solidFill>
                          <a:effectLst/>
                          <a:latin typeface="Consolas" panose="020b0609020204030204" pitchFamily="49" charset="0"/>
                        </a:rPr>
                        <a:t>// if @Table annotation not used, table name derived from class name </a:t>
                      </a:r>
                      <a:r>
                        <a:rPr lang="en-CA" sz="1100" b="1">
                          <a:solidFill>
                            <a:srgbClr val="849900"/>
                          </a:solidFill>
                          <a:effectLst/>
                          <a:latin typeface="Consolas" panose="020b0609020204030204" pitchFamily="49" charset="0"/>
                        </a:rPr>
                        <a:t>public class </a:t>
                      </a:r>
                      <a:r>
                        <a:rPr lang="en-CA" sz="1100" b="1">
                          <a:solidFill>
                            <a:srgbClr val="28A096"/>
                          </a:solidFill>
                          <a:effectLst/>
                          <a:latin typeface="Consolas" panose="020b0609020204030204" pitchFamily="49" charset="0"/>
                        </a:rPr>
                        <a:t>Employee </a:t>
                      </a:r>
                      <a:r>
                        <a:rPr lang="en-CA" sz="1100">
                          <a:solidFill>
                            <a:srgbClr val="2389D1"/>
                          </a:solidFill>
                          <a:effectLst/>
                          <a:latin typeface="Consolas" panose="020b0609020204030204" pitchFamily="49" charset="0"/>
                        </a:rPr>
                        <a:t>{ </a:t>
                      </a:r>
                      <a:endParaRPr lang="en-CA">
                        <a:effectLst/>
                      </a:endParaRPr>
                    </a:p>
                    <a:p>
                      <a:r>
                        <a:rPr lang="en-CA" sz="1100" b="1">
                          <a:solidFill>
                            <a:srgbClr val="849900"/>
                          </a:solidFill>
                          <a:effectLst/>
                          <a:latin typeface="Consolas" panose="020b0609020204030204" pitchFamily="49" charset="0"/>
                        </a:rPr>
                        <a:t>   private int </a:t>
                      </a:r>
                      <a:r>
                        <a:rPr lang="en-CA" sz="1100" b="1" err="1">
                          <a:solidFill>
                            <a:srgbClr val="2389D1"/>
                          </a:solidFill>
                          <a:effectLst/>
                          <a:latin typeface="Consolas" panose="020b0609020204030204" pitchFamily="49" charset="0"/>
                        </a:rPr>
                        <a:t>empId</a:t>
                      </a:r>
                      <a:r>
                        <a:rPr lang="en-CA" sz="1100" b="1">
                          <a:solidFill>
                            <a:srgbClr val="829393"/>
                          </a:solidFill>
                          <a:effectLst/>
                          <a:latin typeface="Consolas" panose="020b0609020204030204" pitchFamily="49" charset="0"/>
                        </a:rPr>
                        <a:t>; </a:t>
                      </a:r>
                      <a:r>
                        <a:rPr lang="en-CA" sz="1100">
                          <a:solidFill>
                            <a:srgbClr val="91A0A0"/>
                          </a:solidFill>
                          <a:effectLst/>
                          <a:latin typeface="Consolas" panose="020b0609020204030204" pitchFamily="49" charset="0"/>
                        </a:rPr>
                        <a:t>// member fields are not annotate; Hibernate will use JavaBean property get/set methods </a:t>
                      </a:r>
                      <a:endParaRPr lang="en-CA">
                        <a:effectLst/>
                      </a:endParaRPr>
                    </a:p>
                    <a:p>
                      <a:r>
                        <a:rPr lang="en-CA" sz="1100" b="1">
                          <a:solidFill>
                            <a:srgbClr val="849900"/>
                          </a:solidFill>
                          <a:effectLst/>
                          <a:latin typeface="Consolas" panose="020b0609020204030204" pitchFamily="49" charset="0"/>
                        </a:rPr>
                        <a:t>   private </a:t>
                      </a:r>
                      <a:r>
                        <a:rPr lang="en-CA" sz="1100" b="1">
                          <a:solidFill>
                            <a:srgbClr val="28A096"/>
                          </a:solidFill>
                          <a:effectLst/>
                          <a:latin typeface="Consolas" panose="020b0609020204030204" pitchFamily="49" charset="0"/>
                        </a:rPr>
                        <a:t>String </a:t>
                      </a:r>
                      <a:r>
                        <a:rPr lang="en-CA" sz="1100" b="1" err="1">
                          <a:solidFill>
                            <a:srgbClr val="2389D1"/>
                          </a:solidFill>
                          <a:effectLst/>
                          <a:latin typeface="Consolas" panose="020b0609020204030204" pitchFamily="49" charset="0"/>
                        </a:rPr>
                        <a:t>empName</a:t>
                      </a:r>
                      <a:r>
                        <a:rPr lang="en-CA" sz="1100" b="1">
                          <a:solidFill>
                            <a:srgbClr val="829393"/>
                          </a:solidFill>
                          <a:effectLst/>
                          <a:latin typeface="Consolas" panose="020b0609020204030204" pitchFamily="49" charset="0"/>
                        </a:rPr>
                        <a:t>; </a:t>
                      </a:r>
                      <a:r>
                        <a:rPr lang="en-CA" sz="1100">
                          <a:solidFill>
                            <a:srgbClr val="91A0A0"/>
                          </a:solidFill>
                          <a:effectLst/>
                          <a:latin typeface="Consolas" panose="020b0609020204030204" pitchFamily="49" charset="0"/>
                        </a:rPr>
                        <a:t>// annotate field, or properties – never both </a:t>
                      </a:r>
                      <a:r>
                        <a:rPr lang="en-CA" sz="1100" b="1">
                          <a:solidFill>
                            <a:srgbClr val="829393"/>
                          </a:solidFill>
                          <a:effectLst/>
                          <a:latin typeface="Consolas" panose="020b0609020204030204" pitchFamily="49" charset="0"/>
                        </a:rPr>
                        <a:t>... </a:t>
                      </a:r>
                      <a:endParaRPr lang="en-CA">
                        <a:effectLst/>
                      </a:endParaRPr>
                    </a:p>
                    <a:p>
                      <a:r>
                        <a:rPr lang="en-CA" sz="1100">
                          <a:solidFill>
                            <a:srgbClr val="91A0A0"/>
                          </a:solidFill>
                          <a:effectLst/>
                          <a:latin typeface="Consolas" panose="020b0609020204030204" pitchFamily="49" charset="0"/>
                        </a:rPr>
                        <a:t>   // @Column annotation not really needed, all attributes will be persisted unless @Transient annotation is used </a:t>
                      </a:r>
                      <a:endParaRPr lang="en-CA">
                        <a:effectLst/>
                      </a:endParaRPr>
                    </a:p>
                    <a:p>
                      <a:r>
                        <a:rPr lang="en-CA" sz="1100" b="1">
                          <a:solidFill>
                            <a:srgbClr val="849900"/>
                          </a:solidFill>
                          <a:effectLst/>
                          <a:latin typeface="Consolas" panose="020b0609020204030204" pitchFamily="49" charset="0"/>
                        </a:rPr>
                        <a:t>   public String </a:t>
                      </a:r>
                      <a:r>
                        <a:rPr lang="en-CA" sz="1100" b="1" err="1">
                          <a:solidFill>
                            <a:srgbClr val="2389D1"/>
                          </a:solidFill>
                          <a:effectLst/>
                          <a:latin typeface="Consolas" panose="020b0609020204030204" pitchFamily="49" charset="0"/>
                        </a:rPr>
                        <a:t>getName() { </a:t>
                      </a:r>
                      <a:r>
                        <a:rPr lang="en-CA" sz="1100" b="1">
                          <a:solidFill>
                            <a:srgbClr val="849900"/>
                          </a:solidFill>
                          <a:effectLst/>
                          <a:latin typeface="Consolas" panose="020b0609020204030204" pitchFamily="49" charset="0"/>
                        </a:rPr>
                        <a:t>return </a:t>
                      </a:r>
                      <a:r>
                        <a:rPr lang="en-CA" sz="1100" b="1" err="1">
                          <a:solidFill>
                            <a:srgbClr val="2389D1"/>
                          </a:solidFill>
                          <a:effectLst/>
                          <a:latin typeface="Consolas" panose="020b0609020204030204" pitchFamily="49" charset="0"/>
                        </a:rPr>
                        <a:t>empName</a:t>
                      </a:r>
                      <a:r>
                        <a:rPr lang="en-CA" sz="1100" b="1">
                          <a:solidFill>
                            <a:srgbClr val="829393"/>
                          </a:solidFill>
                          <a:effectLst/>
                          <a:latin typeface="Consolas" panose="020b0609020204030204" pitchFamily="49" charset="0"/>
                        </a:rPr>
                        <a:t>; </a:t>
                      </a:r>
                      <a:endParaRPr lang="en-CA">
                        <a:effectLst/>
                      </a:endParaRPr>
                    </a:p>
                    <a:p>
                      <a:r>
                        <a:rPr lang="en-CA" sz="1100">
                          <a:solidFill>
                            <a:srgbClr val="2389D1"/>
                          </a:solidFill>
                          <a:effectLst/>
                          <a:latin typeface="Consolas" panose="020b0609020204030204" pitchFamily="49" charset="0"/>
                        </a:rPr>
                        <a:t>   } </a:t>
                      </a:r>
                      <a:endParaRPr lang="en-CA">
                        <a:effectLst/>
                      </a:endParaRPr>
                    </a:p>
                    <a:p>
                      <a:r>
                        <a:rPr lang="en-CA" sz="1100" b="1">
                          <a:solidFill>
                            <a:srgbClr val="849900"/>
                          </a:solidFill>
                          <a:effectLst/>
                          <a:latin typeface="Consolas" panose="020b0609020204030204" pitchFamily="49" charset="0"/>
                        </a:rPr>
                        <a:t>   public void </a:t>
                      </a:r>
                      <a:r>
                        <a:rPr lang="en-CA" sz="1100" b="1" err="1">
                          <a:solidFill>
                            <a:srgbClr val="2389D1"/>
                          </a:solidFill>
                          <a:effectLst/>
                          <a:latin typeface="Consolas" panose="020b0609020204030204" pitchFamily="49" charset="0"/>
                        </a:rPr>
                        <a:t>setName(</a:t>
                      </a:r>
                      <a:r>
                        <a:rPr lang="en-CA" sz="1100" b="1">
                          <a:solidFill>
                            <a:srgbClr val="849900"/>
                          </a:solidFill>
                          <a:effectLst/>
                          <a:latin typeface="Consolas" panose="020b0609020204030204" pitchFamily="49" charset="0"/>
                        </a:rPr>
                        <a:t>String </a:t>
                      </a:r>
                      <a:r>
                        <a:rPr lang="en-CA" sz="1100" b="1">
                          <a:solidFill>
                            <a:srgbClr val="2389D1"/>
                          </a:solidFill>
                          <a:effectLst/>
                          <a:latin typeface="Consolas" panose="020b0609020204030204" pitchFamily="49" charset="0"/>
                        </a:rPr>
                        <a:t>name) { </a:t>
                      </a:r>
                      <a:r>
                        <a:rPr lang="en-CA" sz="1100" b="1" err="1">
                          <a:solidFill>
                            <a:srgbClr val="849900"/>
                          </a:solidFill>
                          <a:effectLst/>
                          <a:latin typeface="Consolas" panose="020b0609020204030204" pitchFamily="49" charset="0"/>
                        </a:rPr>
                        <a:t>this</a:t>
                      </a:r>
                      <a:r>
                        <a:rPr lang="en-CA" sz="1100" b="1" err="1">
                          <a:solidFill>
                            <a:srgbClr val="829393"/>
                          </a:solidFill>
                          <a:effectLst/>
                          <a:latin typeface="Consolas" panose="020b0609020204030204" pitchFamily="49" charset="0"/>
                        </a:rPr>
                        <a:t>.</a:t>
                      </a:r>
                      <a:r>
                        <a:rPr lang="en-CA" sz="1100" b="1" err="1">
                          <a:solidFill>
                            <a:srgbClr val="2389D1"/>
                          </a:solidFill>
                          <a:effectLst/>
                          <a:latin typeface="Consolas" panose="020b0609020204030204" pitchFamily="49" charset="0"/>
                        </a:rPr>
                        <a:t>empName </a:t>
                      </a:r>
                      <a:r>
                        <a:rPr lang="en-CA" sz="1100" b="1">
                          <a:solidFill>
                            <a:srgbClr val="829393"/>
                          </a:solidFill>
                          <a:effectLst/>
                          <a:latin typeface="Consolas" panose="020b0609020204030204" pitchFamily="49" charset="0"/>
                        </a:rPr>
                        <a:t>= </a:t>
                      </a:r>
                      <a:r>
                        <a:rPr lang="en-CA" sz="1100" b="1">
                          <a:solidFill>
                            <a:srgbClr val="2389D1"/>
                          </a:solidFill>
                          <a:effectLst/>
                          <a:latin typeface="Consolas" panose="020b0609020204030204" pitchFamily="49" charset="0"/>
                        </a:rPr>
                        <a:t>name</a:t>
                      </a:r>
                      <a:r>
                        <a:rPr lang="en-CA" sz="1100" b="1">
                          <a:solidFill>
                            <a:srgbClr val="829393"/>
                          </a:solidFill>
                          <a:effectLst/>
                          <a:latin typeface="Consolas" panose="020b0609020204030204" pitchFamily="49" charset="0"/>
                        </a:rPr>
                        <a:t>; </a:t>
                      </a:r>
                      <a:endParaRPr lang="en-CA">
                        <a:effectLst/>
                      </a:endParaRPr>
                    </a:p>
                    <a:p>
                      <a:r>
                        <a:rPr lang="en-CA" sz="1100">
                          <a:solidFill>
                            <a:srgbClr val="2389D1"/>
                          </a:solidFill>
                          <a:effectLst/>
                          <a:latin typeface="Consolas" panose="020b0609020204030204" pitchFamily="49" charset="0"/>
                        </a:rPr>
                        <a:t>   } </a:t>
                      </a:r>
                      <a:endParaRPr lang="en-CA">
                        <a:effectLst/>
                      </a:endParaRPr>
                    </a:p>
                    <a:p>
                      <a:r>
                        <a:rPr lang="en-CA" sz="1100">
                          <a:solidFill>
                            <a:srgbClr val="C94914"/>
                          </a:solidFill>
                          <a:effectLst/>
                          <a:latin typeface="Consolas" panose="020b0609020204030204" pitchFamily="49" charset="0"/>
                        </a:rPr>
                        <a:t>   @Id</a:t>
                      </a:r>
                      <a:br>
                        <a:rPr lang="en-CA" sz="1100">
                          <a:solidFill>
                            <a:srgbClr val="C94914"/>
                          </a:solidFill>
                          <a:effectLst/>
                          <a:latin typeface="Consolas" panose="020b0609020204030204" pitchFamily="49" charset="0"/>
                        </a:rPr>
                      </a:br>
                      <a:r>
                        <a:rPr lang="en-CA" sz="1100">
                          <a:solidFill>
                            <a:srgbClr val="C94914"/>
                          </a:solidFill>
                          <a:effectLst/>
                          <a:latin typeface="Consolas" panose="020b0609020204030204" pitchFamily="49" charset="0"/>
                        </a:rPr>
                        <a:t>   @GeneratedValue</a:t>
                      </a:r>
                      <a:r>
                        <a:rPr lang="en-CA" sz="1100">
                          <a:solidFill>
                            <a:srgbClr val="2389D1"/>
                          </a:solidFill>
                          <a:effectLst/>
                          <a:latin typeface="Consolas" panose="020b0609020204030204" pitchFamily="49" charset="0"/>
                        </a:rPr>
                        <a:t>(</a:t>
                      </a:r>
                      <a:r>
                        <a:rPr lang="en-CA" sz="1100">
                          <a:solidFill>
                            <a:srgbClr val="C94914"/>
                          </a:solidFill>
                          <a:effectLst/>
                          <a:latin typeface="Consolas" panose="020b0609020204030204" pitchFamily="49" charset="0"/>
                        </a:rPr>
                        <a:t>strategy</a:t>
                      </a:r>
                      <a:r>
                        <a:rPr lang="en-CA" sz="1100">
                          <a:solidFill>
                            <a:srgbClr val="829393"/>
                          </a:solidFill>
                          <a:effectLst/>
                          <a:latin typeface="Consolas" panose="020b0609020204030204" pitchFamily="49" charset="0"/>
                        </a:rPr>
                        <a:t>=</a:t>
                      </a:r>
                      <a:r>
                        <a:rPr lang="en-CA" sz="1100" err="1">
                          <a:solidFill>
                            <a:srgbClr val="D10000"/>
                          </a:solidFill>
                          <a:effectLst/>
                          <a:latin typeface="Consolas" panose="020b0609020204030204" pitchFamily="49" charset="0"/>
                        </a:rPr>
                        <a:t>GenerationType</a:t>
                      </a:r>
                      <a:r>
                        <a:rPr lang="en-CA" sz="1100" err="1">
                          <a:solidFill>
                            <a:srgbClr val="829393"/>
                          </a:solidFill>
                          <a:effectLst/>
                          <a:latin typeface="Consolas" panose="020b0609020204030204" pitchFamily="49" charset="0"/>
                        </a:rPr>
                        <a:t>.</a:t>
                      </a:r>
                      <a:r>
                        <a:rPr lang="en-CA" sz="1100" b="1" i="1" err="1">
                          <a:solidFill>
                            <a:srgbClr val="B28700"/>
                          </a:solidFill>
                          <a:effectLst/>
                          <a:latin typeface="Consolas" panose="020b0609020204030204" pitchFamily="49" charset="0"/>
                        </a:rPr>
                        <a:t>IDENTITY</a:t>
                      </a:r>
                      <a:r>
                        <a:rPr lang="en-CA" sz="1100" b="1" i="1">
                          <a:solidFill>
                            <a:srgbClr val="2389D1"/>
                          </a:solidFill>
                          <a:effectLst/>
                          <a:latin typeface="Consolas" panose="020b0609020204030204" pitchFamily="49" charset="0"/>
                        </a:rPr>
                        <a:t>) </a:t>
                      </a:r>
                      <a:r>
                        <a:rPr lang="en-CA" sz="1100">
                          <a:solidFill>
                            <a:srgbClr val="91A0A0"/>
                          </a:solidFill>
                          <a:effectLst/>
                          <a:latin typeface="Consolas" panose="020b0609020204030204" pitchFamily="49" charset="0"/>
                        </a:rPr>
                        <a:t>// Hibernate will use H2's auto-generated PK    values </a:t>
                      </a:r>
                      <a:r>
                        <a:rPr lang="en-CA" sz="1100" b="1">
                          <a:solidFill>
                            <a:srgbClr val="849900"/>
                          </a:solidFill>
                          <a:effectLst/>
                          <a:latin typeface="Consolas" panose="020b0609020204030204" pitchFamily="49" charset="0"/>
                        </a:rPr>
                        <a:t>public int </a:t>
                      </a:r>
                      <a:r>
                        <a:rPr lang="en-CA" sz="1100" b="1" err="1">
                          <a:solidFill>
                            <a:srgbClr val="2389D1"/>
                          </a:solidFill>
                          <a:effectLst/>
                          <a:latin typeface="Consolas" panose="020b0609020204030204" pitchFamily="49" charset="0"/>
                        </a:rPr>
                        <a:t>getId() { </a:t>
                      </a:r>
                      <a:endParaRPr lang="en-CA">
                        <a:effectLst/>
                      </a:endParaRPr>
                    </a:p>
                    <a:p>
                      <a:r>
                        <a:rPr lang="en-CA" sz="1100" b="1">
                          <a:solidFill>
                            <a:srgbClr val="849900"/>
                          </a:solidFill>
                          <a:effectLst/>
                          <a:latin typeface="Consolas" panose="020b0609020204030204" pitchFamily="49" charset="0"/>
                        </a:rPr>
                        <a:t>   return </a:t>
                      </a:r>
                      <a:r>
                        <a:rPr lang="en-CA" sz="1100" b="1" err="1">
                          <a:solidFill>
                            <a:srgbClr val="2389D1"/>
                          </a:solidFill>
                          <a:effectLst/>
                          <a:latin typeface="Consolas" panose="020b0609020204030204" pitchFamily="49" charset="0"/>
                        </a:rPr>
                        <a:t>empId</a:t>
                      </a:r>
                      <a:r>
                        <a:rPr lang="en-CA" sz="1100" b="1">
                          <a:solidFill>
                            <a:srgbClr val="829393"/>
                          </a:solidFill>
                          <a:effectLst/>
                          <a:latin typeface="Consolas" panose="020b0609020204030204" pitchFamily="49" charset="0"/>
                        </a:rPr>
                        <a:t>; </a:t>
                      </a:r>
                      <a:r>
                        <a:rPr lang="en-CA" sz="1100">
                          <a:solidFill>
                            <a:srgbClr val="2389D1"/>
                          </a:solidFill>
                          <a:effectLst/>
                          <a:latin typeface="Consolas" panose="020b0609020204030204" pitchFamily="49" charset="0"/>
                        </a:rPr>
                        <a:t>} </a:t>
                      </a:r>
                      <a:endParaRPr lang="en-CA">
                        <a:effectLst/>
                      </a:endParaRPr>
                    </a:p>
                  </a:txBody>
                  <a:tcPr anchor="ctr">
                    <a:lnL w="457" cap="flat" cmpd="sng" algn="ctr">
                      <a:solidFill>
                        <a:srgbClr val="000000"/>
                      </a:solidFill>
                      <a:prstDash val="solid"/>
                      <a:round/>
                      <a:headEnd type="none" w="med" len="med"/>
                      <a:tailEnd type="none" w="med" len="med"/>
                    </a:lnL>
                    <a:lnR w="1003"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227586638"/>
                  </a:ext>
                </a:extLst>
              </a:tr>
              <a:tr h="515509">
                <a:tc>
                  <a:txBody>
                    <a:bodyPr vert="horz" wrap="square"/>
                    <a:lstStyle/>
                    <a:p>
                      <a:r>
                        <a:rPr lang="en-CA" sz="1350" b="0">
                          <a:solidFill>
                            <a:schemeClr val="tx1"/>
                          </a:solidFill>
                          <a:effectLst/>
                          <a:latin typeface="+mn-lt"/>
                        </a:rPr>
                        <a:t>    </a:t>
                      </a:r>
                      <a:r>
                        <a:rPr lang="en-CA" sz="1100" b="1">
                          <a:solidFill>
                            <a:srgbClr val="849900"/>
                          </a:solidFill>
                          <a:effectLst/>
                          <a:latin typeface="Consolas" panose="020b0609020204030204" pitchFamily="49" charset="0"/>
                        </a:rPr>
                        <a:t>Public void </a:t>
                      </a:r>
                      <a:r>
                        <a:rPr lang="en-CA" sz="1100" b="1" err="1">
                          <a:solidFill>
                            <a:srgbClr val="2389D1"/>
                          </a:solidFill>
                          <a:effectLst/>
                          <a:latin typeface="Consolas" panose="020b0609020204030204" pitchFamily="49" charset="0"/>
                        </a:rPr>
                        <a:t>setId(</a:t>
                      </a:r>
                      <a:r>
                        <a:rPr lang="en-CA" sz="1100" b="1">
                          <a:solidFill>
                            <a:srgbClr val="849900"/>
                          </a:solidFill>
                          <a:effectLst/>
                          <a:latin typeface="Consolas" panose="020b0609020204030204" pitchFamily="49" charset="0"/>
                        </a:rPr>
                        <a:t>int </a:t>
                      </a:r>
                      <a:r>
                        <a:rPr lang="en-CA" sz="1100" b="1">
                          <a:solidFill>
                            <a:srgbClr val="2389D1"/>
                          </a:solidFill>
                          <a:effectLst/>
                          <a:latin typeface="Consolas" panose="020b0609020204030204" pitchFamily="49" charset="0"/>
                        </a:rPr>
                        <a:t>id) { </a:t>
                      </a:r>
                      <a:r>
                        <a:rPr lang="en-CA" sz="1100" b="1">
                          <a:solidFill>
                            <a:srgbClr val="829393"/>
                          </a:solidFill>
                          <a:effectLst/>
                          <a:latin typeface="Consolas" panose="020b0609020204030204" pitchFamily="49" charset="0"/>
                        </a:rPr>
                        <a:t>... </a:t>
                      </a:r>
                      <a:endParaRPr lang="en-CA">
                        <a:effectLst/>
                      </a:endParaRPr>
                    </a:p>
                  </a:txBody>
                  <a:tcPr anchor="ctr">
                    <a:lnL w="457" cap="flat" cmpd="sng" algn="ctr">
                      <a:solidFill>
                        <a:srgbClr val="000000"/>
                      </a:solidFill>
                      <a:prstDash val="solid"/>
                      <a:round/>
                      <a:headEnd type="none" w="med" len="med"/>
                      <a:tailEnd type="none" w="med" len="med"/>
                    </a:lnL>
                    <a:lnR w="1003"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2540" cap="flat" cmpd="sng" algn="ctr">
                      <a:solidFill>
                        <a:srgbClr val="000000"/>
                      </a:solidFill>
                      <a:prstDash val="solid"/>
                      <a:round/>
                      <a:headEnd type="none" w="med" len="med"/>
                      <a:tailEnd type="none" w="med" len="med"/>
                    </a:lnB>
                    <a:solidFill>
                      <a:srgbClr val="0F7219"/>
                    </a:solidFill>
                  </a:tcPr>
                </a:tc>
                <a:extLst>
                  <a:ext uri="{0D108BD9-81ED-4DB2-BD59-A6C34878D82A}">
                    <a16:rowId xmlns:a16="http://schemas.microsoft.com/office/drawing/2014/main" val="2300526791"/>
                  </a:ext>
                </a:extLst>
              </a:tr>
            </a:tbl>
          </a:graphicData>
        </a:graphic>
      </p:graphicFrame>
    </p:spTree>
    <p:extLst>
      <p:ext uri="{BB962C8B-B14F-4D97-AF65-F5344CB8AC3E}">
        <p14:creationId xmlns:p14="http://schemas.microsoft.com/office/powerpoint/2010/main" val="260697763"/>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71983B4-6395-8442-8FEF-733A222E1BFC}"/>
              </a:ext>
            </a:extLst>
          </p:cNvPr>
          <p:cNvSpPr>
            <a:spLocks noGrp="1"/>
          </p:cNvSpPr>
          <p:nvPr>
            <p:ph type="title"/>
          </p:nvPr>
        </p:nvSpPr>
        <p:spPr/>
        <p:txBody>
          <a:bodyPr/>
          <a:lstStyle/>
          <a:p>
            <a:r>
              <a:rPr lang="en-US"/>
              <a:t>JEE Tutorial: Address Book</a:t>
            </a:r>
          </a:p>
        </p:txBody>
      </p:sp>
      <p:sp>
        <p:nvSpPr>
          <p:cNvPr id="3" name="Content Placeholder 2">
            <a:extLst>
              <a:ext uri="{FF2B5EF4-FFF2-40B4-BE49-F238E27FC236}">
                <a16:creationId xmlns:a16="http://schemas.microsoft.com/office/drawing/2014/main" id="{EF2AA0CC-C9A3-C943-A5E3-816B9DC26FDE}"/>
              </a:ext>
            </a:extLst>
          </p:cNvPr>
          <p:cNvSpPr>
            <a:spLocks noGrp="1"/>
          </p:cNvSpPr>
          <p:nvPr>
            <p:ph idx="1"/>
          </p:nvPr>
        </p:nvSpPr>
        <p:spPr/>
        <p:txBody>
          <a:bodyPr/>
          <a:lstStyle/>
          <a:p>
            <a:r>
              <a:rPr lang="en-CA"/>
              <a:t>Overview of address_book</a:t>
            </a:r>
            <a:endParaRPr lang="en-CA"/>
          </a:p>
          <a:p>
            <a:pPr lvl="1"/>
            <a:r>
              <a:rPr lang="en-CA"/>
              <a:t>https://docs.oracle.com/javaee/7/tutorial/persistence-basicexamples003.htm </a:t>
            </a:r>
          </a:p>
          <a:p>
            <a:r>
              <a:rPr lang="en-CA"/>
              <a:t>Source Code </a:t>
            </a:r>
          </a:p>
          <a:p>
            <a:pPr lvl="1"/>
            <a:r>
              <a:rPr lang="en-CA"/>
              <a:t>https://github.com/javaee/tutorial-examples/tree/master/persistence/address-book </a:t>
            </a:r>
          </a:p>
          <a:p>
            <a:r>
              <a:rPr lang="en-CA"/>
              <a:t>Address Book is a CRUD application: View/Create/Edit/Remove contact entities </a:t>
            </a:r>
          </a:p>
          <a:p>
            <a:endParaRPr lang="en-US"/>
          </a:p>
        </p:txBody>
      </p:sp>
    </p:spTree>
    <p:extLst>
      <p:ext uri="{BB962C8B-B14F-4D97-AF65-F5344CB8AC3E}">
        <p14:creationId xmlns:p14="http://schemas.microsoft.com/office/powerpoint/2010/main" val="1483663652"/>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2FCF730-6131-C742-AA02-067ABC73833D}"/>
              </a:ext>
            </a:extLst>
          </p:cNvPr>
          <p:cNvSpPr>
            <a:spLocks noGrp="1"/>
          </p:cNvSpPr>
          <p:nvPr>
            <p:ph type="title"/>
          </p:nvPr>
        </p:nvSpPr>
        <p:spPr/>
        <p:txBody>
          <a:bodyPr/>
          <a:lstStyle/>
          <a:p>
            <a:r>
              <a:rPr lang="en-US"/>
              <a:t>Creating a DataSource</a:t>
            </a:r>
            <a:endParaRPr lang="en-US"/>
          </a:p>
        </p:txBody>
      </p:sp>
      <p:sp>
        <p:nvSpPr>
          <p:cNvPr id="3" name="Content Placeholder 2">
            <a:extLst>
              <a:ext uri="{FF2B5EF4-FFF2-40B4-BE49-F238E27FC236}">
                <a16:creationId xmlns:a16="http://schemas.microsoft.com/office/drawing/2014/main" id="{753ACEC3-E3A7-BE43-9A95-FB02F7D19B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9ED1562-6C16-BB4F-8ACB-2802EF6C9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717359"/>
            <a:ext cx="8610600" cy="4903376"/>
          </a:xfrm>
          <a:prstGeom prst="rect">
            <a:avLst/>
          </a:prstGeom>
        </p:spPr>
      </p:pic>
      <p:cxnSp>
        <p:nvCxnSpPr>
          <p:cNvPr id="7" name="Straight Arrow Connector 6">
            <a:extLst>
              <a:ext uri="{FF2B5EF4-FFF2-40B4-BE49-F238E27FC236}">
                <a16:creationId xmlns:a16="http://schemas.microsoft.com/office/drawing/2014/main" id="{3AB79074-C836-ED44-A178-D267B075AEC6}"/>
              </a:ext>
            </a:extLst>
          </p:cNvPr>
          <p:cNvCxnSpPr/>
          <p:nvPr/>
        </p:nvCxnSpPr>
        <p:spPr>
          <a:xfrm flipH="1">
            <a:off x="5334000" y="3733800"/>
            <a:ext cx="180975" cy="1447800"/>
          </a:xfrm>
          <a:prstGeom prst="straightConnector1">
            <a:avLst/>
          </a:prstGeom>
          <a:ln w="19050">
            <a:solidFill>
              <a:srgbClr val="FF0000"/>
            </a:solidFill>
            <a:headEnd type="none" w="lg" len="med"/>
            <a:tailEnd type="stealth" w="lg" len="lg"/>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58D1257D-4CA7-584F-9B83-2B70C754CCC9}"/>
              </a:ext>
            </a:extLst>
          </p:cNvPr>
          <p:cNvCxnSpPr/>
          <p:nvPr/>
        </p:nvCxnSpPr>
        <p:spPr>
          <a:xfrm flipH="1">
            <a:off x="2057400" y="3657600"/>
            <a:ext cx="3390900" cy="152400"/>
          </a:xfrm>
          <a:prstGeom prst="straightConnector1">
            <a:avLst/>
          </a:prstGeom>
          <a:ln w="19050">
            <a:solidFill>
              <a:srgbClr val="FF0000"/>
            </a:solidFill>
            <a:headEnd type="none" w="lg" len="med"/>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83257067"/>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5D1B95F-A623-FA47-A99D-046FD458527E}"/>
              </a:ext>
            </a:extLst>
          </p:cNvPr>
          <p:cNvSpPr>
            <a:spLocks noGrp="1"/>
          </p:cNvSpPr>
          <p:nvPr>
            <p:ph type="title"/>
          </p:nvPr>
        </p:nvSpPr>
        <p:spPr>
          <a:xfrm>
            <a:off x="628650" y="365127"/>
            <a:ext cx="7886700" cy="549274"/>
          </a:xfrm>
        </p:spPr>
        <p:txBody>
          <a:bodyPr/>
          <a:lstStyle/>
          <a:p>
            <a:r>
              <a:rPr lang="en-US"/>
              <a:t>Connection To Database</a:t>
            </a:r>
          </a:p>
        </p:txBody>
      </p:sp>
      <p:sp>
        <p:nvSpPr>
          <p:cNvPr id="3" name="Content Placeholder 2">
            <a:extLst>
              <a:ext uri="{FF2B5EF4-FFF2-40B4-BE49-F238E27FC236}">
                <a16:creationId xmlns:a16="http://schemas.microsoft.com/office/drawing/2014/main" id="{A63ECF3F-BF5F-9843-A37E-A5D796AA2CD0}"/>
              </a:ext>
            </a:extLst>
          </p:cNvPr>
          <p:cNvSpPr>
            <a:spLocks noGrp="1"/>
          </p:cNvSpPr>
          <p:nvPr>
            <p:ph idx="1"/>
          </p:nvPr>
        </p:nvSpPr>
        <p:spPr>
          <a:xfrm>
            <a:off x="628650" y="1371600"/>
            <a:ext cx="7886700" cy="4805363"/>
          </a:xfrm>
        </p:spPr>
        <p:txBody>
          <a:bodyPr/>
          <a:lstStyle/>
          <a:p>
            <a:r>
              <a:rPr lang="en-US" b="1"/>
              <a:t>After</a:t>
            </a:r>
            <a:r>
              <a:rPr lang="en-US"/>
              <a:t> creating a DataSource (previous slide), </a:t>
            </a:r>
            <a:r>
              <a:rPr lang="en-US" err="1">
                <a:latin typeface="Courier New" panose="02070309020205020404" pitchFamily="49" charset="0"/>
                <a:cs typeface="Courier New" panose="02070309020205020404" pitchFamily="49" charset="0"/>
              </a:rPr>
              <a:t>glassfish_resources.xml </a:t>
            </a:r>
            <a:r>
              <a:rPr lang="en-US">
                <a:cs typeface="Courier New" panose="02070309020205020404" pitchFamily="49" charset="0"/>
              </a:rPr>
              <a:t>stores the information to link the jndi DataSource name to real database engine information </a:t>
            </a:r>
          </a:p>
          <a:p>
            <a:r>
              <a:rPr lang="en-US">
                <a:cs typeface="Courier New" panose="02070309020205020404" pitchFamily="49" charset="0"/>
              </a:rPr>
              <a:t>User and Password for the database engine are stored here</a:t>
            </a:r>
          </a:p>
        </p:txBody>
      </p:sp>
      <p:pic>
        <p:nvPicPr>
          <p:cNvPr id="5" name="Picture 4">
            <a:extLst>
              <a:ext uri="{FF2B5EF4-FFF2-40B4-BE49-F238E27FC236}">
                <a16:creationId xmlns:a16="http://schemas.microsoft.com/office/drawing/2014/main" id="{598B71C6-4D8B-9944-97C3-F37B7B0B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4" y="2614979"/>
            <a:ext cx="9144000" cy="3861419"/>
          </a:xfrm>
          <a:prstGeom prst="rect">
            <a:avLst/>
          </a:prstGeom>
        </p:spPr>
      </p:pic>
      <p:cxnSp>
        <p:nvCxnSpPr>
          <p:cNvPr id="6" name="Straight Arrow Connector 5">
            <a:extLst>
              <a:ext uri="{FF2B5EF4-FFF2-40B4-BE49-F238E27FC236}">
                <a16:creationId xmlns:a16="http://schemas.microsoft.com/office/drawing/2014/main" id="{AA933E1E-271B-E24E-98AF-623FE36FBCA9}"/>
              </a:ext>
            </a:extLst>
          </p:cNvPr>
          <p:cNvCxnSpPr/>
          <p:nvPr/>
        </p:nvCxnSpPr>
        <p:spPr>
          <a:xfrm flipH="1">
            <a:off x="1676400" y="3505200"/>
            <a:ext cx="2209800" cy="609600"/>
          </a:xfrm>
          <a:prstGeom prst="straightConnector1">
            <a:avLst/>
          </a:prstGeom>
          <a:ln w="19050">
            <a:solidFill>
              <a:srgbClr val="FF0000"/>
            </a:solidFill>
            <a:headEnd type="none" w="lg" len="med"/>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4175184"/>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46BA2573-E6C2-1E40-8E56-9D3B168013A2}"/>
              </a:ext>
            </a:extLst>
          </p:cNvPr>
          <p:cNvSpPr>
            <a:spLocks noGrp="1"/>
          </p:cNvSpPr>
          <p:nvPr>
            <p:ph type="title"/>
          </p:nvPr>
        </p:nvSpPr>
        <p:spPr/>
        <p:txBody>
          <a:bodyPr/>
          <a:lstStyle/>
          <a:p>
            <a:r>
              <a:rPr lang="en-US"/>
              <a:t>Intersection of Specification and Implementation</a:t>
            </a:r>
          </a:p>
        </p:txBody>
      </p:sp>
      <p:sp>
        <p:nvSpPr>
          <p:cNvPr id="3" name="Content Placeholder 2">
            <a:extLst>
              <a:ext uri="{FF2B5EF4-FFF2-40B4-BE49-F238E27FC236}">
                <a16:creationId xmlns:a16="http://schemas.microsoft.com/office/drawing/2014/main" id="{D5A4CC4F-3371-8840-80AD-43BE17AC5F11}"/>
              </a:ext>
            </a:extLst>
          </p:cNvPr>
          <p:cNvSpPr>
            <a:spLocks noGrp="1"/>
          </p:cNvSpPr>
          <p:nvPr>
            <p:ph idx="1"/>
          </p:nvPr>
        </p:nvSpPr>
        <p:spPr/>
        <p:txBody>
          <a:bodyPr/>
          <a:lstStyle/>
          <a:p>
            <a:r>
              <a:rPr lang="en-US">
                <a:cs typeface="Courier New" panose="02070309020205020404" pitchFamily="49" charset="0"/>
              </a:rPr>
              <a:t>Specification</a:t>
            </a:r>
          </a:p>
          <a:p>
            <a:pPr lvl="1"/>
            <a:r>
              <a:rPr lang="en-US" err="1">
                <a:latin typeface="Courier New" panose="02070309020205020404" pitchFamily="49" charset="0"/>
                <a:cs typeface="Courier New" panose="02070309020205020404" pitchFamily="49" charset="0"/>
              </a:rPr>
              <a:t>persistence.xml</a:t>
            </a:r>
            <a:r>
              <a:rPr lang="en-US">
                <a:cs typeface="Courier New" panose="02070309020205020404" pitchFamily="49" charset="0"/>
              </a:rPr>
              <a:t> specifies the DataSource name:</a:t>
            </a:r>
          </a:p>
          <a:p>
            <a:pPr marL="342900" lvl="1" indent="0">
              <a:buNone/>
            </a:pPr>
            <a:r>
              <a:rPr lang="en-US">
                <a:latin typeface="Courier New" panose="02070309020205020404" pitchFamily="49" charset="0"/>
                <a:cs typeface="Courier New" panose="02070309020205020404" pitchFamily="49" charset="0"/>
              </a:rPr>
              <a:t>&lt;jta-data-source&gt;java:app/AnotherDB&lt;/jta-data-source&gt;</a:t>
            </a:r>
          </a:p>
          <a:p>
            <a:r>
              <a:rPr lang="en-US">
                <a:cs typeface="Courier New" panose="02070309020205020404" pitchFamily="49" charset="0"/>
              </a:rPr>
              <a:t>Implementation</a:t>
            </a:r>
          </a:p>
          <a:p>
            <a:pPr lvl="1"/>
            <a:r>
              <a:rPr lang="en-US" err="1">
                <a:latin typeface="Courier New" panose="02070309020205020404" pitchFamily="49" charset="0"/>
                <a:cs typeface="Courier New" panose="02070309020205020404" pitchFamily="49" charset="0"/>
              </a:rPr>
              <a:t>glassfish_resources.xml</a:t>
            </a:r>
            <a:r>
              <a:rPr lang="en-US">
                <a:cs typeface="Courier New" panose="02070309020205020404" pitchFamily="49" charset="0"/>
              </a:rPr>
              <a:t> specific to the Glassfish Server (Reference Implementation), links the DataSource </a:t>
            </a:r>
            <a:r>
              <a:rPr lang="en-US" err="1">
                <a:latin typeface="Courier New" panose="02070309020205020404" pitchFamily="49" charset="0"/>
                <a:cs typeface="Courier New" panose="02070309020205020404" pitchFamily="49" charset="0"/>
              </a:rPr>
              <a:t>java:app/AnotherDB</a:t>
            </a:r>
            <a:r>
              <a:rPr lang="en-US">
                <a:cs typeface="Courier New" panose="02070309020205020404" pitchFamily="49" charset="0"/>
              </a:rPr>
              <a:t> to a JDBC connection pool</a:t>
            </a:r>
          </a:p>
          <a:p>
            <a:pPr lvl="1"/>
            <a:endParaRPr lang="en-US">
              <a:latin typeface="Courier New" panose="02070309020205020404" pitchFamily="49" charset="0"/>
              <a:cs typeface="Courier New" panose="02070309020205020404" pitchFamily="49" charset="0"/>
            </a:endParaRPr>
          </a:p>
          <a:p>
            <a:r>
              <a:rPr lang="en-US">
                <a:cs typeface="Courier New" panose="02070309020205020404" pitchFamily="49" charset="0"/>
              </a:rPr>
              <a:t>JNDI names can be looked up using the Java Naming and Directory Interface (JNDI)</a:t>
            </a:r>
          </a:p>
        </p:txBody>
      </p:sp>
    </p:spTree>
    <p:extLst>
      <p:ext uri="{BB962C8B-B14F-4D97-AF65-F5344CB8AC3E}">
        <p14:creationId xmlns:p14="http://schemas.microsoft.com/office/powerpoint/2010/main" val="1600273429"/>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08EC8BF-DB30-8349-AF06-5B748737B125}"/>
              </a:ext>
            </a:extLst>
          </p:cNvPr>
          <p:cNvSpPr>
            <a:spLocks noGrp="1"/>
          </p:cNvSpPr>
          <p:nvPr>
            <p:ph type="title"/>
          </p:nvPr>
        </p:nvSpPr>
        <p:spPr>
          <a:xfrm>
            <a:off x="628650" y="365127"/>
            <a:ext cx="7886700" cy="1158874"/>
          </a:xfrm>
        </p:spPr>
        <p:txBody>
          <a:bodyPr/>
          <a:lstStyle/>
          <a:p>
            <a:r>
              <a:rPr lang="en-US"/>
              <a:t>Abstract Persistence Unit Name</a:t>
            </a:r>
          </a:p>
        </p:txBody>
      </p:sp>
      <p:sp>
        <p:nvSpPr>
          <p:cNvPr id="3" name="Content Placeholder 2">
            <a:extLst>
              <a:ext uri="{FF2B5EF4-FFF2-40B4-BE49-F238E27FC236}">
                <a16:creationId xmlns:a16="http://schemas.microsoft.com/office/drawing/2014/main" id="{9E70DC6E-EFED-9A4F-83F4-1FC9A2BD6FA6}"/>
              </a:ext>
            </a:extLst>
          </p:cNvPr>
          <p:cNvSpPr>
            <a:spLocks noGrp="1"/>
          </p:cNvSpPr>
          <p:nvPr>
            <p:ph idx="1"/>
          </p:nvPr>
        </p:nvSpPr>
        <p:spPr/>
        <p:txBody>
          <a:bodyPr/>
          <a:lstStyle/>
          <a:p>
            <a:pPr marL="0" indent="0">
              <a:buNone/>
            </a:pPr>
            <a:r>
              <a:rPr lang="en-US" sz="1800"/>
              <a:t>&lt;?xml version="1.0" encoding="UTF-8"?&gt;</a:t>
            </a:r>
          </a:p>
          <a:p>
            <a:pPr marL="0" indent="0">
              <a:buNone/>
            </a:pPr>
            <a:r>
              <a:rPr lang="en-US" sz="1800"/>
              <a:t>&lt;persistence version="2.1" xmlns=</a:t>
            </a:r>
            <a:r>
              <a:rPr lang="en-US" sz="1800">
                <a:hlinkClick r:id="rId2"/>
              </a:rPr>
              <a:t>http://xmlns.jcp.org/xml/ns/persistence</a:t>
            </a:r>
            <a:endParaRPr lang="en-US" sz="1800"/>
          </a:p>
          <a:p>
            <a:pPr marL="0" indent="0">
              <a:buNone/>
            </a:pPr>
            <a:r>
              <a:rPr lang="en-US" sz="1800"/>
              <a:t>     xmlns:xsi=</a:t>
            </a:r>
            <a:r>
              <a:rPr lang="en-US" sz="1800">
                <a:hlinkClick r:id="rId3"/>
              </a:rPr>
              <a:t>http://www.w3.org/2001/XMLSchema-instance</a:t>
            </a:r>
            <a:endParaRPr lang="en-US" sz="1800"/>
          </a:p>
          <a:p>
            <a:pPr marL="0" indent="0">
              <a:buNone/>
            </a:pPr>
            <a:r>
              <a:rPr lang="en-US" sz="1800"/>
              <a:t>     xsi:schemaLocation="http://xmlns.jcp.org/xml/ns/persistence</a:t>
            </a:r>
          </a:p>
          <a:p>
            <a:pPr marL="0" indent="0">
              <a:buNone/>
            </a:pPr>
            <a:r>
              <a:rPr lang="en-US" sz="1800"/>
              <a:t>                           </a:t>
            </a:r>
            <a:r>
              <a:rPr lang="en-US" sz="1800">
                <a:hlinkClick r:id="rId4"/>
              </a:rPr>
              <a:t>http://xmlns.jcp.org/xml/ns/persistence/persistence_2_1.xsd</a:t>
            </a:r>
            <a:r>
              <a:rPr lang="en-US" sz="1800"/>
              <a:t>"&gt;</a:t>
            </a:r>
          </a:p>
          <a:p>
            <a:pPr marL="0" indent="0">
              <a:buNone/>
            </a:pPr>
            <a:r>
              <a:rPr lang="en-US" sz="1800"/>
              <a:t>      &lt;persistence-unit name="</a:t>
            </a:r>
            <a:r>
              <a:rPr lang="en-US" sz="1800">
                <a:solidFill>
                  <a:srgbClr val="FF0000"/>
                </a:solidFill>
              </a:rPr>
              <a:t>address-bookPU</a:t>
            </a:r>
            <a:r>
              <a:rPr lang="en-US" sz="1800"/>
              <a:t>" transaction-type="JTA"&gt;</a:t>
            </a:r>
          </a:p>
          <a:p>
            <a:pPr marL="0" indent="0">
              <a:buNone/>
            </a:pPr>
            <a:r>
              <a:rPr lang="en-US" sz="1800"/>
              <a:t>      &lt;provider&gt;org.eclipse.persistence.jpa.PersistenceProvider&lt;/provider&gt;</a:t>
            </a:r>
          </a:p>
          <a:p>
            <a:pPr marL="0" indent="0">
              <a:buNone/>
            </a:pPr>
            <a:r>
              <a:rPr lang="en-US" sz="1800"/>
              <a:t>      &lt;jta-data-source&gt;java:app/AnotherDB&lt;/jta-data-source&gt;</a:t>
            </a:r>
          </a:p>
          <a:p>
            <a:pPr marL="0" indent="0">
              <a:buNone/>
            </a:pPr>
            <a:r>
              <a:rPr lang="en-US" sz="1800"/>
              <a:t>      &lt;exclude-unlisted-classes&gt;false&lt;/exclude-unlisted-classes&gt; </a:t>
            </a:r>
          </a:p>
          <a:p>
            <a:pPr marL="0" indent="0">
              <a:buNone/>
            </a:pPr>
            <a:endParaRPr lang="en-US" sz="1800"/>
          </a:p>
          <a:p>
            <a:pPr marL="0" indent="0">
              <a:buNone/>
            </a:pPr>
            <a:r>
              <a:rPr lang="en-US" sz="1800"/>
              <a:t>       …</a:t>
            </a:r>
          </a:p>
          <a:p>
            <a:pPr marL="0" indent="0">
              <a:buNone/>
            </a:pPr>
            <a:endParaRPr lang="en-US"/>
          </a:p>
        </p:txBody>
      </p:sp>
    </p:spTree>
    <p:extLst>
      <p:ext uri="{BB962C8B-B14F-4D97-AF65-F5344CB8AC3E}">
        <p14:creationId xmlns:p14="http://schemas.microsoft.com/office/powerpoint/2010/main" val="103608358"/>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283C784-EBB5-6940-BA81-95C8542B686A}"/>
              </a:ext>
            </a:extLst>
          </p:cNvPr>
          <p:cNvSpPr>
            <a:spLocks noGrp="1"/>
          </p:cNvSpPr>
          <p:nvPr>
            <p:ph type="title"/>
          </p:nvPr>
        </p:nvSpPr>
        <p:spPr/>
        <p:txBody>
          <a:bodyPr/>
          <a:lstStyle/>
          <a:p>
            <a:r>
              <a:rPr lang="en-US"/>
              <a:t>Enterprise Edition (cont'd)</a:t>
            </a:r>
          </a:p>
        </p:txBody>
      </p:sp>
      <p:sp>
        <p:nvSpPr>
          <p:cNvPr id="3" name="Content Placeholder 2">
            <a:extLst>
              <a:ext uri="{FF2B5EF4-FFF2-40B4-BE49-F238E27FC236}">
                <a16:creationId xmlns:a16="http://schemas.microsoft.com/office/drawing/2014/main" id="{843EC6FE-4E5C-1448-A2FE-57797491325B}"/>
              </a:ext>
            </a:extLst>
          </p:cNvPr>
          <p:cNvSpPr>
            <a:spLocks noGrp="1"/>
          </p:cNvSpPr>
          <p:nvPr>
            <p:ph idx="1"/>
          </p:nvPr>
        </p:nvSpPr>
        <p:spPr/>
        <p:txBody>
          <a:bodyPr/>
          <a:lstStyle/>
          <a:p>
            <a:r>
              <a:rPr lang="en-US"/>
              <a:t>Deploying Program</a:t>
            </a:r>
          </a:p>
          <a:p>
            <a:pPr lvl="1"/>
            <a:r>
              <a:rPr lang="en-US"/>
              <a:t>Programmer or IT person arranges for a Jakarta EE (formerly Java EE) application server to be running on the server hardware</a:t>
            </a:r>
          </a:p>
          <a:p>
            <a:pPr lvl="1"/>
            <a:r>
              <a:rPr lang="en-US"/>
              <a:t>An application server is like a web server but application servers have more capabilities</a:t>
            </a:r>
          </a:p>
          <a:p>
            <a:pPr lvl="1"/>
            <a:r>
              <a:rPr lang="en-US"/>
              <a:t>Programmer or IT person deploys the application archive to the application server (Glassfish) and enables the application</a:t>
            </a:r>
          </a:p>
          <a:p>
            <a:pPr marL="403225" lvl="1" indent="0">
              <a:buNone/>
            </a:pPr>
            <a:endParaRPr lang="en-US"/>
          </a:p>
        </p:txBody>
      </p:sp>
    </p:spTree>
    <p:extLst>
      <p:ext uri="{BB962C8B-B14F-4D97-AF65-F5344CB8AC3E}">
        <p14:creationId xmlns:p14="http://schemas.microsoft.com/office/powerpoint/2010/main" val="2667220694"/>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192F702B-05F2-F245-9404-C2394C2A51A2}"/>
              </a:ext>
            </a:extLst>
          </p:cNvPr>
          <p:cNvSpPr>
            <a:spLocks noGrp="1"/>
          </p:cNvSpPr>
          <p:nvPr>
            <p:ph type="title"/>
          </p:nvPr>
        </p:nvSpPr>
        <p:spPr/>
        <p:txBody>
          <a:bodyPr/>
          <a:lstStyle/>
          <a:p>
            <a:r>
              <a:rPr lang="en-US" err="1">
                <a:latin typeface="Courier New" panose="02070309020205020404" pitchFamily="49" charset="0"/>
                <a:cs typeface="Courier New" panose="02070309020205020404" pitchFamily="49" charset="0"/>
              </a:rPr>
              <a:t>glassfish_resources.xml </a:t>
            </a:r>
            <a:r>
              <a:rPr lang="en-US">
                <a:latin typeface="+mn-lt"/>
                <a:cs typeface="Courier New" panose="02070309020205020404" pitchFamily="49" charset="0"/>
              </a:rPr>
              <a:t>binds JDBC pool to DataSource JNDI name</a:t>
            </a:r>
            <a:endParaRPr lang="en-US">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CB7894B8-68AC-D244-9DAB-8D57E529C4BF}"/>
              </a:ext>
            </a:extLst>
          </p:cNvPr>
          <p:cNvSpPr>
            <a:spLocks noGrp="1"/>
          </p:cNvSpPr>
          <p:nvPr>
            <p:ph idx="1"/>
          </p:nvPr>
        </p:nvSpPr>
        <p:spPr/>
        <p:txBody>
          <a:bodyPr/>
          <a:lstStyle/>
          <a:p>
            <a:pPr marL="0" indent="0">
              <a:buNone/>
            </a:pPr>
            <a:r>
              <a:rPr lang="en-US" sz="1800"/>
              <a:t>&lt;resources&gt;</a:t>
            </a:r>
          </a:p>
          <a:p>
            <a:pPr marL="0" indent="0">
              <a:buNone/>
            </a:pPr>
            <a:r>
              <a:rPr lang="en-US" sz="1800"/>
              <a:t>    &lt;</a:t>
            </a:r>
            <a:r>
              <a:rPr lang="en-US" sz="1800" b="1" err="1"/>
              <a:t>jdbc-connection-pool</a:t>
            </a:r>
            <a:r>
              <a:rPr lang="en-US" sz="1800"/>
              <a:t> [...] name="</a:t>
            </a:r>
            <a:r>
              <a:rPr lang="en-US" sz="1800" err="1">
                <a:solidFill>
                  <a:srgbClr val="FF0000"/>
                </a:solidFill>
              </a:rPr>
              <a:t>mysql_test_rootPool</a:t>
            </a:r>
            <a:r>
              <a:rPr lang="en-US" sz="1800"/>
              <a:t>" [...] &gt;</a:t>
            </a:r>
          </a:p>
          <a:p>
            <a:pPr marL="0" indent="0">
              <a:buNone/>
            </a:pPr>
            <a:r>
              <a:rPr lang="en-US" sz="1800"/>
              <a:t>        &lt;property name="serverName" value="localhost"/&gt;</a:t>
            </a:r>
          </a:p>
          <a:p>
            <a:pPr marL="0" indent="0">
              <a:buNone/>
            </a:pPr>
            <a:r>
              <a:rPr lang="en-US" sz="1800"/>
              <a:t>        &lt;property name="portNumber" value="3306"/&gt;</a:t>
            </a:r>
          </a:p>
          <a:p>
            <a:pPr marL="0" indent="0">
              <a:buNone/>
            </a:pPr>
            <a:r>
              <a:rPr lang="en-US" sz="1800"/>
              <a:t>        &lt;property name="databaseName" value="test"/&gt;</a:t>
            </a:r>
          </a:p>
          <a:p>
            <a:pPr marL="0" indent="0">
              <a:buNone/>
            </a:pPr>
            <a:r>
              <a:rPr lang="en-US" sz="1800"/>
              <a:t>        &lt;property name="User" value="root"/&gt;</a:t>
            </a:r>
          </a:p>
          <a:p>
            <a:pPr marL="0" indent="0">
              <a:buNone/>
            </a:pPr>
            <a:r>
              <a:rPr lang="en-US" sz="1800"/>
              <a:t>        […]</a:t>
            </a:r>
          </a:p>
          <a:p>
            <a:pPr marL="0" indent="0">
              <a:buNone/>
            </a:pPr>
            <a:r>
              <a:rPr lang="en-US" sz="1800"/>
              <a:t>    &lt;/jdbc-connection-pool&gt;</a:t>
            </a:r>
          </a:p>
          <a:p>
            <a:pPr marL="0" indent="0">
              <a:buNone/>
            </a:pPr>
            <a:r>
              <a:rPr lang="en-US" sz="1800"/>
              <a:t>    &lt;</a:t>
            </a:r>
            <a:r>
              <a:rPr lang="en-US" sz="1800" b="1" err="1"/>
              <a:t>jdbc-resource</a:t>
            </a:r>
            <a:r>
              <a:rPr lang="en-US" sz="1800"/>
              <a:t> enabled="true" jndi-name="</a:t>
            </a:r>
            <a:r>
              <a:rPr lang="en-US" sz="1800" b="1" err="1"/>
              <a:t>java:app/AnotherDB</a:t>
            </a:r>
            <a:r>
              <a:rPr lang="en-US" sz="1800"/>
              <a:t>" object-type="user" pool-name="</a:t>
            </a:r>
            <a:r>
              <a:rPr lang="en-US" sz="1800" err="1">
                <a:solidFill>
                  <a:srgbClr val="FF0000"/>
                </a:solidFill>
              </a:rPr>
              <a:t>mysql_test_rootPool</a:t>
            </a:r>
            <a:r>
              <a:rPr lang="en-US" sz="1800"/>
              <a:t>"/&gt;</a:t>
            </a:r>
          </a:p>
          <a:p>
            <a:pPr marL="0" indent="0">
              <a:buNone/>
            </a:pPr>
            <a:r>
              <a:rPr lang="en-US" sz="1800"/>
              <a:t>&lt;/resources&gt;</a:t>
            </a:r>
          </a:p>
          <a:p>
            <a:pPr marL="0" indent="0">
              <a:buNone/>
            </a:pPr>
            <a:endParaRPr lang="en-US"/>
          </a:p>
        </p:txBody>
      </p:sp>
      <p:cxnSp>
        <p:nvCxnSpPr>
          <p:cNvPr id="5" name="Straight Arrow Connector 4">
            <a:extLst>
              <a:ext uri="{FF2B5EF4-FFF2-40B4-BE49-F238E27FC236}">
                <a16:creationId xmlns:a16="http://schemas.microsoft.com/office/drawing/2014/main" id="{6D142E06-2388-A149-AC31-D4A865244A6A}"/>
              </a:ext>
            </a:extLst>
          </p:cNvPr>
          <p:cNvCxnSpPr/>
          <p:nvPr/>
        </p:nvCxnSpPr>
        <p:spPr>
          <a:xfrm flipH="1">
            <a:off x="4419600" y="2438400"/>
            <a:ext cx="609600" cy="243840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256489"/>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CF27A38-EA48-A04D-9943-6565544F934D}"/>
              </a:ext>
            </a:extLst>
          </p:cNvPr>
          <p:cNvSpPr>
            <a:spLocks noGrp="1"/>
          </p:cNvSpPr>
          <p:nvPr>
            <p:ph type="title"/>
          </p:nvPr>
        </p:nvSpPr>
        <p:spPr/>
        <p:txBody>
          <a:bodyPr/>
          <a:lstStyle/>
          <a:p>
            <a:r>
              <a:rPr lang="en-US"/>
              <a:t>JDBC Pools</a:t>
            </a:r>
          </a:p>
        </p:txBody>
      </p:sp>
      <p:sp>
        <p:nvSpPr>
          <p:cNvPr id="3" name="Content Placeholder 2">
            <a:extLst>
              <a:ext uri="{FF2B5EF4-FFF2-40B4-BE49-F238E27FC236}">
                <a16:creationId xmlns:a16="http://schemas.microsoft.com/office/drawing/2014/main" id="{34C49C7E-53BD-9248-8A24-BFBBF71BB956}"/>
              </a:ext>
            </a:extLst>
          </p:cNvPr>
          <p:cNvSpPr>
            <a:spLocks noGrp="1"/>
          </p:cNvSpPr>
          <p:nvPr>
            <p:ph idx="1"/>
          </p:nvPr>
        </p:nvSpPr>
        <p:spPr/>
        <p:txBody>
          <a:bodyPr/>
          <a:lstStyle/>
          <a:p>
            <a:r>
              <a:rPr lang="en-US"/>
              <a:t>The previous slide shows that, for the </a:t>
            </a:r>
            <a:r>
              <a:rPr lang="en-US" err="1">
                <a:latin typeface="Courier New" panose="02070309020205020404" pitchFamily="49" charset="0"/>
                <a:cs typeface="Courier New" panose="02070309020205020404" pitchFamily="49" charset="0"/>
              </a:rPr>
              <a:t>java:app/AnotherDB </a:t>
            </a:r>
            <a:r>
              <a:rPr lang="en-US" err="1"/>
              <a:t>DataSource, Glassfish should use a </a:t>
            </a:r>
            <a:r>
              <a:rPr lang="en-US" err="1">
                <a:latin typeface="Courier New" panose="02070309020205020404" pitchFamily="49" charset="0"/>
                <a:cs typeface="Courier New" panose="02070309020205020404" pitchFamily="49" charset="0"/>
              </a:rPr>
              <a:t>jdbc-connection-pool</a:t>
            </a:r>
            <a:r>
              <a:rPr lang="en-US"/>
              <a:t> called </a:t>
            </a:r>
            <a:r>
              <a:rPr lang="en-US" err="1">
                <a:latin typeface="Courier New" panose="02070309020205020404" pitchFamily="49" charset="0"/>
                <a:cs typeface="Courier New" panose="02070309020205020404" pitchFamily="49" charset="0"/>
              </a:rPr>
              <a:t>mysql_test_pool</a:t>
            </a:r>
            <a:endParaRPr lang="en-US">
              <a:latin typeface="Courier New" panose="02070309020205020404" pitchFamily="49" charset="0"/>
              <a:cs typeface="Courier New" panose="02070309020205020404" pitchFamily="49" charset="0"/>
            </a:endParaRPr>
          </a:p>
          <a:p>
            <a:r>
              <a:rPr lang="en-US">
                <a:cs typeface="Courier New" panose="02070309020205020404" pitchFamily="49" charset="0"/>
              </a:rPr>
              <a:t>The JDBC connection pools are “pools” because a typical enterprise app with many simultaneous users may need many simultaneous connections to the database.</a:t>
            </a:r>
          </a:p>
          <a:p>
            <a:r>
              <a:rPr lang="en-US">
                <a:cs typeface="Courier New" panose="02070309020205020404" pitchFamily="49" charset="0"/>
              </a:rPr>
              <a:t>JDBC connections are drawn from a ready-to-go pool of database connections</a:t>
            </a:r>
          </a:p>
          <a:p>
            <a:r>
              <a:rPr lang="en-US">
                <a:cs typeface="Courier New" panose="02070309020205020404" pitchFamily="49" charset="0"/>
              </a:rPr>
              <a:t>Programmers use the JPA in part with lines of Java like </a:t>
            </a:r>
            <a:r>
              <a:rPr lang="en-US" err="1">
                <a:latin typeface="Courier New" panose="02070309020205020404" pitchFamily="49" charset="0"/>
                <a:cs typeface="Courier New" panose="02070309020205020404" pitchFamily="49" charset="0"/>
              </a:rPr>
              <a:t>getEntityManager().persist(newEntity);</a:t>
            </a:r>
          </a:p>
          <a:p>
            <a:pPr marL="0" indent="0">
              <a:buNone/>
            </a:pPr>
            <a:r>
              <a:rPr lang="en-US">
                <a:latin typeface="Courier New" panose="02070309020205020404" pitchFamily="49" charset="0"/>
                <a:cs typeface="Courier New" panose="02070309020205020404" pitchFamily="49" charset="0"/>
              </a:rPr>
              <a:t> </a:t>
            </a:r>
            <a:r>
              <a:rPr lang="en-US">
                <a:cs typeface="Courier New" panose="02070309020205020404" pitchFamily="49" charset="0"/>
              </a:rPr>
              <a:t>and the JPA implementation uses a JDBC connection from the pool to communicate with the database</a:t>
            </a:r>
          </a:p>
          <a:p>
            <a:endParaRPr lang="en-US">
              <a:latin typeface="Courier New" panose="02070309020205020404" pitchFamily="49" charset="0"/>
              <a:cs typeface="Courier New" panose="02070309020205020404" pitchFamily="49" charset="0"/>
            </a:endParaRPr>
          </a:p>
          <a:p>
            <a:endParaRPr lang="en-US"/>
          </a:p>
        </p:txBody>
      </p:sp>
    </p:spTree>
    <p:extLst>
      <p:ext uri="{BB962C8B-B14F-4D97-AF65-F5344CB8AC3E}">
        <p14:creationId xmlns:p14="http://schemas.microsoft.com/office/powerpoint/2010/main" val="3380047670"/>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D950E55-BD84-4848-8B45-0A8057C0D30F}"/>
              </a:ext>
            </a:extLst>
          </p:cNvPr>
          <p:cNvSpPr>
            <a:spLocks noGrp="1"/>
          </p:cNvSpPr>
          <p:nvPr>
            <p:ph type="title"/>
          </p:nvPr>
        </p:nvSpPr>
        <p:spPr>
          <a:xfrm>
            <a:off x="628650" y="365127"/>
            <a:ext cx="7886700" cy="625474"/>
          </a:xfrm>
        </p:spPr>
        <p:txBody>
          <a:bodyPr/>
          <a:lstStyle/>
          <a:p>
            <a:r>
              <a:rPr lang="en-US"/>
              <a:t>JPA Criteria API Querying </a:t>
            </a:r>
          </a:p>
        </p:txBody>
      </p:sp>
      <p:sp>
        <p:nvSpPr>
          <p:cNvPr id="3" name="Content Placeholder 2">
            <a:extLst>
              <a:ext uri="{FF2B5EF4-FFF2-40B4-BE49-F238E27FC236}">
                <a16:creationId xmlns:a16="http://schemas.microsoft.com/office/drawing/2014/main" id="{584E1CE8-B971-A749-A51E-303F19F1AB76}"/>
              </a:ext>
            </a:extLst>
          </p:cNvPr>
          <p:cNvSpPr>
            <a:spLocks noGrp="1"/>
          </p:cNvSpPr>
          <p:nvPr>
            <p:ph idx="1"/>
          </p:nvPr>
        </p:nvSpPr>
        <p:spPr>
          <a:xfrm>
            <a:off x="628650" y="990601"/>
            <a:ext cx="7886700" cy="5502271"/>
          </a:xfrm>
        </p:spPr>
        <p:txBody>
          <a:bodyPr/>
          <a:lstStyle/>
          <a:p>
            <a:pPr marL="0" indent="0">
              <a:buNone/>
            </a:pPr>
            <a:r>
              <a:rPr lang="en-CA" sz="1050">
                <a:latin typeface="Courier New" panose="02070309020205020404" pitchFamily="49" charset="0"/>
                <a:cs typeface="Courier New" panose="02070309020205020404" pitchFamily="49" charset="0"/>
              </a:rPr>
              <a:t>@PersistenceContext(unitName = "address-bookPU")</a:t>
            </a:r>
          </a:p>
          <a:p>
            <a:pPr marL="0" indent="0">
              <a:buNone/>
            </a:pPr>
            <a:r>
              <a:rPr lang="en-CA" sz="1050">
                <a:latin typeface="Courier New" panose="02070309020205020404" pitchFamily="49" charset="0"/>
                <a:cs typeface="Courier New" panose="02070309020205020404" pitchFamily="49" charset="0"/>
              </a:rPr>
              <a:t> protected EntityManager em; </a:t>
            </a:r>
          </a:p>
          <a:p>
            <a:pPr marL="0" indent="0">
              <a:buNone/>
            </a:pPr>
            <a:r>
              <a:rPr lang="en-CA" sz="1800"/>
              <a:t>...</a:t>
            </a:r>
            <a:br>
              <a:rPr lang="en-CA" sz="1800"/>
            </a:br>
            <a:r>
              <a:rPr lang="en-CA" sz="1050">
                <a:latin typeface="Courier New" panose="02070309020205020404" pitchFamily="49" charset="0"/>
                <a:cs typeface="Courier New" panose="02070309020205020404" pitchFamily="49" charset="0"/>
              </a:rPr>
              <a:t>public List&lt;T&gt; findAll() {</a:t>
            </a:r>
          </a:p>
          <a:p>
            <a:pPr marL="0" indent="0">
              <a:buNone/>
            </a:pPr>
            <a:r>
              <a:rPr lang="en-CA" sz="1050">
                <a:latin typeface="Courier New" panose="02070309020205020404" pitchFamily="49" charset="0"/>
                <a:cs typeface="Courier New" panose="02070309020205020404" pitchFamily="49" charset="0"/>
              </a:rPr>
              <a:t>        javax.persistence.criteria.CriteriaQuery cq =</a:t>
            </a:r>
          </a:p>
          <a:p>
            <a:pPr marL="0" indent="0">
              <a:buNone/>
            </a:pPr>
            <a:r>
              <a:rPr lang="en-CA" sz="1050">
                <a:latin typeface="Courier New" panose="02070309020205020404" pitchFamily="49" charset="0"/>
                <a:cs typeface="Courier New" panose="02070309020205020404" pitchFamily="49" charset="0"/>
              </a:rPr>
              <a:t>                                getEntityManager().getCriteriaBuilder().createQuery();</a:t>
            </a:r>
          </a:p>
          <a:p>
            <a:pPr marL="0" indent="0">
              <a:buNone/>
            </a:pPr>
            <a:r>
              <a:rPr lang="en-CA" sz="1050">
                <a:latin typeface="Courier New" panose="02070309020205020404" pitchFamily="49" charset="0"/>
                <a:cs typeface="Courier New" panose="02070309020205020404" pitchFamily="49" charset="0"/>
              </a:rPr>
              <a:t>        cq.select(cq.from(entityClass));</a:t>
            </a:r>
          </a:p>
          <a:p>
            <a:pPr marL="0" indent="0">
              <a:buNone/>
            </a:pPr>
            <a:r>
              <a:rPr lang="en-CA" sz="1050">
                <a:latin typeface="Courier New" panose="02070309020205020404" pitchFamily="49" charset="0"/>
                <a:cs typeface="Courier New" panose="02070309020205020404" pitchFamily="49" charset="0"/>
              </a:rPr>
              <a:t>        return getEntityManager().createQuery(cq).getResultList();</a:t>
            </a:r>
          </a:p>
          <a:p>
            <a:pPr marL="0" indent="0">
              <a:buNone/>
            </a:pPr>
            <a:r>
              <a:rPr lang="en-CA" sz="1050">
                <a:latin typeface="Courier New" panose="02070309020205020404" pitchFamily="49" charset="0"/>
                <a:cs typeface="Courier New" panose="02070309020205020404" pitchFamily="49" charset="0"/>
              </a:rPr>
              <a:t>    }</a:t>
            </a:r>
          </a:p>
          <a:p>
            <a:pPr marL="0" indent="0">
              <a:buNone/>
            </a:pPr>
            <a:r>
              <a:rPr lang="en-CA" sz="2000">
                <a:latin typeface="Courier New" panose="02070309020205020404" pitchFamily="49" charset="0"/>
                <a:cs typeface="Courier New" panose="02070309020205020404" pitchFamily="49" charset="0"/>
              </a:rPr>
              <a:t>…</a:t>
            </a:r>
          </a:p>
          <a:p>
            <a:pPr marL="0" indent="0">
              <a:buNone/>
            </a:pPr>
            <a:r>
              <a:rPr lang="en-US" sz="1050">
                <a:latin typeface="Courier New" panose="02070309020205020404" pitchFamily="49" charset="0"/>
                <a:cs typeface="Courier New" panose="02070309020205020404" pitchFamily="49" charset="0"/>
              </a:rPr>
              <a:t>public List&lt;T&gt; findRange(int[] range) {</a:t>
            </a:r>
          </a:p>
          <a:p>
            <a:pPr marL="0" indent="0">
              <a:buNone/>
            </a:pPr>
            <a:r>
              <a:rPr lang="en-US" sz="1050">
                <a:latin typeface="Courier New" panose="02070309020205020404" pitchFamily="49" charset="0"/>
                <a:cs typeface="Courier New" panose="02070309020205020404" pitchFamily="49" charset="0"/>
              </a:rPr>
              <a:t>        javax.persistence.criteria.CriteriaQuery cq =</a:t>
            </a:r>
          </a:p>
          <a:p>
            <a:pPr marL="0" indent="0">
              <a:buNone/>
            </a:pPr>
            <a:r>
              <a:rPr lang="en-US" sz="1050">
                <a:latin typeface="Courier New" panose="02070309020205020404" pitchFamily="49" charset="0"/>
                <a:cs typeface="Courier New" panose="02070309020205020404" pitchFamily="49" charset="0"/>
              </a:rPr>
              <a:t>                                 getEntityManager().getCriteriaBuilder().createQuery();</a:t>
            </a:r>
          </a:p>
          <a:p>
            <a:pPr marL="0" indent="0">
              <a:buNone/>
            </a:pPr>
            <a:r>
              <a:rPr lang="en-US" sz="1050">
                <a:latin typeface="Courier New" panose="02070309020205020404" pitchFamily="49" charset="0"/>
                <a:cs typeface="Courier New" panose="02070309020205020404" pitchFamily="49" charset="0"/>
              </a:rPr>
              <a:t>        cq.select(cq.from(entityClass));</a:t>
            </a:r>
          </a:p>
          <a:p>
            <a:pPr marL="0" indent="0">
              <a:buNone/>
            </a:pPr>
            <a:r>
              <a:rPr lang="en-US" sz="1050">
                <a:latin typeface="Courier New" panose="02070309020205020404" pitchFamily="49" charset="0"/>
                <a:cs typeface="Courier New" panose="02070309020205020404" pitchFamily="49" charset="0"/>
              </a:rPr>
              <a:t>        javax.persistence.Query q = getEntityManager().createQuery(cq);</a:t>
            </a:r>
          </a:p>
          <a:p>
            <a:pPr marL="0" indent="0">
              <a:buNone/>
            </a:pPr>
            <a:r>
              <a:rPr lang="en-US" sz="1050">
                <a:latin typeface="Courier New" panose="02070309020205020404" pitchFamily="49" charset="0"/>
                <a:cs typeface="Courier New" panose="02070309020205020404" pitchFamily="49" charset="0"/>
              </a:rPr>
              <a:t>        q.setMaxResults(range[1] - range[0]);</a:t>
            </a:r>
          </a:p>
          <a:p>
            <a:pPr marL="0" indent="0">
              <a:buNone/>
            </a:pPr>
            <a:r>
              <a:rPr lang="en-US" sz="1050">
                <a:latin typeface="Courier New" panose="02070309020205020404" pitchFamily="49" charset="0"/>
                <a:cs typeface="Courier New" panose="02070309020205020404" pitchFamily="49" charset="0"/>
              </a:rPr>
              <a:t>        q.setFirstResult(range[0]);</a:t>
            </a:r>
          </a:p>
          <a:p>
            <a:pPr marL="0" indent="0">
              <a:buNone/>
            </a:pPr>
            <a:r>
              <a:rPr lang="en-US" sz="1050">
                <a:latin typeface="Courier New" panose="02070309020205020404" pitchFamily="49" charset="0"/>
                <a:cs typeface="Courier New" panose="02070309020205020404" pitchFamily="49" charset="0"/>
              </a:rPr>
              <a:t>        return q.getResultList();</a:t>
            </a:r>
          </a:p>
          <a:p>
            <a:pPr marL="0" indent="0">
              <a:buNone/>
            </a:pPr>
            <a:r>
              <a:rPr lang="en-US" sz="105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098308820"/>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8A87D57-F629-6643-A0FD-B5FE686F2D79}"/>
              </a:ext>
            </a:extLst>
          </p:cNvPr>
          <p:cNvSpPr>
            <a:spLocks noGrp="1"/>
          </p:cNvSpPr>
          <p:nvPr>
            <p:ph type="title"/>
          </p:nvPr>
        </p:nvSpPr>
        <p:spPr/>
        <p:txBody>
          <a:bodyPr/>
          <a:lstStyle/>
          <a:p>
            <a:r>
              <a:rPr lang="en-US"/>
              <a:t>More Info on Criteria API</a:t>
            </a:r>
          </a:p>
        </p:txBody>
      </p:sp>
      <p:sp>
        <p:nvSpPr>
          <p:cNvPr id="3" name="Content Placeholder 2">
            <a:extLst>
              <a:ext uri="{FF2B5EF4-FFF2-40B4-BE49-F238E27FC236}">
                <a16:creationId xmlns:a16="http://schemas.microsoft.com/office/drawing/2014/main" id="{55D34E6C-2216-1849-9802-33B671C6021D}"/>
              </a:ext>
            </a:extLst>
          </p:cNvPr>
          <p:cNvSpPr>
            <a:spLocks noGrp="1"/>
          </p:cNvSpPr>
          <p:nvPr>
            <p:ph idx="1"/>
          </p:nvPr>
        </p:nvSpPr>
        <p:spPr/>
        <p:txBody>
          <a:bodyPr/>
          <a:lstStyle/>
          <a:p>
            <a:r>
              <a:rPr lang="en-US">
                <a:hlinkClick r:id="rId2"/>
              </a:rPr>
              <a:t>https://www.objectdb.com/java/jpa/query/criteria</a:t>
            </a:r>
            <a:endParaRPr lang="en-US"/>
          </a:p>
          <a:p>
            <a:r>
              <a:rPr lang="en-US">
                <a:hlinkClick r:id="rId3"/>
              </a:rPr>
              <a:t>https://javaee.github.io/javaee-spec/javadocs/javax/persistence/criteria/package-summary.html</a:t>
            </a:r>
            <a:endParaRPr lang="en-US"/>
          </a:p>
          <a:p>
            <a:endParaRPr lang="en-US"/>
          </a:p>
        </p:txBody>
      </p:sp>
    </p:spTree>
    <p:extLst>
      <p:ext uri="{BB962C8B-B14F-4D97-AF65-F5344CB8AC3E}">
        <p14:creationId xmlns:p14="http://schemas.microsoft.com/office/powerpoint/2010/main" val="3417758265"/>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Cloned-Addressbook RESTful API</a:t>
            </a:r>
          </a:p>
        </p:txBody>
      </p:sp>
      <p:sp>
        <p:nvSpPr>
          <p:cNvPr id="5123" name="Date Placeholder 3"/>
          <p:cNvSpPr>
            <a:spLocks noGrp="1"/>
          </p:cNvSpPr>
          <p:nvPr>
            <p:ph type="dt" sz="half"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74</a:t>
            </a:fld>
            <a:endParaRPr lang="en-US">
              <a:solidFill>
                <a:schemeClr val="tx1"/>
              </a:solidFill>
            </a:endParaRP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936239" y="2677985"/>
            <a:ext cx="187743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ContactFacadeREST</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p:nvPr/>
        </p:nvCxnSpPr>
        <p:spPr bwMode="auto">
          <a:xfrm flipV="1">
            <a:off x="2209800" y="2415194"/>
            <a:ext cx="3802062" cy="427"/>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6011862" y="2230955"/>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8" name="TextBox 17">
            <a:extLst>
              <a:ext uri="{FF2B5EF4-FFF2-40B4-BE49-F238E27FC236}">
                <a16:creationId xmlns:a16="http://schemas.microsoft.com/office/drawing/2014/main" id="{7571E73A-39BD-9A4A-88C9-ED8AAF55A815}"/>
              </a:ext>
            </a:extLst>
          </p:cNvPr>
          <p:cNvSpPr txBox="1">
            <a:spLocks noChangeArrowheads="1"/>
          </p:cNvSpPr>
          <p:nvPr/>
        </p:nvSpPr>
        <p:spPr bwMode="auto">
          <a:xfrm>
            <a:off x="5960586" y="2230955"/>
            <a:ext cx="10054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55374" y="1675131"/>
            <a:ext cx="1728787" cy="1439862"/>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860638" y="2137596"/>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Tree>
    <p:extLst>
      <p:ext uri="{BB962C8B-B14F-4D97-AF65-F5344CB8AC3E}">
        <p14:creationId xmlns:p14="http://schemas.microsoft.com/office/powerpoint/2010/main" val="703103251"/>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RESTful API</a:t>
            </a:r>
          </a:p>
        </p:txBody>
      </p:sp>
      <p:sp>
        <p:nvSpPr>
          <p:cNvPr id="3" name="Content Placeholder 2"/>
          <p:cNvSpPr>
            <a:spLocks noGrp="1"/>
          </p:cNvSpPr>
          <p:nvPr>
            <p:ph idx="1"/>
          </p:nvPr>
        </p:nvSpPr>
        <p:spPr/>
        <p:txBody>
          <a:bodyPr/>
          <a:lstStyle/>
          <a:p>
            <a:r>
              <a:rPr lang="en-US"/>
              <a:t>REST is an architectural style often used for Web Services</a:t>
            </a:r>
          </a:p>
          <a:p>
            <a:r>
              <a:rPr lang="en-US" err="1"/>
              <a:t>REpresentational State Transfer</a:t>
            </a:r>
          </a:p>
          <a:p>
            <a:r>
              <a:rPr lang="en-US"/>
              <a:t>State of the Art for decoupling (scalable, flexible)</a:t>
            </a:r>
          </a:p>
          <a:p>
            <a:r>
              <a:rPr lang="en-US"/>
              <a:t>Resources are retrieved and manipulated through URIs and using the methods GET, PUT, POST, DELETE</a:t>
            </a:r>
          </a:p>
          <a:p>
            <a:r>
              <a:rPr lang="en-US"/>
              <a:t>Data exchanged in XML and/or JSON formats</a:t>
            </a:r>
          </a:p>
          <a:p>
            <a:r>
              <a:rPr lang="en-US"/>
              <a:t>We can ask Netbeans to create a REST interface for us based on an existing table </a:t>
            </a:r>
          </a:p>
          <a:p>
            <a:pPr marL="0" indent="0">
              <a:buNone/>
            </a:pPr>
            <a:endParaRPr lang="en-US"/>
          </a:p>
        </p:txBody>
      </p:sp>
      <p:sp>
        <p:nvSpPr>
          <p:cNvPr id="4" name="Date Placeholder 3"/>
          <p:cNvSpPr>
            <a:spLocks noGrp="1"/>
          </p:cNvSpPr>
          <p:nvPr>
            <p:ph type="dt" sz="half" idx="10"/>
          </p:nvPr>
        </p:nvSpPr>
        <p:spPr/>
        <p:txBody>
          <a:bodyPr/>
          <a:lstStyle/>
          <a:p>
            <a:pPr>
              <a:defRPr/>
            </a:pPr>
            <a:fld id="{BC0D2481-A5F7-0147-B9B6-D344F899E310}" type="datetime1">
              <a:rPr lang="en-CA" smtClean="0"/>
              <a:pPr>
                <a:defRPr/>
              </a:pPr>
              <a:t>2022-04-19</a:t>
            </a:fld>
            <a:endParaRPr lang="en-US"/>
          </a:p>
        </p:txBody>
      </p:sp>
      <p:sp>
        <p:nvSpPr>
          <p:cNvPr id="5" name="Slide Number Placeholder 4"/>
          <p:cNvSpPr>
            <a:spLocks noGrp="1"/>
          </p:cNvSpPr>
          <p:nvPr>
            <p:ph type="sldNum" sz="quarter" idx="11"/>
          </p:nvPr>
        </p:nvSpPr>
        <p:spPr/>
        <p:txBody>
          <a:bodyPr/>
          <a:lstStyle/>
          <a:p>
            <a:pPr>
              <a:defRPr/>
            </a:pPr>
            <a:fld id="{D0EEE397-21B7-6843-A299-3745F381D43B}" type="slidenum">
              <a:rPr lang="en-US" smtClean="0"/>
              <a:pPr>
                <a:defRPr/>
              </a:pPr>
              <a:t>75</a:t>
            </a:fld>
            <a:endParaRPr lang="en-US"/>
          </a:p>
        </p:txBody>
      </p:sp>
    </p:spTree>
    <p:extLst>
      <p:ext uri="{BB962C8B-B14F-4D97-AF65-F5344CB8AC3E}">
        <p14:creationId xmlns:p14="http://schemas.microsoft.com/office/powerpoint/2010/main" val="203233390"/>
      </p:ext>
    </p:extLst>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96AA398-1AB9-1F49-9DEA-6EE940AD6E24}"/>
              </a:ext>
            </a:extLst>
          </p:cNvPr>
          <p:cNvSpPr>
            <a:spLocks noGrp="1"/>
          </p:cNvSpPr>
          <p:nvPr>
            <p:ph type="title"/>
          </p:nvPr>
        </p:nvSpPr>
        <p:spPr/>
        <p:txBody>
          <a:bodyPr/>
          <a:lstStyle/>
          <a:p>
            <a:r>
              <a:rPr lang="en-US"/>
              <a:t>REST constraints</a:t>
            </a:r>
          </a:p>
        </p:txBody>
      </p:sp>
      <p:sp>
        <p:nvSpPr>
          <p:cNvPr id="3" name="Content Placeholder 2">
            <a:extLst>
              <a:ext uri="{FF2B5EF4-FFF2-40B4-BE49-F238E27FC236}">
                <a16:creationId xmlns:a16="http://schemas.microsoft.com/office/drawing/2014/main" id="{41DCD2A8-FEC7-9D49-A939-DF4FECA4D0C8}"/>
              </a:ext>
            </a:extLst>
          </p:cNvPr>
          <p:cNvSpPr>
            <a:spLocks noGrp="1"/>
          </p:cNvSpPr>
          <p:nvPr>
            <p:ph idx="1"/>
          </p:nvPr>
        </p:nvSpPr>
        <p:spPr/>
        <p:txBody>
          <a:bodyPr/>
          <a:lstStyle/>
          <a:p>
            <a:pPr fontAlgn="base"/>
            <a:r>
              <a:rPr lang="en-CA" sz="2800"/>
              <a:t>A RESTful interface satisfies the following contstraints:</a:t>
            </a:r>
          </a:p>
          <a:p>
            <a:pPr lvl="1" fontAlgn="base"/>
            <a:r>
              <a:rPr lang="en-CA" sz="2400"/>
              <a:t>Client-Server</a:t>
            </a:r>
          </a:p>
          <a:p>
            <a:pPr lvl="1" fontAlgn="base"/>
            <a:r>
              <a:rPr lang="en-CA" sz="2400"/>
              <a:t>Stateless</a:t>
            </a:r>
          </a:p>
          <a:p>
            <a:pPr lvl="1" fontAlgn="base"/>
            <a:r>
              <a:rPr lang="en-CA" sz="2400"/>
              <a:t>Cacheable</a:t>
            </a:r>
          </a:p>
          <a:p>
            <a:pPr lvl="1" fontAlgn="base"/>
            <a:r>
              <a:rPr lang="en-CA" sz="2400"/>
              <a:t>Uniform Interface</a:t>
            </a:r>
          </a:p>
          <a:p>
            <a:pPr lvl="1" fontAlgn="base"/>
            <a:r>
              <a:rPr lang="en-CA" sz="2400"/>
              <a:t>Layered System</a:t>
            </a:r>
          </a:p>
          <a:p>
            <a:pPr lvl="1" fontAlgn="base"/>
            <a:r>
              <a:rPr lang="en-CA" sz="2400"/>
              <a:t>Code-On-Demand (optional)</a:t>
            </a:r>
          </a:p>
          <a:p>
            <a:pPr marL="0" indent="0">
              <a:buNone/>
            </a:pPr>
            <a:endParaRPr lang="en-US"/>
          </a:p>
        </p:txBody>
      </p:sp>
    </p:spTree>
    <p:extLst>
      <p:ext uri="{BB962C8B-B14F-4D97-AF65-F5344CB8AC3E}">
        <p14:creationId xmlns:p14="http://schemas.microsoft.com/office/powerpoint/2010/main" val="3918513095"/>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BBDFE9D-CF0A-5140-BDAC-9681DF7F8639}"/>
              </a:ext>
            </a:extLst>
          </p:cNvPr>
          <p:cNvSpPr>
            <a:spLocks noGrp="1"/>
          </p:cNvSpPr>
          <p:nvPr>
            <p:ph type="title"/>
          </p:nvPr>
        </p:nvSpPr>
        <p:spPr/>
        <p:txBody>
          <a:bodyPr/>
          <a:lstStyle/>
          <a:p>
            <a:r>
              <a:rPr lang="en-US"/>
              <a:t>Uniform Interface with HTTP</a:t>
            </a:r>
          </a:p>
        </p:txBody>
      </p:sp>
      <p:sp>
        <p:nvSpPr>
          <p:cNvPr id="3" name="Content Placeholder 2">
            <a:extLst>
              <a:ext uri="{FF2B5EF4-FFF2-40B4-BE49-F238E27FC236}">
                <a16:creationId xmlns:a16="http://schemas.microsoft.com/office/drawing/2014/main" id="{40207609-B2DC-FC49-AB1C-6A0EC39CAB96}"/>
              </a:ext>
            </a:extLst>
          </p:cNvPr>
          <p:cNvSpPr>
            <a:spLocks noGrp="1"/>
          </p:cNvSpPr>
          <p:nvPr>
            <p:ph idx="1"/>
          </p:nvPr>
        </p:nvSpPr>
        <p:spPr>
          <a:xfrm>
            <a:off x="628650" y="1524000"/>
            <a:ext cx="7886700" cy="4351338"/>
          </a:xfrm>
        </p:spPr>
        <p:txBody>
          <a:bodyPr>
            <a:normAutofit lnSpcReduction="10000"/>
          </a:bodyPr>
          <a:lstStyle/>
          <a:p>
            <a:pPr marL="0" indent="0" fontAlgn="base">
              <a:buNone/>
            </a:pPr>
            <a:endParaRPr lang="en-CA"/>
          </a:p>
          <a:p>
            <a:pPr fontAlgn="base"/>
            <a:r>
              <a:rPr lang="en-CA"/>
              <a:t>HTTP request (URL, method, headers and body)</a:t>
            </a:r>
          </a:p>
          <a:p>
            <a:pPr fontAlgn="base"/>
            <a:r>
              <a:rPr lang="en-CA"/>
              <a:t>HTTP Methods are the Verbs (examples: GET,POST,PUT,DELETE)</a:t>
            </a:r>
          </a:p>
          <a:p>
            <a:pPr fontAlgn="base"/>
            <a:r>
              <a:rPr lang="en-CA"/>
              <a:t>URLs represent the nouns (resource name)</a:t>
            </a:r>
          </a:p>
          <a:p>
            <a:pPr lvl="1" fontAlgn="base"/>
            <a:r>
              <a:rPr lang="en-CA"/>
              <a:t>http://www.myserver.com/myresource</a:t>
            </a:r>
            <a:endParaRPr lang="en-CA"/>
          </a:p>
          <a:p>
            <a:pPr fontAlgn="base"/>
            <a:r>
              <a:rPr lang="en-CA"/>
              <a:t>State Representation (json, xml)</a:t>
            </a:r>
          </a:p>
          <a:p>
            <a:pPr marL="0" indent="0" fontAlgn="base">
              <a:buNone/>
            </a:pPr>
            <a:r>
              <a:rPr lang="en-CA">
                <a:latin typeface="Courier New" panose="02070309020205020404" pitchFamily="49" charset="0"/>
                <a:cs typeface="Courier New" panose="02070309020205020404" pitchFamily="49" charset="0"/>
              </a:rPr>
              <a:t>  {{name: "Todd"}}</a:t>
            </a:r>
          </a:p>
          <a:p>
            <a:pPr marL="0" indent="0" fontAlgn="base">
              <a:buNone/>
            </a:pPr>
            <a:endParaRPr lang="en-CA">
              <a:latin typeface="Courier New" panose="02070309020205020404" pitchFamily="49" charset="0"/>
              <a:cs typeface="Courier New" panose="02070309020205020404" pitchFamily="49" charset="0"/>
            </a:endParaRPr>
          </a:p>
          <a:p>
            <a:pPr marL="342900" lvl="1" indent="0" fontAlgn="base">
              <a:buNone/>
            </a:pPr>
            <a:r>
              <a:rPr lang="en-CA">
                <a:latin typeface="Courier New" panose="02070309020205020404" pitchFamily="49" charset="0"/>
                <a:cs typeface="Courier New" panose="02070309020205020404" pitchFamily="49" charset="0"/>
              </a:rPr>
              <a:t>&lt;element_list&gt;</a:t>
            </a:r>
          </a:p>
          <a:p>
            <a:pPr marL="685800" lvl="2" indent="0" fontAlgn="base">
              <a:buNone/>
            </a:pPr>
            <a:r>
              <a:rPr lang="en-CA">
                <a:latin typeface="Courier New" panose="02070309020205020404" pitchFamily="49" charset="0"/>
                <a:cs typeface="Courier New" panose="02070309020205020404" pitchFamily="49" charset="0"/>
              </a:rPr>
              <a:t>&lt;some_element&gt;</a:t>
            </a:r>
          </a:p>
          <a:p>
            <a:pPr marL="1028700" lvl="3" indent="0" fontAlgn="base">
              <a:buNone/>
            </a:pPr>
            <a:r>
              <a:rPr lang="en-CA">
                <a:latin typeface="Courier New" panose="02070309020205020404" pitchFamily="49" charset="0"/>
                <a:cs typeface="Courier New" panose="02070309020205020404" pitchFamily="49" charset="0"/>
              </a:rPr>
              <a:t>&lt;name&gt; Todd &lt;/name&gt;</a:t>
            </a:r>
          </a:p>
          <a:p>
            <a:pPr marL="685800" lvl="2" indent="0" fontAlgn="base">
              <a:buNone/>
            </a:pPr>
            <a:r>
              <a:rPr lang="en-CA">
                <a:latin typeface="Courier New" panose="02070309020205020404" pitchFamily="49" charset="0"/>
                <a:cs typeface="Courier New" panose="02070309020205020404" pitchFamily="49" charset="0"/>
              </a:rPr>
              <a:t>&lt;/some_element&gt;</a:t>
            </a:r>
          </a:p>
          <a:p>
            <a:pPr marL="342900" lvl="1" indent="0" fontAlgn="base">
              <a:buNone/>
            </a:pPr>
            <a:r>
              <a:rPr lang="en-CA">
                <a:latin typeface="Courier New" panose="02070309020205020404" pitchFamily="49" charset="0"/>
                <a:cs typeface="Courier New" panose="02070309020205020404" pitchFamily="49" charset="0"/>
              </a:rPr>
              <a:t>&lt;/element_list&gt;</a:t>
            </a:r>
          </a:p>
          <a:p>
            <a:pPr fontAlgn="base"/>
            <a:r>
              <a:rPr lang="en-CA"/>
              <a:t>HTTP response (status, headers and body)</a:t>
            </a:r>
          </a:p>
          <a:p>
            <a:pPr fontAlgn="base"/>
            <a:endParaRPr lang="en-CA"/>
          </a:p>
          <a:p>
            <a:pPr marL="0" indent="0">
              <a:buNone/>
            </a:pPr>
            <a:endParaRPr lang="en-US"/>
          </a:p>
        </p:txBody>
      </p:sp>
    </p:spTree>
    <p:extLst>
      <p:ext uri="{BB962C8B-B14F-4D97-AF65-F5344CB8AC3E}">
        <p14:creationId xmlns:p14="http://schemas.microsoft.com/office/powerpoint/2010/main" val="3385353071"/>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C3E3F79-0BEE-7A47-BF62-7762AAD379ED}"/>
              </a:ext>
            </a:extLst>
          </p:cNvPr>
          <p:cNvSpPr>
            <a:spLocks noGrp="1"/>
          </p:cNvSpPr>
          <p:nvPr>
            <p:ph type="title"/>
          </p:nvPr>
        </p:nvSpPr>
        <p:spPr/>
        <p:txBody>
          <a:bodyPr/>
          <a:lstStyle/>
          <a:p>
            <a:r>
              <a:rPr lang="en-US"/>
              <a:t>REST URIs (URLs)</a:t>
            </a:r>
          </a:p>
        </p:txBody>
      </p:sp>
      <p:sp>
        <p:nvSpPr>
          <p:cNvPr id="3" name="Content Placeholder 2">
            <a:extLst>
              <a:ext uri="{FF2B5EF4-FFF2-40B4-BE49-F238E27FC236}">
                <a16:creationId xmlns:a16="http://schemas.microsoft.com/office/drawing/2014/main" id="{57634901-3C9A-7643-88A7-5AAD037CA650}"/>
              </a:ext>
            </a:extLst>
          </p:cNvPr>
          <p:cNvSpPr>
            <a:spLocks noGrp="1"/>
          </p:cNvSpPr>
          <p:nvPr>
            <p:ph idx="1"/>
          </p:nvPr>
        </p:nvSpPr>
        <p:spPr/>
        <p:txBody>
          <a:bodyPr/>
          <a:lstStyle/>
          <a:p>
            <a:r>
              <a:rPr lang="en-US"/>
              <a:t>REST URLs identify resources</a:t>
            </a:r>
          </a:p>
          <a:p>
            <a:r>
              <a:rPr lang="en-US"/>
              <a:t>The entire contact table:</a:t>
            </a:r>
          </a:p>
          <a:p>
            <a:pPr lvl="1"/>
            <a:r>
              <a:rPr lang="en-US" sz="1400">
                <a:hlinkClick r:id="rId2"/>
              </a:rPr>
              <a:t>http://localhost:8080/mavenproject1/resources/com.mycompany.mavenproject1.contact</a:t>
            </a:r>
            <a:endParaRPr lang="en-US" sz="1400"/>
          </a:p>
          <a:p>
            <a:pPr lvl="1"/>
            <a:r>
              <a:rPr lang="en-US" sz="1400"/>
              <a:t>GET http method will respond with XML or JSON representing all rows in contact table</a:t>
            </a:r>
          </a:p>
          <a:p>
            <a:pPr lvl="1"/>
            <a:r>
              <a:rPr lang="en-US" sz="1400"/>
              <a:t>POST http method will update the entire contact table ( by creating a sub-resource)</a:t>
            </a:r>
          </a:p>
          <a:p>
            <a:pPr lvl="1"/>
            <a:r>
              <a:rPr lang="en-US" sz="1400"/>
              <a:t>PUT http method would create or replace the entire contact table</a:t>
            </a:r>
          </a:p>
          <a:p>
            <a:r>
              <a:rPr lang="en-US" sz="1700"/>
              <a:t>The row of the contact table with id=1</a:t>
            </a:r>
          </a:p>
          <a:p>
            <a:pPr lvl="1"/>
            <a:r>
              <a:rPr lang="en-US" sz="1400">
                <a:hlinkClick r:id="rId3"/>
              </a:rPr>
              <a:t>http://localhost:8080/mavenproject1/resources/com.mycompany.mavenproject1.contact/1</a:t>
            </a:r>
            <a:endParaRPr lang="en-US" sz="1400"/>
          </a:p>
          <a:p>
            <a:pPr lvl="1"/>
            <a:r>
              <a:rPr lang="en-US" sz="1400"/>
              <a:t>HTTP methods same as above, except just operate on row with id=1</a:t>
            </a:r>
          </a:p>
          <a:p>
            <a:r>
              <a:rPr lang="en-US" sz="1700"/>
              <a:t>The range of rows with ids from 1 to 3</a:t>
            </a:r>
          </a:p>
          <a:p>
            <a:pPr lvl="1"/>
            <a:r>
              <a:rPr lang="en-US" sz="1400">
                <a:hlinkClick r:id="rId4"/>
              </a:rPr>
              <a:t>http://localhost:8080/mavenproject1/resources/com.mycompany.mavenproject1.contact/0/3</a:t>
            </a:r>
            <a:endParaRPr lang="en-US" sz="1400"/>
          </a:p>
          <a:p>
            <a:r>
              <a:rPr lang="en-US" sz="1700"/>
              <a:t>The count of the number of rows in the contact table:</a:t>
            </a:r>
          </a:p>
          <a:p>
            <a:pPr lvl="1"/>
            <a:r>
              <a:rPr lang="en-US" sz="1200"/>
              <a:t>http://localhost:8080/mavenproject1/resources/com.mycompany.mavenproject1.contact/count</a:t>
            </a:r>
          </a:p>
        </p:txBody>
      </p:sp>
    </p:spTree>
    <p:extLst>
      <p:ext uri="{BB962C8B-B14F-4D97-AF65-F5344CB8AC3E}">
        <p14:creationId xmlns:p14="http://schemas.microsoft.com/office/powerpoint/2010/main" val="1034298932"/>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512B9CD-6877-924B-92DA-6C9418B796BE}"/>
              </a:ext>
            </a:extLst>
          </p:cNvPr>
          <p:cNvSpPr>
            <a:spLocks noGrp="1"/>
          </p:cNvSpPr>
          <p:nvPr>
            <p:ph type="title"/>
          </p:nvPr>
        </p:nvSpPr>
        <p:spPr/>
        <p:txBody>
          <a:bodyPr/>
          <a:lstStyle/>
          <a:p>
            <a:r>
              <a:rPr lang="en-US"/>
              <a:t>Idempotent and PUT vs POST</a:t>
            </a:r>
          </a:p>
        </p:txBody>
      </p:sp>
      <p:sp>
        <p:nvSpPr>
          <p:cNvPr id="3" name="Content Placeholder 2">
            <a:extLst>
              <a:ext uri="{FF2B5EF4-FFF2-40B4-BE49-F238E27FC236}">
                <a16:creationId xmlns:a16="http://schemas.microsoft.com/office/drawing/2014/main" id="{D0828A1E-CD10-B64B-BA41-EB96B9A1B288}"/>
              </a:ext>
            </a:extLst>
          </p:cNvPr>
          <p:cNvSpPr>
            <a:spLocks noGrp="1"/>
          </p:cNvSpPr>
          <p:nvPr>
            <p:ph idx="1"/>
          </p:nvPr>
        </p:nvSpPr>
        <p:spPr/>
        <p:txBody>
          <a:bodyPr/>
          <a:lstStyle/>
          <a:p>
            <a:r>
              <a:rPr lang="en-US"/>
              <a:t>PUT method is intended to be </a:t>
            </a:r>
            <a:r>
              <a:rPr lang="en-US" b="1"/>
              <a:t>idempotent</a:t>
            </a:r>
            <a:r>
              <a:rPr lang="en-US"/>
              <a:t>; POST is not</a:t>
            </a:r>
          </a:p>
          <a:p>
            <a:r>
              <a:rPr lang="en-US"/>
              <a:t>Idempotent: calling it once or many times successively has the same effect</a:t>
            </a:r>
          </a:p>
          <a:p>
            <a:r>
              <a:rPr lang="en-US"/>
              <a:t>Think of a </a:t>
            </a:r>
            <a:r>
              <a:rPr lang="en-US" b="1"/>
              <a:t>Buy</a:t>
            </a:r>
            <a:r>
              <a:rPr lang="en-US"/>
              <a:t> button on a web page for a product in an online store:</a:t>
            </a:r>
          </a:p>
          <a:p>
            <a:pPr lvl="1"/>
            <a:r>
              <a:rPr lang="en-US"/>
              <a:t>Click the buy button three times:</a:t>
            </a:r>
          </a:p>
          <a:p>
            <a:pPr lvl="2"/>
            <a:r>
              <a:rPr lang="en-US"/>
              <a:t>Idempotent buy button: we bought one</a:t>
            </a:r>
          </a:p>
          <a:p>
            <a:pPr lvl="2"/>
            <a:r>
              <a:rPr lang="en-US"/>
              <a:t>Non-itempotent buy button: we may have bought three</a:t>
            </a:r>
          </a:p>
          <a:p>
            <a:pPr lvl="2"/>
            <a:endParaRPr lang="en-US"/>
          </a:p>
          <a:p>
            <a:r>
              <a:rPr lang="en-US"/>
              <a:t>Think of an </a:t>
            </a:r>
            <a:r>
              <a:rPr lang="en-US" b="1"/>
              <a:t>Increment</a:t>
            </a:r>
            <a:r>
              <a:rPr lang="en-US"/>
              <a:t> button:</a:t>
            </a:r>
          </a:p>
          <a:p>
            <a:pPr lvl="1"/>
            <a:r>
              <a:rPr lang="en-US"/>
              <a:t>Click the increment button three times:</a:t>
            </a:r>
          </a:p>
          <a:p>
            <a:pPr lvl="2"/>
            <a:r>
              <a:rPr lang="en-US"/>
              <a:t>Idempotent increment button would always set the same value and wouldn't work as intended</a:t>
            </a:r>
          </a:p>
          <a:p>
            <a:pPr lvl="2"/>
            <a:r>
              <a:rPr lang="en-US"/>
              <a:t>Increment button working as expected (increasing by 3) would be non-idempotent</a:t>
            </a:r>
          </a:p>
        </p:txBody>
      </p:sp>
    </p:spTree>
    <p:extLst>
      <p:ext uri="{BB962C8B-B14F-4D97-AF65-F5344CB8AC3E}">
        <p14:creationId xmlns:p14="http://schemas.microsoft.com/office/powerpoint/2010/main" val="532310873"/>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564325A-40D9-7045-9F2E-D7092E98F018}"/>
              </a:ext>
            </a:extLst>
          </p:cNvPr>
          <p:cNvSpPr>
            <a:spLocks noGrp="1"/>
          </p:cNvSpPr>
          <p:nvPr>
            <p:ph type="title"/>
          </p:nvPr>
        </p:nvSpPr>
        <p:spPr>
          <a:xfrm>
            <a:off x="1435100" y="-152400"/>
            <a:ext cx="6565392" cy="1143000"/>
          </a:xfrm>
        </p:spPr>
        <p:txBody>
          <a:bodyPr/>
          <a:lstStyle/>
          <a:p>
            <a:r>
              <a:rPr lang="en-US"/>
              <a:t>Enterprise Edition (cont'd)</a:t>
            </a:r>
          </a:p>
        </p:txBody>
      </p:sp>
      <p:sp>
        <p:nvSpPr>
          <p:cNvPr id="3" name="Content Placeholder 2">
            <a:extLst>
              <a:ext uri="{FF2B5EF4-FFF2-40B4-BE49-F238E27FC236}">
                <a16:creationId xmlns:a16="http://schemas.microsoft.com/office/drawing/2014/main" id="{DC4A942A-5E62-8E45-A412-BAF8EF28D7F1}"/>
              </a:ext>
            </a:extLst>
          </p:cNvPr>
          <p:cNvSpPr>
            <a:spLocks noGrp="1"/>
          </p:cNvSpPr>
          <p:nvPr>
            <p:ph idx="1"/>
          </p:nvPr>
        </p:nvSpPr>
        <p:spPr>
          <a:xfrm>
            <a:off x="1371600" y="914400"/>
            <a:ext cx="7499350" cy="5562600"/>
          </a:xfrm>
        </p:spPr>
        <p:txBody>
          <a:bodyPr/>
          <a:lstStyle/>
          <a:p>
            <a:r>
              <a:rPr lang="en-US"/>
              <a:t>Running the Program</a:t>
            </a:r>
          </a:p>
          <a:p>
            <a:pPr lvl="1"/>
            <a:r>
              <a:rPr lang="en-US"/>
              <a:t>User launches their web browser (many users are possible at the same time)</a:t>
            </a:r>
          </a:p>
          <a:p>
            <a:pPr lvl="1"/>
            <a:r>
              <a:rPr lang="en-US"/>
              <a:t>User types in the URL of the application (which includes the server machine address, port, and the path to the application on that server)</a:t>
            </a:r>
          </a:p>
          <a:p>
            <a:pPr lvl="1"/>
            <a:r>
              <a:rPr lang="en-US"/>
              <a:t>Application server serves the page corresponding to the URL (starting point for the application)</a:t>
            </a:r>
          </a:p>
          <a:p>
            <a:pPr lvl="1"/>
            <a:r>
              <a:rPr lang="en-US"/>
              <a:t>User interacts with the application through the web browser</a:t>
            </a:r>
          </a:p>
          <a:p>
            <a:pPr marL="403225" lvl="1" indent="0">
              <a:buNone/>
            </a:pPr>
            <a:endParaRPr lang="en-US"/>
          </a:p>
        </p:txBody>
      </p:sp>
    </p:spTree>
    <p:extLst>
      <p:ext uri="{BB962C8B-B14F-4D97-AF65-F5344CB8AC3E}">
        <p14:creationId xmlns:p14="http://schemas.microsoft.com/office/powerpoint/2010/main" val="1959973152"/>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4089B04-218A-2941-974D-6AE4107E940D}"/>
              </a:ext>
            </a:extLst>
          </p:cNvPr>
          <p:cNvSpPr>
            <a:spLocks noGrp="1"/>
          </p:cNvSpPr>
          <p:nvPr>
            <p:ph type="title"/>
          </p:nvPr>
        </p:nvSpPr>
        <p:spPr/>
        <p:txBody>
          <a:bodyPr/>
          <a:lstStyle/>
          <a:p>
            <a:r>
              <a:rPr lang="en-US"/>
              <a:t>REST vs HTTP</a:t>
            </a:r>
          </a:p>
        </p:txBody>
      </p:sp>
      <p:sp>
        <p:nvSpPr>
          <p:cNvPr id="3" name="Content Placeholder 2">
            <a:extLst>
              <a:ext uri="{FF2B5EF4-FFF2-40B4-BE49-F238E27FC236}">
                <a16:creationId xmlns:a16="http://schemas.microsoft.com/office/drawing/2014/main" id="{BF2B2CDA-0E0B-C14D-AE14-7B323F9887D5}"/>
              </a:ext>
            </a:extLst>
          </p:cNvPr>
          <p:cNvSpPr>
            <a:spLocks noGrp="1"/>
          </p:cNvSpPr>
          <p:nvPr>
            <p:ph idx="1"/>
          </p:nvPr>
        </p:nvSpPr>
        <p:spPr/>
        <p:txBody>
          <a:bodyPr/>
          <a:lstStyle/>
          <a:p>
            <a:r>
              <a:rPr lang="en-US"/>
              <a:t>REST is a set of constraints on an architecture</a:t>
            </a:r>
          </a:p>
          <a:p>
            <a:r>
              <a:rPr lang="en-US"/>
              <a:t>HTTP is a protocol that supports those constraints</a:t>
            </a:r>
          </a:p>
          <a:p>
            <a:endParaRPr lang="en-US"/>
          </a:p>
          <a:p>
            <a:r>
              <a:rPr lang="en-US"/>
              <a:t>A “RESTful interface” or “REST interface” in this course means “an HTTP interface implemented properly, and that satisfies the REST constraints”</a:t>
            </a:r>
          </a:p>
        </p:txBody>
      </p:sp>
    </p:spTree>
    <p:extLst>
      <p:ext uri="{BB962C8B-B14F-4D97-AF65-F5344CB8AC3E}">
        <p14:creationId xmlns:p14="http://schemas.microsoft.com/office/powerpoint/2010/main" val="3842341119"/>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FD29C3E-BE95-E74C-8DBA-58A0367D2A9E}"/>
              </a:ext>
            </a:extLst>
          </p:cNvPr>
          <p:cNvSpPr>
            <a:spLocks noGrp="1"/>
          </p:cNvSpPr>
          <p:nvPr>
            <p:ph type="title"/>
          </p:nvPr>
        </p:nvSpPr>
        <p:spPr/>
        <p:txBody>
          <a:bodyPr/>
          <a:lstStyle/>
          <a:p>
            <a:r>
              <a:rPr lang="en-US"/>
              <a:t>HTTP vs HTML vs XML</a:t>
            </a:r>
          </a:p>
        </p:txBody>
      </p:sp>
      <p:sp>
        <p:nvSpPr>
          <p:cNvPr id="3" name="Content Placeholder 2">
            <a:extLst>
              <a:ext uri="{FF2B5EF4-FFF2-40B4-BE49-F238E27FC236}">
                <a16:creationId xmlns:a16="http://schemas.microsoft.com/office/drawing/2014/main" id="{15BE551A-598D-8D4E-9556-1F0F96745364}"/>
              </a:ext>
            </a:extLst>
          </p:cNvPr>
          <p:cNvSpPr>
            <a:spLocks noGrp="1"/>
          </p:cNvSpPr>
          <p:nvPr>
            <p:ph idx="1"/>
          </p:nvPr>
        </p:nvSpPr>
        <p:spPr/>
        <p:txBody>
          <a:bodyPr/>
          <a:lstStyle/>
          <a:p>
            <a:r>
              <a:rPr lang="en-US"/>
              <a:t>Easy one!</a:t>
            </a:r>
          </a:p>
          <a:p>
            <a:r>
              <a:rPr lang="en-US"/>
              <a:t>HTML is a markup language for defining/creating hypertext</a:t>
            </a:r>
          </a:p>
          <a:p>
            <a:pPr lvl="1"/>
            <a:r>
              <a:rPr lang="en-US"/>
              <a:t>HTML is closely related to XML, but this HTML is not well-formed XML</a:t>
            </a:r>
          </a:p>
          <a:p>
            <a:pPr marL="685800" lvl="2" indent="0">
              <a:buNone/>
            </a:pPr>
            <a:r>
              <a:rPr lang="en-US"/>
              <a:t>&lt;html&gt;</a:t>
            </a:r>
          </a:p>
          <a:p>
            <a:pPr marL="685800" lvl="2" indent="0">
              <a:buNone/>
            </a:pPr>
            <a:r>
              <a:rPr lang="en-US"/>
              <a:t>   &lt;body&gt;</a:t>
            </a:r>
          </a:p>
          <a:p>
            <a:pPr marL="685800" lvl="2" indent="0">
              <a:buNone/>
            </a:pPr>
            <a:r>
              <a:rPr lang="en-US"/>
              <a:t>       Hi</a:t>
            </a:r>
          </a:p>
          <a:p>
            <a:pPr marL="685800" lvl="2" indent="0">
              <a:buNone/>
            </a:pPr>
            <a:r>
              <a:rPr lang="en-US"/>
              <a:t>   &lt;br&gt;</a:t>
            </a:r>
          </a:p>
          <a:p>
            <a:pPr marL="685800" lvl="2" indent="0">
              <a:buNone/>
            </a:pPr>
            <a:r>
              <a:rPr lang="en-US"/>
              <a:t>       Hi again. There is no closing tag on the br element, so this cannot true XML</a:t>
            </a:r>
          </a:p>
          <a:p>
            <a:pPr marL="685800" lvl="2" indent="0">
              <a:buNone/>
            </a:pPr>
            <a:r>
              <a:rPr lang="en-US"/>
              <a:t>   &lt;br&gt;</a:t>
            </a:r>
          </a:p>
          <a:p>
            <a:pPr marL="685800" lvl="2" indent="0">
              <a:buNone/>
            </a:pPr>
            <a:r>
              <a:rPr lang="en-US"/>
              <a:t>  &lt;/body&gt;</a:t>
            </a:r>
          </a:p>
          <a:p>
            <a:pPr marL="685800" lvl="2" indent="0">
              <a:buNone/>
            </a:pPr>
            <a:r>
              <a:rPr lang="en-US"/>
              <a:t>&lt;/html&gt;</a:t>
            </a:r>
          </a:p>
          <a:p>
            <a:r>
              <a:rPr lang="en-US"/>
              <a:t>HTTP is a transfer protocol for transferring hypertext</a:t>
            </a:r>
          </a:p>
          <a:p>
            <a:endParaRPr lang="en-US"/>
          </a:p>
        </p:txBody>
      </p:sp>
    </p:spTree>
    <p:extLst>
      <p:ext uri="{BB962C8B-B14F-4D97-AF65-F5344CB8AC3E}">
        <p14:creationId xmlns:p14="http://schemas.microsoft.com/office/powerpoint/2010/main" val="2616992309"/>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56A5CDC-22F8-7D40-A88C-EB578592EE76}"/>
              </a:ext>
            </a:extLst>
          </p:cNvPr>
          <p:cNvSpPr>
            <a:spLocks noGrp="1"/>
          </p:cNvSpPr>
          <p:nvPr>
            <p:ph type="title"/>
          </p:nvPr>
        </p:nvSpPr>
        <p:spPr/>
        <p:txBody>
          <a:bodyPr/>
          <a:lstStyle/>
          <a:p>
            <a:r>
              <a:rPr lang="en-US"/>
              <a:t>Application for testing RESTful interface</a:t>
            </a:r>
          </a:p>
        </p:txBody>
      </p:sp>
      <p:sp>
        <p:nvSpPr>
          <p:cNvPr id="4" name="Content Placeholder 3">
            <a:extLst>
              <a:ext uri="{FF2B5EF4-FFF2-40B4-BE49-F238E27FC236}">
                <a16:creationId xmlns:a16="http://schemas.microsoft.com/office/drawing/2014/main" id="{7A03220A-8601-6C4E-B610-05EDAD4DCF1C}"/>
              </a:ext>
            </a:extLst>
          </p:cNvPr>
          <p:cNvSpPr>
            <a:spLocks noGrp="1"/>
          </p:cNvSpPr>
          <p:nvPr>
            <p:ph idx="1"/>
          </p:nvPr>
        </p:nvSpPr>
        <p:spPr/>
        <p:txBody>
          <a:bodyPr/>
          <a:lstStyle/>
          <a:p>
            <a:r>
              <a:rPr lang="en-US"/>
              <a:t>There is a built-in Netbeans tool for testing HTTP APIs but instead, we will use Postman</a:t>
            </a:r>
          </a:p>
          <a:p>
            <a:r>
              <a:rPr lang="en-US"/>
              <a:t>Postman allows us to build arbitrary http requests, and examine the associated responses returned by the server</a:t>
            </a:r>
          </a:p>
          <a:p>
            <a:r>
              <a:rPr lang="en-US"/>
              <a:t>Postman will encourage you to signup and signin, but you can download and use it without creating an account</a:t>
            </a:r>
          </a:p>
          <a:p>
            <a:r>
              <a:rPr lang="en-US"/>
              <a:t>Download link: https://www.getpostman.com/downloads/</a:t>
            </a:r>
          </a:p>
        </p:txBody>
      </p:sp>
    </p:spTree>
    <p:extLst>
      <p:ext uri="{BB962C8B-B14F-4D97-AF65-F5344CB8AC3E}">
        <p14:creationId xmlns:p14="http://schemas.microsoft.com/office/powerpoint/2010/main" val="432032618"/>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8052438-88BA-BB40-989A-8CBA77CFB1C4}"/>
              </a:ext>
            </a:extLst>
          </p:cNvPr>
          <p:cNvSpPr>
            <a:spLocks noGrp="1"/>
          </p:cNvSpPr>
          <p:nvPr>
            <p:ph type="title"/>
          </p:nvPr>
        </p:nvSpPr>
        <p:spPr/>
        <p:txBody>
          <a:bodyPr/>
          <a:lstStyle/>
          <a:p>
            <a:r>
              <a:rPr lang="en-US"/>
              <a:t>Postman</a:t>
            </a:r>
          </a:p>
        </p:txBody>
      </p:sp>
      <p:pic>
        <p:nvPicPr>
          <p:cNvPr id="5" name="Content Placeholder 4">
            <a:extLst>
              <a:ext uri="{FF2B5EF4-FFF2-40B4-BE49-F238E27FC236}">
                <a16:creationId xmlns:a16="http://schemas.microsoft.com/office/drawing/2014/main" id="{5048A520-18FC-FC4F-A9A5-206DFD2E52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850" y="1879682"/>
            <a:ext cx="6760300" cy="4243224"/>
          </a:xfrm>
        </p:spPr>
      </p:pic>
      <p:cxnSp>
        <p:nvCxnSpPr>
          <p:cNvPr id="7" name="Straight Arrow Connector 6">
            <a:extLst>
              <a:ext uri="{FF2B5EF4-FFF2-40B4-BE49-F238E27FC236}">
                <a16:creationId xmlns:a16="http://schemas.microsoft.com/office/drawing/2014/main" id="{CE819C70-C7B4-C04A-9676-F7FD4E252EB4}"/>
              </a:ext>
            </a:extLst>
          </p:cNvPr>
          <p:cNvCxnSpPr/>
          <p:nvPr/>
        </p:nvCxnSpPr>
        <p:spPr>
          <a:xfrm flipH="1">
            <a:off x="3048000" y="3200400"/>
            <a:ext cx="1524000" cy="2514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5335"/>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8052438-88BA-BB40-989A-8CBA77CFB1C4}"/>
              </a:ext>
            </a:extLst>
          </p:cNvPr>
          <p:cNvSpPr>
            <a:spLocks noGrp="1"/>
          </p:cNvSpPr>
          <p:nvPr>
            <p:ph type="title"/>
          </p:nvPr>
        </p:nvSpPr>
        <p:spPr/>
        <p:txBody>
          <a:bodyPr/>
          <a:lstStyle/>
          <a:p>
            <a:r>
              <a:rPr lang="en-US"/>
              <a:t>Postman</a:t>
            </a:r>
          </a:p>
        </p:txBody>
      </p:sp>
      <p:pic>
        <p:nvPicPr>
          <p:cNvPr id="5" name="Content Placeholder 4">
            <a:extLst>
              <a:ext uri="{FF2B5EF4-FFF2-40B4-BE49-F238E27FC236}">
                <a16:creationId xmlns:a16="http://schemas.microsoft.com/office/drawing/2014/main" id="{5048A520-18FC-FC4F-A9A5-206DFD2E52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850" y="1888700"/>
            <a:ext cx="6760300" cy="4225187"/>
          </a:xfrm>
        </p:spPr>
      </p:pic>
      <p:cxnSp>
        <p:nvCxnSpPr>
          <p:cNvPr id="7" name="Straight Arrow Connector 6">
            <a:extLst>
              <a:ext uri="{FF2B5EF4-FFF2-40B4-BE49-F238E27FC236}">
                <a16:creationId xmlns:a16="http://schemas.microsoft.com/office/drawing/2014/main" id="{CE819C70-C7B4-C04A-9676-F7FD4E252EB4}"/>
              </a:ext>
            </a:extLst>
          </p:cNvPr>
          <p:cNvCxnSpPr/>
          <p:nvPr/>
        </p:nvCxnSpPr>
        <p:spPr>
          <a:xfrm flipV="1">
            <a:off x="3886200" y="3505200"/>
            <a:ext cx="2362200" cy="1143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86275"/>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1559BFA5-4AAD-2344-9EDE-7FF21C6D5D66}"/>
              </a:ext>
            </a:extLst>
          </p:cNvPr>
          <p:cNvSpPr>
            <a:spLocks noGrp="1"/>
          </p:cNvSpPr>
          <p:nvPr>
            <p:ph type="title"/>
          </p:nvPr>
        </p:nvSpPr>
        <p:spPr/>
        <p:txBody>
          <a:bodyPr/>
          <a:lstStyle/>
          <a:p>
            <a:r>
              <a:rPr lang="en-US"/>
              <a:t>HTTP Protocol</a:t>
            </a:r>
          </a:p>
        </p:txBody>
      </p:sp>
      <p:sp>
        <p:nvSpPr>
          <p:cNvPr id="3" name="Content Placeholder 2">
            <a:extLst>
              <a:ext uri="{FF2B5EF4-FFF2-40B4-BE49-F238E27FC236}">
                <a16:creationId xmlns:a16="http://schemas.microsoft.com/office/drawing/2014/main" id="{AD5AEDF6-37F8-C24C-A196-45EA19C5160B}"/>
              </a:ext>
            </a:extLst>
          </p:cNvPr>
          <p:cNvSpPr>
            <a:spLocks noGrp="1"/>
          </p:cNvSpPr>
          <p:nvPr>
            <p:ph idx="1"/>
          </p:nvPr>
        </p:nvSpPr>
        <p:spPr/>
        <p:txBody>
          <a:bodyPr/>
          <a:lstStyle/>
          <a:p>
            <a:r>
              <a:rPr lang="en-US"/>
              <a:t>Hyper Text Transfer Protocol</a:t>
            </a:r>
          </a:p>
          <a:p>
            <a:pPr lvl="1"/>
            <a:r>
              <a:rPr lang="en-US"/>
              <a:t>Hypertext is the term used for documents that contain links to other documents and resources</a:t>
            </a:r>
          </a:p>
          <a:p>
            <a:r>
              <a:rPr lang="en-US"/>
              <a:t>REST architectural style was developed by Roy Fielding in concert with HTTP 1.1 based on the design of HTTP 1.0</a:t>
            </a:r>
          </a:p>
          <a:p>
            <a:r>
              <a:rPr lang="en-US"/>
              <a:t>HTTP 1.1 was designed to be RESTful, and ”REST interface” is an informal way to say RESTful HTTP API or RESTful HTTP interface</a:t>
            </a:r>
          </a:p>
          <a:p>
            <a:r>
              <a:rPr lang="en-US"/>
              <a:t>HTTP specification: https://tools.ietf.org/html/rfc7231</a:t>
            </a:r>
          </a:p>
          <a:p>
            <a:r>
              <a:rPr lang="en-US"/>
              <a:t>HTTP 1.1 is RESTful if used properly</a:t>
            </a:r>
          </a:p>
        </p:txBody>
      </p:sp>
    </p:spTree>
    <p:extLst>
      <p:ext uri="{BB962C8B-B14F-4D97-AF65-F5344CB8AC3E}">
        <p14:creationId xmlns:p14="http://schemas.microsoft.com/office/powerpoint/2010/main" val="2615071645"/>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A91F691-C586-D24F-B844-4007A2FB8181}"/>
              </a:ext>
            </a:extLst>
          </p:cNvPr>
          <p:cNvSpPr>
            <a:spLocks noGrp="1"/>
          </p:cNvSpPr>
          <p:nvPr>
            <p:ph type="title"/>
          </p:nvPr>
        </p:nvSpPr>
        <p:spPr/>
        <p:txBody>
          <a:bodyPr/>
          <a:lstStyle/>
          <a:p>
            <a:r>
              <a:rPr lang="en-US"/>
              <a:t>HTTP Messages (requests and responses)</a:t>
            </a:r>
          </a:p>
        </p:txBody>
      </p:sp>
      <p:sp>
        <p:nvSpPr>
          <p:cNvPr id="3" name="Content Placeholder 2">
            <a:extLst>
              <a:ext uri="{FF2B5EF4-FFF2-40B4-BE49-F238E27FC236}">
                <a16:creationId xmlns:a16="http://schemas.microsoft.com/office/drawing/2014/main" id="{2417DDCF-F5EC-9F4D-872F-AFBD176CF3CD}"/>
              </a:ext>
            </a:extLst>
          </p:cNvPr>
          <p:cNvSpPr>
            <a:spLocks noGrp="1"/>
          </p:cNvSpPr>
          <p:nvPr>
            <p:ph idx="1"/>
          </p:nvPr>
        </p:nvSpPr>
        <p:spPr>
          <a:xfrm>
            <a:off x="628650" y="1371600"/>
            <a:ext cx="7886700" cy="4805363"/>
          </a:xfrm>
        </p:spPr>
        <p:txBody>
          <a:bodyPr/>
          <a:lstStyle/>
          <a:p>
            <a:endParaRPr lang="en-US"/>
          </a:p>
          <a:p>
            <a:r>
              <a:rPr lang="en-US"/>
              <a:t>Both requests and responses have</a:t>
            </a:r>
          </a:p>
          <a:p>
            <a:pPr lvl="1"/>
            <a:r>
              <a:rPr lang="en-US"/>
              <a:t>Start-line: </a:t>
            </a:r>
            <a:r>
              <a:rPr lang="en-CA"/>
              <a:t>describe the request to be implemented, or its status of whether successful or a failure.</a:t>
            </a:r>
          </a:p>
          <a:p>
            <a:pPr lvl="1"/>
            <a:r>
              <a:rPr lang="en-CA"/>
              <a:t>HTTP headers: (optional) specify the request, or describe the body included in the message.</a:t>
            </a:r>
          </a:p>
          <a:p>
            <a:pPr lvl="1"/>
            <a:r>
              <a:rPr lang="en-US"/>
              <a:t>Blank Line</a:t>
            </a:r>
          </a:p>
          <a:p>
            <a:pPr lvl="1"/>
            <a:r>
              <a:rPr lang="en-US"/>
              <a:t>Body: contains data associated with the message (ofen HTML, JSON,or XML) </a:t>
            </a:r>
            <a:r>
              <a:rPr lang="en-CA"/>
              <a:t>The presence of the body and its size is specified by the start-line and HTTP headers.</a:t>
            </a:r>
          </a:p>
          <a:p>
            <a:endParaRPr lang="en-US"/>
          </a:p>
        </p:txBody>
      </p:sp>
    </p:spTree>
    <p:extLst>
      <p:ext uri="{BB962C8B-B14F-4D97-AF65-F5344CB8AC3E}">
        <p14:creationId xmlns:p14="http://schemas.microsoft.com/office/powerpoint/2010/main" val="2337237263"/>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3E53C98-D5FE-A449-9974-26B102C49F71}"/>
              </a:ext>
            </a:extLst>
          </p:cNvPr>
          <p:cNvSpPr>
            <a:spLocks noGrp="1"/>
          </p:cNvSpPr>
          <p:nvPr>
            <p:ph type="title"/>
          </p:nvPr>
        </p:nvSpPr>
        <p:spPr/>
        <p:txBody>
          <a:bodyPr/>
          <a:lstStyle/>
          <a:p>
            <a:r>
              <a:rPr lang="en-US"/>
              <a:t>HTTP Requests</a:t>
            </a:r>
          </a:p>
        </p:txBody>
      </p:sp>
      <p:sp>
        <p:nvSpPr>
          <p:cNvPr id="3" name="Content Placeholder 2">
            <a:extLst>
              <a:ext uri="{FF2B5EF4-FFF2-40B4-BE49-F238E27FC236}">
                <a16:creationId xmlns:a16="http://schemas.microsoft.com/office/drawing/2014/main" id="{EFEA4301-D43F-554D-AA07-E599D0AD3B00}"/>
              </a:ext>
            </a:extLst>
          </p:cNvPr>
          <p:cNvSpPr>
            <a:spLocks noGrp="1"/>
          </p:cNvSpPr>
          <p:nvPr>
            <p:ph idx="1"/>
          </p:nvPr>
        </p:nvSpPr>
        <p:spPr>
          <a:xfrm>
            <a:off x="628650" y="1295400"/>
            <a:ext cx="7886700" cy="5410200"/>
          </a:xfrm>
        </p:spPr>
        <p:txBody>
          <a:bodyPr/>
          <a:lstStyle/>
          <a:p>
            <a:r>
              <a:rPr lang="en-US"/>
              <a:t>start-line includes: </a:t>
            </a:r>
          </a:p>
          <a:p>
            <a:pPr lvl="1"/>
            <a:r>
              <a:rPr lang="en-US"/>
              <a:t>an HTTP method, like GET, PUT, POST, DELETE that describes the action to be performed (verb)</a:t>
            </a:r>
          </a:p>
          <a:p>
            <a:pPr lvl="1"/>
            <a:r>
              <a:rPr lang="en-US"/>
              <a:t>The request target: usually a URL (noun)</a:t>
            </a:r>
          </a:p>
          <a:p>
            <a:pPr lvl="1"/>
            <a:r>
              <a:rPr lang="en-US"/>
              <a:t>HTTP version</a:t>
            </a:r>
          </a:p>
          <a:p>
            <a:r>
              <a:rPr lang="en-US"/>
              <a:t>Headers include</a:t>
            </a:r>
          </a:p>
          <a:p>
            <a:pPr lvl="1"/>
            <a:r>
              <a:rPr lang="en-CA" i="1"/>
              <a:t>General headers</a:t>
            </a:r>
            <a:r>
              <a:rPr lang="en-CA"/>
              <a:t>, like </a:t>
            </a:r>
            <a:r>
              <a:rPr lang="en-CA">
                <a:hlinkClick r:id="rId2" tooltip="The Via general header is added by proxies, both forward and reverse proxies, and can appear in the request headers and the response headers. It is used for tracking message forwards, avoiding request loops, and identifying the protocol capabilities of senders along the request/response chain.">
                  <a:extLst>
                    <a:ext uri="{A12FA001-AC4F-418D-AE19-62706E023703}">
                      <ahyp:hlinkClr xmlns:ahyp="http://schemas.microsoft.com/office/drawing/2018/hyperlinkcolor" val="tx"/>
                    </a:ext>
                  </a:extLst>
                </a:hlinkClick>
              </a:rPr>
              <a:t>Via</a:t>
            </a:r>
            <a:r>
              <a:rPr lang="en-CA"/>
              <a:t>, apply to the message as a whole.</a:t>
            </a:r>
          </a:p>
          <a:p>
            <a:pPr lvl="1"/>
            <a:r>
              <a:rPr lang="en-CA" i="1"/>
              <a:t>Request headers</a:t>
            </a:r>
            <a:r>
              <a:rPr lang="en-CA"/>
              <a:t>, like </a:t>
            </a:r>
            <a:r>
              <a:rPr lang="en-CA">
                <a:hlinkClick r:id="rId3" tooltip="The User-Agent request header contains a characteristic string that allows the network protocol peers to identify the application type, operating system, software vendor or software version of the requesting software user agent.">
                  <a:extLst>
                    <a:ext uri="{A12FA001-AC4F-418D-AE19-62706E023703}">
                      <ahyp:hlinkClr xmlns:ahyp="http://schemas.microsoft.com/office/drawing/2018/hyperlinkcolor" val="tx"/>
                    </a:ext>
                  </a:extLst>
                </a:hlinkClick>
              </a:rPr>
              <a:t>User-Agent</a:t>
            </a:r>
            <a:r>
              <a:rPr lang="en-CA"/>
              <a:t>, Accept-Type, modify the request by specifying it further (like </a:t>
            </a:r>
            <a:r>
              <a:rPr lang="en-CA">
                <a:hlinkClick r:id="rId4" tooltip="The Accept-Language request HTTP header advertises which languages the client is able to understand, and which locale variant is preferred. (By languages, we mean natural languages, such as English, and not programming languages.) Using content negotiation, the server then selects one of the proposals, uses it and informs the client of its choice with the Content-Language response header. Browsers set adequate values for this header according to their user interface language and even if a user can change it, this happens rarely (and is frowned upon as it leads to fingerprinting).">
                  <a:extLst>
                    <a:ext uri="{A12FA001-AC4F-418D-AE19-62706E023703}">
                      <ahyp:hlinkClr xmlns:ahyp="http://schemas.microsoft.com/office/drawing/2018/hyperlinkcolor" val="tx"/>
                    </a:ext>
                  </a:extLst>
                </a:hlinkClick>
              </a:rPr>
              <a:t>Accept-Language</a:t>
            </a:r>
            <a:r>
              <a:rPr lang="en-CA"/>
              <a:t>), by giving context (like </a:t>
            </a:r>
            <a:r>
              <a:rPr lang="en-CA">
                <a:hlinkClick r:id="rId5" tooltip="The Referer request header contains the address of the previous web page from which a link to the currently requested page was followed. The Referer header allows servers to identify where people are visiting them from and may use that data for analytics, logging, or optimized caching, for example.">
                  <a:extLst>
                    <a:ext uri="{A12FA001-AC4F-418D-AE19-62706E023703}">
                      <ahyp:hlinkClr xmlns:ahyp="http://schemas.microsoft.com/office/drawing/2018/hyperlinkcolor" val="tx"/>
                    </a:ext>
                  </a:extLst>
                </a:hlinkClick>
              </a:rPr>
              <a:t>Referer</a:t>
            </a:r>
            <a:r>
              <a:rPr lang="en-CA"/>
              <a:t>), or by conditionally restricting it (like If-None).</a:t>
            </a:r>
          </a:p>
          <a:p>
            <a:pPr lvl="1"/>
            <a:r>
              <a:rPr lang="en-CA" i="1"/>
              <a:t>Entity headers</a:t>
            </a:r>
            <a:r>
              <a:rPr lang="en-CA"/>
              <a:t>, like </a:t>
            </a:r>
            <a:r>
              <a:rPr lang="en-CA" u="sng"/>
              <a:t>Content-Type </a:t>
            </a:r>
            <a:r>
              <a:rPr lang="en-CA"/>
              <a:t>and </a:t>
            </a:r>
            <a:r>
              <a:rPr lang="en-CA">
                <a:hlinkClick r:id="rId6" tooltip="The Content-Length entity header indicates the size of the entity-body, in bytes, sent to the recipient.">
                  <a:extLst>
                    <a:ext uri="{A12FA001-AC4F-418D-AE19-62706E023703}">
                      <ahyp:hlinkClr xmlns:ahyp="http://schemas.microsoft.com/office/drawing/2018/hyperlinkcolor" val="tx"/>
                    </a:ext>
                  </a:extLst>
                </a:hlinkClick>
              </a:rPr>
              <a:t>Content-Length</a:t>
            </a:r>
            <a:r>
              <a:rPr lang="en-CA"/>
              <a:t> which apply to the body of the request. Obviously, there is no such header transmitted if there is no body in the request.</a:t>
            </a:r>
          </a:p>
          <a:p>
            <a:r>
              <a:rPr lang="en-US"/>
              <a:t>Body</a:t>
            </a:r>
          </a:p>
          <a:p>
            <a:pPr lvl="1"/>
            <a:r>
              <a:rPr lang="en-US"/>
              <a:t>Not all requests have bodies</a:t>
            </a:r>
          </a:p>
          <a:p>
            <a:pPr lvl="1"/>
            <a:r>
              <a:rPr lang="en-US"/>
              <a:t>Single-resource bodies defined by Content-Type and Content-Length</a:t>
            </a:r>
          </a:p>
          <a:p>
            <a:pPr lvl="1"/>
            <a:r>
              <a:rPr lang="en-US"/>
              <a:t>Multiple-resource bodies have multiple parts (typically associated with HTML forms)</a:t>
            </a:r>
          </a:p>
          <a:p>
            <a:pPr marL="0" indent="0">
              <a:buNone/>
            </a:pPr>
            <a:endParaRPr lang="en-US"/>
          </a:p>
        </p:txBody>
      </p:sp>
    </p:spTree>
    <p:extLst>
      <p:ext uri="{BB962C8B-B14F-4D97-AF65-F5344CB8AC3E}">
        <p14:creationId xmlns:p14="http://schemas.microsoft.com/office/powerpoint/2010/main" val="2211303227"/>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656A0D0-BB3A-084A-AB81-59CF1AC7B439}"/>
              </a:ext>
            </a:extLst>
          </p:cNvPr>
          <p:cNvSpPr>
            <a:spLocks noGrp="1"/>
          </p:cNvSpPr>
          <p:nvPr>
            <p:ph type="title"/>
          </p:nvPr>
        </p:nvSpPr>
        <p:spPr/>
        <p:txBody>
          <a:bodyPr/>
          <a:lstStyle/>
          <a:p>
            <a:r>
              <a:rPr lang="en-US"/>
              <a:t>HTTP Responses</a:t>
            </a:r>
          </a:p>
        </p:txBody>
      </p:sp>
      <p:sp>
        <p:nvSpPr>
          <p:cNvPr id="3" name="Content Placeholder 2">
            <a:extLst>
              <a:ext uri="{FF2B5EF4-FFF2-40B4-BE49-F238E27FC236}">
                <a16:creationId xmlns:a16="http://schemas.microsoft.com/office/drawing/2014/main" id="{4166AEF0-117E-4142-BA65-D19EBDB8ED44}"/>
              </a:ext>
            </a:extLst>
          </p:cNvPr>
          <p:cNvSpPr>
            <a:spLocks noGrp="1"/>
          </p:cNvSpPr>
          <p:nvPr>
            <p:ph idx="1"/>
          </p:nvPr>
        </p:nvSpPr>
        <p:spPr/>
        <p:txBody>
          <a:bodyPr/>
          <a:lstStyle/>
          <a:p>
            <a:r>
              <a:rPr lang="en-US"/>
              <a:t>Status Line</a:t>
            </a:r>
          </a:p>
          <a:p>
            <a:pPr lvl="1"/>
            <a:r>
              <a:rPr lang="en-US"/>
              <a:t>Protocol version, usually HTTP/1.1</a:t>
            </a:r>
          </a:p>
          <a:p>
            <a:pPr lvl="1"/>
            <a:r>
              <a:rPr lang="en-US"/>
              <a:t>Status code indicating success or failure of request.</a:t>
            </a:r>
          </a:p>
          <a:p>
            <a:pPr lvl="1"/>
            <a:r>
              <a:rPr lang="en-US"/>
              <a:t>Status text: a brief textual description of the status code to help a human</a:t>
            </a:r>
          </a:p>
          <a:p>
            <a:pPr lvl="1"/>
            <a:r>
              <a:rPr lang="en-US"/>
              <a:t>Example: </a:t>
            </a:r>
            <a:r>
              <a:rPr lang="en-US" b="1"/>
              <a:t>HTTP/1.1 404 Not Found.</a:t>
            </a:r>
          </a:p>
          <a:p>
            <a:r>
              <a:rPr lang="en-US"/>
              <a:t>Headers</a:t>
            </a:r>
          </a:p>
          <a:p>
            <a:pPr lvl="1"/>
            <a:r>
              <a:rPr lang="en-US"/>
              <a:t>Similar to headers of an HTTP Request</a:t>
            </a:r>
          </a:p>
          <a:p>
            <a:r>
              <a:rPr lang="en-US"/>
              <a:t>Body</a:t>
            </a:r>
          </a:p>
          <a:p>
            <a:pPr lvl="1"/>
            <a:r>
              <a:rPr lang="en-US"/>
              <a:t>Optional</a:t>
            </a:r>
          </a:p>
          <a:p>
            <a:pPr lvl="1"/>
            <a:r>
              <a:rPr lang="en-US"/>
              <a:t>Single resource bodies with Content-Type and Content-Length (we’ll see these ones in our HTTP APIs)</a:t>
            </a:r>
          </a:p>
          <a:p>
            <a:pPr lvl="1"/>
            <a:r>
              <a:rPr lang="en-US"/>
              <a:t>Single resource bodies with a single file of unknown length</a:t>
            </a:r>
          </a:p>
          <a:p>
            <a:pPr lvl="1"/>
            <a:r>
              <a:rPr lang="en-US"/>
              <a:t>Multiple resource bodies with different sections (relatively rare)</a:t>
            </a:r>
          </a:p>
        </p:txBody>
      </p:sp>
    </p:spTree>
    <p:extLst>
      <p:ext uri="{BB962C8B-B14F-4D97-AF65-F5344CB8AC3E}">
        <p14:creationId xmlns:p14="http://schemas.microsoft.com/office/powerpoint/2010/main" val="2556838463"/>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2336166-B0CE-2841-82B6-03156C8A7A34}"/>
              </a:ext>
            </a:extLst>
          </p:cNvPr>
          <p:cNvSpPr>
            <a:spLocks noGrp="1"/>
          </p:cNvSpPr>
          <p:nvPr>
            <p:ph type="title"/>
          </p:nvPr>
        </p:nvSpPr>
        <p:spPr/>
        <p:txBody>
          <a:bodyPr/>
          <a:lstStyle/>
          <a:p>
            <a:r>
              <a:rPr lang="en-US"/>
              <a:t>RESTful APIs with JAX-RS</a:t>
            </a:r>
          </a:p>
        </p:txBody>
      </p:sp>
      <p:sp>
        <p:nvSpPr>
          <p:cNvPr id="3" name="Content Placeholder 2">
            <a:extLst>
              <a:ext uri="{FF2B5EF4-FFF2-40B4-BE49-F238E27FC236}">
                <a16:creationId xmlns:a16="http://schemas.microsoft.com/office/drawing/2014/main" id="{4D47DE96-D36F-6147-AAFE-C3049C2A8CC6}"/>
              </a:ext>
            </a:extLst>
          </p:cNvPr>
          <p:cNvSpPr>
            <a:spLocks noGrp="1"/>
          </p:cNvSpPr>
          <p:nvPr>
            <p:ph idx="1"/>
          </p:nvPr>
        </p:nvSpPr>
        <p:spPr/>
        <p:txBody>
          <a:bodyPr>
            <a:normAutofit fontScale="85000" lnSpcReduction="10000"/>
          </a:bodyPr>
          <a:lstStyle/>
          <a:p>
            <a:r>
              <a:rPr lang="en-US"/>
              <a:t>See Hybrid Activity on JAX-RS</a:t>
            </a:r>
          </a:p>
          <a:p>
            <a:r>
              <a:rPr lang="en-US"/>
              <a:t>JAX-RS (Restful Services) is the Jakarta EE API that we use to implement RESTful APIs to our applications</a:t>
            </a:r>
          </a:p>
          <a:p>
            <a:r>
              <a:rPr lang="en-US"/>
              <a:t>We use JAX-RS by adding to our project a class that extends </a:t>
            </a:r>
            <a:r>
              <a:rPr lang="en-US" err="1">
                <a:latin typeface="Courier New" panose="02070309020205020404" pitchFamily="49" charset="0"/>
                <a:cs typeface="Courier New" panose="02070309020205020404" pitchFamily="49" charset="0"/>
              </a:rPr>
              <a:t>javax.ws.rs.core.Application</a:t>
            </a:r>
            <a:r>
              <a:rPr lang="en-US"/>
              <a:t> and using (drum-roll….) ANNOTATIONS</a:t>
            </a:r>
          </a:p>
          <a:p>
            <a:r>
              <a:rPr lang="en-US"/>
              <a:t>From our cloned address-book applications, in </a:t>
            </a:r>
            <a:r>
              <a:rPr lang="en-US" err="1">
                <a:latin typeface="Courier New" panose="02070309020205020404" pitchFamily="49" charset="0"/>
                <a:cs typeface="Courier New" panose="02070309020205020404" pitchFamily="49" charset="0"/>
              </a:rPr>
              <a:t>JAXRSConfiguration.java</a:t>
            </a:r>
            <a:endParaRPr lang="en-US">
              <a:latin typeface="Courier New" panose="02070309020205020404" pitchFamily="49" charset="0"/>
              <a:cs typeface="Courier New" panose="02070309020205020404" pitchFamily="49" charset="0"/>
            </a:endParaRPr>
          </a:p>
          <a:p>
            <a:endParaRPr lang="en-US"/>
          </a:p>
          <a:p>
            <a:pPr marL="0" indent="0">
              <a:buNone/>
            </a:pPr>
            <a:r>
              <a:rPr lang="en-US">
                <a:latin typeface="Courier New" panose="02070309020205020404" pitchFamily="49" charset="0"/>
                <a:cs typeface="Courier New" panose="02070309020205020404" pitchFamily="49" charset="0"/>
              </a:rPr>
              <a:t>import javax.ws.rs.ApplicationPath;</a:t>
            </a:r>
          </a:p>
          <a:p>
            <a:pPr marL="0" indent="0">
              <a:buNone/>
            </a:pPr>
            <a:r>
              <a:rPr lang="en-US">
                <a:latin typeface="Courier New" panose="02070309020205020404" pitchFamily="49" charset="0"/>
                <a:cs typeface="Courier New" panose="02070309020205020404" pitchFamily="49" charset="0"/>
              </a:rPr>
              <a:t>import javax.ws.rs.core.Application;</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@ApplicationPath("resources")</a:t>
            </a:r>
          </a:p>
          <a:p>
            <a:pPr marL="0" indent="0">
              <a:buNone/>
            </a:pPr>
            <a:r>
              <a:rPr lang="en-US">
                <a:latin typeface="Courier New" panose="02070309020205020404" pitchFamily="49" charset="0"/>
                <a:cs typeface="Courier New" panose="02070309020205020404" pitchFamily="49" charset="0"/>
              </a:rPr>
              <a:t>public class JAXRSConfiguration extends Application {</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60187375"/>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3443BB6-FDFA-C24F-9BB3-94F0FC4FEB7F}"/>
              </a:ext>
            </a:extLst>
          </p:cNvPr>
          <p:cNvSpPr>
            <a:spLocks noGrp="1"/>
          </p:cNvSpPr>
          <p:nvPr>
            <p:ph type="title"/>
          </p:nvPr>
        </p:nvSpPr>
        <p:spPr>
          <a:xfrm>
            <a:off x="1435100" y="0"/>
            <a:ext cx="6565392" cy="1143000"/>
          </a:xfrm>
        </p:spPr>
        <p:txBody>
          <a:bodyPr/>
          <a:lstStyle/>
          <a:p>
            <a:r>
              <a:rPr lang="en-US"/>
              <a:t>Enterprise Edition (cont'd)</a:t>
            </a:r>
          </a:p>
        </p:txBody>
      </p:sp>
      <p:sp>
        <p:nvSpPr>
          <p:cNvPr id="3" name="Content Placeholder 2">
            <a:extLst>
              <a:ext uri="{FF2B5EF4-FFF2-40B4-BE49-F238E27FC236}">
                <a16:creationId xmlns:a16="http://schemas.microsoft.com/office/drawing/2014/main" id="{FCC043F8-6455-6941-8302-32A4CE25F52F}"/>
              </a:ext>
            </a:extLst>
          </p:cNvPr>
          <p:cNvSpPr>
            <a:spLocks noGrp="1"/>
          </p:cNvSpPr>
          <p:nvPr>
            <p:ph idx="1"/>
          </p:nvPr>
        </p:nvSpPr>
        <p:spPr>
          <a:xfrm>
            <a:off x="1295400" y="838200"/>
            <a:ext cx="7499350" cy="5867400"/>
          </a:xfrm>
        </p:spPr>
        <p:txBody>
          <a:bodyPr/>
          <a:lstStyle/>
          <a:p>
            <a:r>
              <a:rPr lang="en-US"/>
              <a:t>Finishing the user session</a:t>
            </a:r>
          </a:p>
          <a:p>
            <a:pPr lvl="1"/>
            <a:r>
              <a:rPr lang="en-US"/>
              <a:t>Applications often have logout function</a:t>
            </a:r>
          </a:p>
          <a:p>
            <a:pPr lvl="1"/>
            <a:r>
              <a:rPr lang="en-US"/>
              <a:t>User closes their browser window</a:t>
            </a:r>
          </a:p>
          <a:p>
            <a:pPr lvl="1"/>
            <a:r>
              <a:rPr lang="en-US"/>
              <a:t>This does not affect other users currently interacting with the application</a:t>
            </a:r>
          </a:p>
          <a:p>
            <a:r>
              <a:rPr lang="en-US"/>
              <a:t>Terminating the program</a:t>
            </a:r>
          </a:p>
          <a:p>
            <a:pPr lvl="1"/>
            <a:r>
              <a:rPr lang="en-US"/>
              <a:t>Applications do not terminate as with SE</a:t>
            </a:r>
          </a:p>
          <a:p>
            <a:pPr lvl="1"/>
            <a:r>
              <a:rPr lang="en-US"/>
              <a:t>IT person or programmer can disable the application on the application server</a:t>
            </a:r>
          </a:p>
          <a:p>
            <a:pPr lvl="1"/>
            <a:r>
              <a:rPr lang="en-US"/>
              <a:t>Applications can be undeployed from the application server</a:t>
            </a:r>
          </a:p>
          <a:p>
            <a:pPr lvl="1"/>
            <a:r>
              <a:rPr lang="en-US"/>
              <a:t>Alternatively, shut down application server</a:t>
            </a:r>
          </a:p>
        </p:txBody>
      </p:sp>
    </p:spTree>
    <p:extLst>
      <p:ext uri="{BB962C8B-B14F-4D97-AF65-F5344CB8AC3E}">
        <p14:creationId xmlns:p14="http://schemas.microsoft.com/office/powerpoint/2010/main" val="2324420684"/>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AD9775A2-E944-D84A-8263-27524B494946}"/>
              </a:ext>
            </a:extLst>
          </p:cNvPr>
          <p:cNvSpPr>
            <a:spLocks noGrp="1"/>
          </p:cNvSpPr>
          <p:nvPr>
            <p:ph type="title"/>
          </p:nvPr>
        </p:nvSpPr>
        <p:spPr/>
        <p:txBody>
          <a:bodyPr/>
          <a:lstStyle/>
          <a:p>
            <a:r>
              <a:rPr lang="en-US"/>
              <a:t>JAX-RS resources</a:t>
            </a:r>
          </a:p>
        </p:txBody>
      </p:sp>
      <p:sp>
        <p:nvSpPr>
          <p:cNvPr id="3" name="Content Placeholder 2">
            <a:extLst>
              <a:ext uri="{FF2B5EF4-FFF2-40B4-BE49-F238E27FC236}">
                <a16:creationId xmlns:a16="http://schemas.microsoft.com/office/drawing/2014/main" id="{8189697A-22BD-514B-B941-6EB74557CBC1}"/>
              </a:ext>
            </a:extLst>
          </p:cNvPr>
          <p:cNvSpPr>
            <a:spLocks noGrp="1"/>
          </p:cNvSpPr>
          <p:nvPr>
            <p:ph idx="1"/>
          </p:nvPr>
        </p:nvSpPr>
        <p:spPr/>
        <p:txBody>
          <a:bodyPr>
            <a:normAutofit fontScale="85000" lnSpcReduction="10000"/>
          </a:bodyPr>
          <a:lstStyle/>
          <a:p>
            <a:r>
              <a:rPr lang="en-US"/>
              <a:t>After JAX-RS is configured by extending </a:t>
            </a:r>
            <a:r>
              <a:rPr lang="en-US">
                <a:latin typeface="Courier New" panose="02070309020205020404" pitchFamily="49" charset="0"/>
                <a:cs typeface="Courier New" panose="02070309020205020404" pitchFamily="49" charset="0"/>
              </a:rPr>
              <a:t>Application</a:t>
            </a:r>
            <a:r>
              <a:rPr lang="en-US"/>
              <a:t> and specifying an </a:t>
            </a:r>
            <a:r>
              <a:rPr lang="en-US" err="1">
                <a:latin typeface="Courier New" panose="02070309020205020404" pitchFamily="49" charset="0"/>
                <a:cs typeface="Courier New" panose="02070309020205020404" pitchFamily="49" charset="0"/>
              </a:rPr>
              <a:t>ApplicationPath</a:t>
            </a:r>
            <a:r>
              <a:rPr lang="en-US"/>
              <a:t> (see previous slide)</a:t>
            </a:r>
          </a:p>
          <a:p>
            <a:pPr lvl="1"/>
            <a:r>
              <a:rPr lang="en-US"/>
              <a:t>We specify resources by putting the </a:t>
            </a:r>
            <a:r>
              <a:rPr lang="en-US">
                <a:latin typeface="Courier New" panose="02070309020205020404" pitchFamily="49" charset="0"/>
                <a:cs typeface="Courier New" panose="02070309020205020404" pitchFamily="49" charset="0"/>
              </a:rPr>
              <a:t>@PATH </a:t>
            </a:r>
            <a:r>
              <a:rPr lang="en-US"/>
              <a:t>annotation on a resource class or method</a:t>
            </a:r>
          </a:p>
          <a:p>
            <a:pPr lvl="1"/>
            <a:r>
              <a:rPr lang="en-US"/>
              <a:t>We specify applicable methods for a </a:t>
            </a:r>
            <a:r>
              <a:rPr lang="en-US">
                <a:latin typeface="Courier New" panose="02070309020205020404" pitchFamily="49" charset="0"/>
                <a:cs typeface="Courier New" panose="02070309020205020404" pitchFamily="49" charset="0"/>
              </a:rPr>
              <a:t>@PATH </a:t>
            </a:r>
            <a:r>
              <a:rPr lang="en-US"/>
              <a:t>using an annotation corresponding to the HTTP method:</a:t>
            </a:r>
          </a:p>
          <a:p>
            <a:pPr lvl="2"/>
            <a:r>
              <a:rPr lang="en-US"/>
              <a:t>@GET</a:t>
            </a:r>
          </a:p>
          <a:p>
            <a:pPr lvl="2"/>
            <a:r>
              <a:rPr lang="en-US"/>
              <a:t>@POST</a:t>
            </a:r>
          </a:p>
          <a:p>
            <a:pPr lvl="2"/>
            <a:r>
              <a:rPr lang="en-US"/>
              <a:t>@PUT</a:t>
            </a:r>
          </a:p>
          <a:p>
            <a:pPr lvl="2"/>
            <a:r>
              <a:rPr lang="en-US"/>
              <a:t>@DELETE</a:t>
            </a:r>
          </a:p>
          <a:p>
            <a:pPr lvl="2"/>
            <a:r>
              <a:rPr lang="en-US"/>
              <a:t>These annotate the JAVA method that is run to service that method request</a:t>
            </a:r>
          </a:p>
          <a:p>
            <a:pPr lvl="1"/>
            <a:r>
              <a:rPr lang="en-US"/>
              <a:t>Example from our cloned address-book (don't delete it this time!)</a:t>
            </a:r>
          </a:p>
          <a:p>
            <a:pPr marL="342900" lvl="1" indent="0">
              <a:buNone/>
            </a:pPr>
            <a:r>
              <a:rPr lang="en-US">
                <a:latin typeface="Courier New" panose="02070309020205020404" pitchFamily="49" charset="0"/>
                <a:cs typeface="Courier New" panose="02070309020205020404" pitchFamily="49" charset="0"/>
              </a:rPr>
              <a:t>@Path("sample")</a:t>
            </a:r>
          </a:p>
          <a:p>
            <a:pPr marL="342900" lvl="1" indent="0">
              <a:buNone/>
            </a:pPr>
            <a:r>
              <a:rPr lang="en-US">
                <a:latin typeface="Courier New" panose="02070309020205020404" pitchFamily="49" charset="0"/>
                <a:cs typeface="Courier New" panose="02070309020205020404" pitchFamily="49" charset="0"/>
              </a:rPr>
              <a:t>public class SampleResource {</a:t>
            </a:r>
          </a:p>
          <a:p>
            <a:pPr marL="342900" lvl="1" indent="0">
              <a:buNone/>
            </a:pPr>
            <a:r>
              <a:rPr lang="en-US">
                <a:latin typeface="Courier New" panose="02070309020205020404" pitchFamily="49" charset="0"/>
                <a:cs typeface="Courier New" panose="02070309020205020404" pitchFamily="49" charset="0"/>
              </a:rPr>
              <a:t>	@GET</a:t>
            </a:r>
          </a:p>
          <a:p>
            <a:pPr marL="342900" lvl="1" indent="0">
              <a:buNone/>
            </a:pPr>
            <a:r>
              <a:rPr lang="en-US">
                <a:latin typeface="Courier New" panose="02070309020205020404" pitchFamily="49" charset="0"/>
                <a:cs typeface="Courier New" panose="02070309020205020404" pitchFamily="49" charset="0"/>
              </a:rPr>
              <a:t>	public Response message() {</a:t>
            </a:r>
          </a:p>
          <a:p>
            <a:pPr marL="342900" lvl="1" indent="0">
              <a:buNone/>
            </a:pPr>
            <a:r>
              <a:rPr lang="en-US">
                <a:latin typeface="Courier New" panose="02070309020205020404" pitchFamily="49" charset="0"/>
                <a:cs typeface="Courier New" panose="02070309020205020404" pitchFamily="49" charset="0"/>
              </a:rPr>
              <a:t>		return Response.ok("Hello World").build();</a:t>
            </a:r>
          </a:p>
          <a:p>
            <a:pPr marL="342900" lvl="1" indent="0">
              <a:buNone/>
            </a:pPr>
            <a:r>
              <a:rPr lang="en-US">
                <a:latin typeface="Courier New" panose="02070309020205020404" pitchFamily="49" charset="0"/>
                <a:cs typeface="Courier New" panose="02070309020205020404" pitchFamily="49" charset="0"/>
              </a:rPr>
              <a:t>	}</a:t>
            </a:r>
          </a:p>
          <a:p>
            <a:pPr marL="342900" lvl="1" indent="0">
              <a:buNone/>
            </a:pPr>
            <a:endParaRPr lang="en-US">
              <a:latin typeface="Courier New" panose="02070309020205020404" pitchFamily="49" charset="0"/>
              <a:cs typeface="Courier New" panose="02070309020205020404" pitchFamily="49" charset="0"/>
            </a:endParaRPr>
          </a:p>
          <a:p>
            <a:pPr marL="342900" lvl="1" indent="0">
              <a:buNone/>
            </a:pPr>
            <a:r>
              <a:rPr lang="en-US">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0418151"/>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7BC2628C-2F85-8D44-9C6D-C070AD4A67B5}"/>
              </a:ext>
            </a:extLst>
          </p:cNvPr>
          <p:cNvSpPr>
            <a:spLocks noGrp="1"/>
          </p:cNvSpPr>
          <p:nvPr>
            <p:ph type="title"/>
          </p:nvPr>
        </p:nvSpPr>
        <p:spPr/>
        <p:txBody>
          <a:bodyPr/>
          <a:lstStyle/>
          <a:p>
            <a:r>
              <a:rPr lang="en-US"/>
              <a:t>RESTful API for CRUD operations</a:t>
            </a:r>
          </a:p>
        </p:txBody>
      </p:sp>
      <p:sp>
        <p:nvSpPr>
          <p:cNvPr id="3" name="Content Placeholder 2">
            <a:extLst>
              <a:ext uri="{FF2B5EF4-FFF2-40B4-BE49-F238E27FC236}">
                <a16:creationId xmlns:a16="http://schemas.microsoft.com/office/drawing/2014/main" id="{D3444364-230E-7745-A0A1-9D5A8317E7AA}"/>
              </a:ext>
            </a:extLst>
          </p:cNvPr>
          <p:cNvSpPr>
            <a:spLocks noGrp="1"/>
          </p:cNvSpPr>
          <p:nvPr>
            <p:ph idx="1"/>
          </p:nvPr>
        </p:nvSpPr>
        <p:spPr/>
        <p:txBody>
          <a:bodyPr/>
          <a:lstStyle/>
          <a:p>
            <a:r>
              <a:rPr lang="en-US" err="1"/>
              <a:t>Netbeans can generate (a starting-point initial version of) a RESTful API for CRUD operations on an Entity:</a:t>
            </a:r>
          </a:p>
          <a:p>
            <a:endParaRPr lang="en-US"/>
          </a:p>
          <a:p>
            <a:pPr marL="0" indent="0">
              <a:buNone/>
            </a:pPr>
            <a:r>
              <a:rPr lang="en-US"/>
              <a:t>right-click-&gt;new-&gt;RESTful Web Services from Entity Classes</a:t>
            </a:r>
          </a:p>
          <a:p>
            <a:pPr marL="0" indent="0">
              <a:buNone/>
            </a:pPr>
            <a:endParaRPr lang="en-US"/>
          </a:p>
          <a:p>
            <a:pPr marL="0" indent="0">
              <a:buNone/>
            </a:pPr>
            <a:r>
              <a:rPr lang="en-US"/>
              <a:t>This starting point API is fine for Lab 3 but it won't satisfy the requirements you're asked for in the Assignments: you'll need to make adjustments to the API when you do your Assignments</a:t>
            </a:r>
          </a:p>
          <a:p>
            <a:pPr marL="0" indent="0">
              <a:buNone/>
            </a:pPr>
            <a:endParaRPr lang="en-US"/>
          </a:p>
          <a:p>
            <a:pPr marL="0" indent="0">
              <a:buNone/>
            </a:pPr>
            <a:endParaRPr lang="en-US"/>
          </a:p>
        </p:txBody>
      </p:sp>
    </p:spTree>
    <p:extLst>
      <p:ext uri="{BB962C8B-B14F-4D97-AF65-F5344CB8AC3E}">
        <p14:creationId xmlns:p14="http://schemas.microsoft.com/office/powerpoint/2010/main" val="228911667"/>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F1DD335-3422-0C44-9916-8DF21A92AE50}"/>
              </a:ext>
            </a:extLst>
          </p:cNvPr>
          <p:cNvSpPr>
            <a:spLocks noGrp="1"/>
          </p:cNvSpPr>
          <p:nvPr>
            <p:ph type="title"/>
          </p:nvPr>
        </p:nvSpPr>
        <p:spPr/>
        <p:txBody>
          <a:bodyPr/>
          <a:lstStyle/>
          <a:p>
            <a:r>
              <a:rPr lang="en-US"/>
              <a:t>Maven basics</a:t>
            </a:r>
          </a:p>
        </p:txBody>
      </p:sp>
      <p:sp>
        <p:nvSpPr>
          <p:cNvPr id="3" name="Content Placeholder 2">
            <a:extLst>
              <a:ext uri="{FF2B5EF4-FFF2-40B4-BE49-F238E27FC236}">
                <a16:creationId xmlns:a16="http://schemas.microsoft.com/office/drawing/2014/main" id="{C97553A7-37D6-2549-88E5-014B17036E1B}"/>
              </a:ext>
            </a:extLst>
          </p:cNvPr>
          <p:cNvSpPr>
            <a:spLocks noGrp="1"/>
          </p:cNvSpPr>
          <p:nvPr>
            <p:ph idx="1"/>
          </p:nvPr>
        </p:nvSpPr>
        <p:spPr/>
        <p:txBody>
          <a:bodyPr/>
          <a:lstStyle/>
          <a:p>
            <a:r>
              <a:rPr lang="en-US"/>
              <a:t>For details https://maven.apache.org/what-is-maven.html</a:t>
            </a:r>
            <a:endParaRPr lang="en-US"/>
          </a:p>
          <a:p>
            <a:r>
              <a:rPr lang="en-US"/>
              <a:t>Maven is a software project management system</a:t>
            </a:r>
          </a:p>
          <a:p>
            <a:pPr lvl="1"/>
            <a:r>
              <a:rPr lang="en-US"/>
              <a:t>Similar ideas: make, Ant, Gradle</a:t>
            </a:r>
          </a:p>
          <a:p>
            <a:r>
              <a:rPr lang="en-US"/>
              <a:t>Based on the concept of a Project Object Model (pom)</a:t>
            </a:r>
          </a:p>
          <a:p>
            <a:pPr lvl="1"/>
            <a:r>
              <a:rPr lang="en-US" err="1"/>
              <a:t>pom.xml is our maven configuration file</a:t>
            </a:r>
          </a:p>
          <a:p>
            <a:pPr lvl="1"/>
            <a:r>
              <a:rPr lang="en-US"/>
              <a:t>In tutorial-examples-master projects, the parent directory's pom also applies</a:t>
            </a:r>
          </a:p>
          <a:p>
            <a:r>
              <a:rPr lang="en-US"/>
              <a:t>When we create a project with maven, it is structured according to an archetype (a pattern or model for how things are structured)</a:t>
            </a:r>
          </a:p>
          <a:p>
            <a:r>
              <a:rPr lang="en-US"/>
              <a:t>Handles dependencies : you've probably seen this in action already</a:t>
            </a:r>
          </a:p>
          <a:p>
            <a:r>
              <a:rPr lang="en-US"/>
              <a:t>Controls the build cycle, with phases such as clean, compile, etc</a:t>
            </a:r>
            <a:endParaRPr lang="en-US"/>
          </a:p>
          <a:p>
            <a:r>
              <a:rPr lang="en-US"/>
              <a:t>Example: let's configure maven to ignore the JSF jar file that Windows can't delete during the clean phase</a:t>
            </a:r>
          </a:p>
        </p:txBody>
      </p:sp>
    </p:spTree>
    <p:extLst>
      <p:ext uri="{BB962C8B-B14F-4D97-AF65-F5344CB8AC3E}">
        <p14:creationId xmlns:p14="http://schemas.microsoft.com/office/powerpoint/2010/main" val="302962669"/>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FCF8C3C-290C-BB4B-8916-EEB06F7A75C1}"/>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DAA16815-FE46-F440-B3CF-CDE958D71B4D}"/>
              </a:ext>
            </a:extLst>
          </p:cNvPr>
          <p:cNvSpPr>
            <a:spLocks noGrp="1"/>
          </p:cNvSpPr>
          <p:nvPr>
            <p:ph idx="1"/>
          </p:nvPr>
        </p:nvSpPr>
        <p:spPr/>
        <p:txBody>
          <a:bodyPr/>
          <a:lstStyle/>
          <a:p>
            <a:r>
              <a:rPr lang="en-US"/>
              <a:t>New JavaServer Faces Hybrid activity</a:t>
            </a:r>
            <a:endParaRPr lang="en-US"/>
          </a:p>
          <a:p>
            <a:r>
              <a:rPr lang="en-US"/>
              <a:t>CSI</a:t>
            </a:r>
          </a:p>
          <a:p>
            <a:r>
              <a:rPr lang="en-US" err="1"/>
              <a:t>JavaServer Faces</a:t>
            </a:r>
          </a:p>
        </p:txBody>
      </p:sp>
    </p:spTree>
    <p:extLst>
      <p:ext uri="{BB962C8B-B14F-4D97-AF65-F5344CB8AC3E}">
        <p14:creationId xmlns:p14="http://schemas.microsoft.com/office/powerpoint/2010/main" val="811186601"/>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Cloned-Addressbook RESTful API</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94</a:t>
            </a:fld>
            <a:endParaRPr lang="en-US">
              <a:solidFill>
                <a:schemeClr val="tx1"/>
              </a:solidFill>
            </a:endParaRP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936239" y="2677985"/>
            <a:ext cx="18774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ContactFacadeREST</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p:nvPr/>
        </p:nvCxnSpPr>
        <p:spPr bwMode="auto">
          <a:xfrm flipV="1">
            <a:off x="2209800" y="2415194"/>
            <a:ext cx="3802062" cy="427"/>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6011862" y="2230955"/>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8" name="TextBox 17">
            <a:extLst>
              <a:ext uri="{FF2B5EF4-FFF2-40B4-BE49-F238E27FC236}">
                <a16:creationId xmlns:a16="http://schemas.microsoft.com/office/drawing/2014/main" id="{7571E73A-39BD-9A4A-88C9-ED8AAF55A815}"/>
              </a:ext>
            </a:extLst>
          </p:cNvPr>
          <p:cNvSpPr txBox="1">
            <a:spLocks noChangeArrowheads="1"/>
          </p:cNvSpPr>
          <p:nvPr/>
        </p:nvSpPr>
        <p:spPr bwMode="auto">
          <a:xfrm>
            <a:off x="5960586" y="2230955"/>
            <a:ext cx="10054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55374" y="1675131"/>
            <a:ext cx="1728787" cy="1439862"/>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860638" y="2137596"/>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Tree>
    <p:extLst>
      <p:ext uri="{BB962C8B-B14F-4D97-AF65-F5344CB8AC3E}">
        <p14:creationId xmlns:p14="http://schemas.microsoft.com/office/powerpoint/2010/main" val="779311523"/>
      </p:ext>
    </p:extLst>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Cloned-Addressbook RESTful API</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95</a:t>
            </a:fld>
            <a:endParaRPr lang="en-US">
              <a:solidFill>
                <a:schemeClr val="tx1"/>
              </a:solidFill>
            </a:endParaRP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5936239" y="2677985"/>
            <a:ext cx="18774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ContactFacadeREST</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4" name="Straight Arrow Connector 23"/>
          <p:cNvCxnSpPr/>
          <p:nvPr/>
        </p:nvCxnSpPr>
        <p:spPr bwMode="auto">
          <a:xfrm flipV="1">
            <a:off x="2209800" y="2415194"/>
            <a:ext cx="3802062" cy="427"/>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
        <p:nvSpPr>
          <p:cNvPr id="23" name="Rectangle 22">
            <a:extLst>
              <a:ext uri="{FF2B5EF4-FFF2-40B4-BE49-F238E27FC236}">
                <a16:creationId xmlns:a16="http://schemas.microsoft.com/office/drawing/2014/main" id="{DF19FAA9-3F9B-9348-9DE8-3CC92D691A33}"/>
              </a:ext>
            </a:extLst>
          </p:cNvPr>
          <p:cNvSpPr/>
          <p:nvPr/>
        </p:nvSpPr>
        <p:spPr bwMode="auto">
          <a:xfrm>
            <a:off x="6011862" y="2230955"/>
            <a:ext cx="1618457" cy="332938"/>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28" name="TextBox 17">
            <a:extLst>
              <a:ext uri="{FF2B5EF4-FFF2-40B4-BE49-F238E27FC236}">
                <a16:creationId xmlns:a16="http://schemas.microsoft.com/office/drawing/2014/main" id="{7571E73A-39BD-9A4A-88C9-ED8AAF55A815}"/>
              </a:ext>
            </a:extLst>
          </p:cNvPr>
          <p:cNvSpPr txBox="1">
            <a:spLocks noChangeArrowheads="1"/>
          </p:cNvSpPr>
          <p:nvPr/>
        </p:nvSpPr>
        <p:spPr bwMode="auto">
          <a:xfrm>
            <a:off x="5960586" y="2230955"/>
            <a:ext cx="10054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JAX-RS</a:t>
            </a:r>
          </a:p>
        </p:txBody>
      </p:sp>
      <p:sp>
        <p:nvSpPr>
          <p:cNvPr id="29" name="Rectangle 28">
            <a:extLst>
              <a:ext uri="{FF2B5EF4-FFF2-40B4-BE49-F238E27FC236}">
                <a16:creationId xmlns:a16="http://schemas.microsoft.com/office/drawing/2014/main" id="{37E8127A-79D7-D646-A445-9454655043D0}"/>
              </a:ext>
            </a:extLst>
          </p:cNvPr>
          <p:cNvSpPr/>
          <p:nvPr/>
        </p:nvSpPr>
        <p:spPr bwMode="auto">
          <a:xfrm>
            <a:off x="455374" y="1675131"/>
            <a:ext cx="1728787" cy="1439862"/>
          </a:xfrm>
          <a:prstGeom prst="rect">
            <a:avLst/>
          </a:prstGeom>
          <a:noFill/>
          <a:ln w="38100" cap="flat" cmpd="sng" algn="ctr">
            <a:solidFill>
              <a:srgbClr val="FF0000"/>
            </a:solidFill>
            <a:prstDash val="sysDot"/>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3" name="TextBox 2">
            <a:extLst>
              <a:ext uri="{FF2B5EF4-FFF2-40B4-BE49-F238E27FC236}">
                <a16:creationId xmlns:a16="http://schemas.microsoft.com/office/drawing/2014/main" id="{8DF5EA26-1941-D943-8133-7922FE10595C}"/>
              </a:ext>
            </a:extLst>
          </p:cNvPr>
          <p:cNvSpPr txBox="1"/>
          <p:nvPr/>
        </p:nvSpPr>
        <p:spPr>
          <a:xfrm>
            <a:off x="860638" y="2137596"/>
            <a:ext cx="1244251"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Postman</a:t>
            </a:r>
          </a:p>
        </p:txBody>
      </p:sp>
      <p:sp>
        <p:nvSpPr>
          <p:cNvPr id="18" name="Rectangle 17">
            <a:extLst>
              <a:ext uri="{FF2B5EF4-FFF2-40B4-BE49-F238E27FC236}">
                <a16:creationId xmlns:a16="http://schemas.microsoft.com/office/drawing/2014/main" id="{F45813C2-977F-F740-AC5B-F2131E77CD63}"/>
              </a:ext>
            </a:extLst>
          </p:cNvPr>
          <p:cNvSpPr/>
          <p:nvPr/>
        </p:nvSpPr>
        <p:spPr bwMode="auto">
          <a:xfrm>
            <a:off x="463550" y="3429000"/>
            <a:ext cx="1728787" cy="14398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cxnSp>
        <p:nvCxnSpPr>
          <p:cNvPr id="20" name="Straight Arrow Connector 19">
            <a:extLst>
              <a:ext uri="{FF2B5EF4-FFF2-40B4-BE49-F238E27FC236}">
                <a16:creationId xmlns:a16="http://schemas.microsoft.com/office/drawing/2014/main" id="{3D8A3143-3F6A-7841-B135-6B8CBC95DADC}"/>
              </a:ext>
            </a:extLst>
          </p:cNvPr>
          <p:cNvCxnSpPr>
            <a:endCxn id="28" idx="1"/>
          </p:cNvCxnSpPr>
          <p:nvPr/>
        </p:nvCxnSpPr>
        <p:spPr bwMode="auto">
          <a:xfrm flipV="1">
            <a:off x="2209799" y="2415621"/>
            <a:ext cx="3750787" cy="1485383"/>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30" name="TextBox 29">
            <a:extLst>
              <a:ext uri="{FF2B5EF4-FFF2-40B4-BE49-F238E27FC236}">
                <a16:creationId xmlns:a16="http://schemas.microsoft.com/office/drawing/2014/main" id="{8CC02574-7A2C-8D47-9ABD-56800BA29472}"/>
              </a:ext>
            </a:extLst>
          </p:cNvPr>
          <p:cNvSpPr txBox="1"/>
          <p:nvPr/>
        </p:nvSpPr>
        <p:spPr>
          <a:xfrm>
            <a:off x="582270" y="3439339"/>
            <a:ext cx="1558440" cy="1200329"/>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r>
              <a:rPr lang="en-US"/>
              <a:t>Java Client</a:t>
            </a:r>
          </a:p>
          <a:p>
            <a:r>
              <a:rPr lang="en-US"/>
              <a:t>  XML</a:t>
            </a:r>
          </a:p>
          <a:p>
            <a:r>
              <a:rPr lang="en-US"/>
              <a:t>  JSON</a:t>
            </a:r>
          </a:p>
        </p:txBody>
      </p:sp>
    </p:spTree>
    <p:extLst>
      <p:ext uri="{BB962C8B-B14F-4D97-AF65-F5344CB8AC3E}">
        <p14:creationId xmlns:p14="http://schemas.microsoft.com/office/powerpoint/2010/main" val="2500074990"/>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5" name="Title 1"/>
          <p:cNvSpPr>
            <a:spLocks noGrp="1"/>
          </p:cNvSpPr>
          <p:nvPr>
            <p:ph type="title"/>
          </p:nvPr>
        </p:nvSpPr>
        <p:spPr/>
        <p:txBody>
          <a:bodyPr/>
          <a:lstStyle/>
          <a:p>
            <a:r>
              <a:rPr lang="en-US">
                <a:latin typeface="Garamond" charset="0"/>
              </a:rPr>
              <a:t>Addressbook application</a:t>
            </a:r>
          </a:p>
        </p:txBody>
      </p:sp>
      <p:sp>
        <p:nvSpPr>
          <p:cNvPr id="5123" name="Date Placeholder 3"/>
          <p:cNvSpPr>
            <a:spLocks noGrp="1"/>
          </p:cNvSpPr>
          <p:nvPr>
            <p:ph type="dt" sz="half"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AA6C6D4F-DC31-F94A-9029-AFE90668785E}" type="datetime1">
              <a:rPr lang="en-CA" smtClean="0">
                <a:solidFill>
                  <a:schemeClr val="tx1"/>
                </a:solidFill>
              </a:rPr>
              <a:pPr eaLnBrk="1" hangingPunct="1">
                <a:defRPr/>
              </a:pPr>
              <a:t>2022-04-19</a:t>
            </a:fld>
            <a:endParaRPr lang="en-US">
              <a:solidFill>
                <a:schemeClr val="tx1"/>
              </a:solidFill>
            </a:endParaRPr>
          </a:p>
        </p:txBody>
      </p:sp>
      <p:sp>
        <p:nvSpPr>
          <p:cNvPr id="5124"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a:ea typeface="ＭＳ Ｐゴシック" charset="0"/>
              </a:defRPr>
            </a:lvl1pPr>
            <a:lvl2pPr marL="742950" indent="-285750" eaLnBrk="0" hangingPunct="0">
              <a:defRPr>
                <a:solidFill>
                  <a:schemeClr val="tx2"/>
                </a:solidFill>
                <a:latin typeface="Arial"/>
                <a:ea typeface="ＭＳ Ｐゴシック" charset="0"/>
              </a:defRPr>
            </a:lvl2pPr>
            <a:lvl3pPr marL="1143000" indent="-228600" eaLnBrk="0" hangingPunct="0">
              <a:defRPr>
                <a:solidFill>
                  <a:schemeClr val="tx2"/>
                </a:solidFill>
                <a:latin typeface="Arial"/>
                <a:ea typeface="ＭＳ Ｐゴシック" charset="0"/>
              </a:defRPr>
            </a:lvl3pPr>
            <a:lvl4pPr marL="1600200" indent="-228600" eaLnBrk="0" hangingPunct="0">
              <a:defRPr>
                <a:solidFill>
                  <a:schemeClr val="tx2"/>
                </a:solidFill>
                <a:latin typeface="Arial"/>
                <a:ea typeface="ＭＳ Ｐゴシック" charset="0"/>
              </a:defRPr>
            </a:lvl4pPr>
            <a:lvl5pPr marL="2057400" indent="-228600" eaLnBrk="0" hangingPunct="0">
              <a:defRPr>
                <a:solidFill>
                  <a:schemeClr val="tx2"/>
                </a:solidFill>
                <a:latin typeface="Arial"/>
                <a:ea typeface="ＭＳ Ｐゴシック" charset="0"/>
              </a:defRPr>
            </a:lvl5pPr>
            <a:lvl6pPr marL="2514600" indent="-228600" algn="r" eaLnBrk="0" fontAlgn="base" hangingPunct="0">
              <a:spcBef>
                <a:spcPct val="0"/>
              </a:spcBef>
              <a:spcAft>
                <a:spcPct val="0"/>
              </a:spcAft>
              <a:defRPr>
                <a:solidFill>
                  <a:schemeClr val="tx2"/>
                </a:solidFill>
                <a:latin typeface="Arial"/>
                <a:ea typeface="ＭＳ Ｐゴシック" charset="0"/>
              </a:defRPr>
            </a:lvl6pPr>
            <a:lvl7pPr marL="2971800" indent="-228600" algn="r" eaLnBrk="0" fontAlgn="base" hangingPunct="0">
              <a:spcBef>
                <a:spcPct val="0"/>
              </a:spcBef>
              <a:spcAft>
                <a:spcPct val="0"/>
              </a:spcAft>
              <a:defRPr>
                <a:solidFill>
                  <a:schemeClr val="tx2"/>
                </a:solidFill>
                <a:latin typeface="Arial"/>
                <a:ea typeface="ＭＳ Ｐゴシック" charset="0"/>
              </a:defRPr>
            </a:lvl7pPr>
            <a:lvl8pPr marL="3429000" indent="-228600" algn="r" eaLnBrk="0" fontAlgn="base" hangingPunct="0">
              <a:spcBef>
                <a:spcPct val="0"/>
              </a:spcBef>
              <a:spcAft>
                <a:spcPct val="0"/>
              </a:spcAft>
              <a:defRPr>
                <a:solidFill>
                  <a:schemeClr val="tx2"/>
                </a:solidFill>
                <a:latin typeface="Arial"/>
                <a:ea typeface="ＭＳ Ｐゴシック" charset="0"/>
              </a:defRPr>
            </a:lvl8pPr>
            <a:lvl9pPr marL="3886200" indent="-228600" algn="r" eaLnBrk="0" fontAlgn="base" hangingPunct="0">
              <a:spcBef>
                <a:spcPct val="0"/>
              </a:spcBef>
              <a:spcAft>
                <a:spcPct val="0"/>
              </a:spcAft>
              <a:defRPr>
                <a:solidFill>
                  <a:schemeClr val="tx2"/>
                </a:solidFill>
                <a:latin typeface="Arial"/>
                <a:ea typeface="ＭＳ Ｐゴシック" charset="0"/>
              </a:defRPr>
            </a:lvl9pPr>
          </a:lstStyle>
          <a:p>
            <a:pPr eaLnBrk="1" hangingPunct="1">
              <a:defRPr/>
            </a:pPr>
            <a:fld id="{9D6B3FA6-5713-AC46-B6F4-CB12C078B701}" type="slidenum">
              <a:rPr lang="en-US" smtClean="0">
                <a:solidFill>
                  <a:schemeClr val="tx1"/>
                </a:solidFill>
              </a:rPr>
              <a:pPr eaLnBrk="1" hangingPunct="1">
                <a:defRPr/>
              </a:pPr>
              <a:t>96</a:t>
            </a:fld>
            <a:endParaRPr lang="en-US">
              <a:solidFill>
                <a:schemeClr val="tx1"/>
              </a:solidFill>
            </a:endParaRPr>
          </a:p>
        </p:txBody>
      </p:sp>
      <p:sp>
        <p:nvSpPr>
          <p:cNvPr id="6" name="Rectangle 5"/>
          <p:cNvSpPr/>
          <p:nvPr/>
        </p:nvSpPr>
        <p:spPr bwMode="auto">
          <a:xfrm>
            <a:off x="1103510" y="4314031"/>
            <a:ext cx="1127919" cy="1439863"/>
          </a:xfrm>
          <a:prstGeom prst="rect">
            <a:avLst/>
          </a:prstGeom>
          <a:noFill/>
          <a:ln w="38100" cap="flat" cmpd="sng" algn="ctr">
            <a:solidFill>
              <a:srgbClr val="C0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89" name="TextBox 6"/>
          <p:cNvSpPr txBox="1">
            <a:spLocks noChangeArrowheads="1"/>
          </p:cNvSpPr>
          <p:nvPr/>
        </p:nvSpPr>
        <p:spPr bwMode="auto">
          <a:xfrm>
            <a:off x="1103511" y="4379119"/>
            <a:ext cx="10318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Browser</a:t>
            </a:r>
          </a:p>
        </p:txBody>
      </p:sp>
      <p:sp>
        <p:nvSpPr>
          <p:cNvPr id="8" name="Rectangle 7"/>
          <p:cNvSpPr/>
          <p:nvPr/>
        </p:nvSpPr>
        <p:spPr bwMode="auto">
          <a:xfrm>
            <a:off x="2797175" y="1735138"/>
            <a:ext cx="4895850" cy="4464050"/>
          </a:xfrm>
          <a:prstGeom prst="rect">
            <a:avLst/>
          </a:prstGeom>
          <a:noFill/>
          <a:ln w="22225" cap="flat" cmpd="sng" algn="ctr">
            <a:solidFill>
              <a:schemeClr val="tx1"/>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9" name="Rectangle 8"/>
          <p:cNvSpPr/>
          <p:nvPr/>
        </p:nvSpPr>
        <p:spPr bwMode="auto">
          <a:xfrm>
            <a:off x="2797175" y="4133851"/>
            <a:ext cx="1655762" cy="1871662"/>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2" name="TextBox 9"/>
          <p:cNvSpPr txBox="1">
            <a:spLocks noChangeArrowheads="1"/>
          </p:cNvSpPr>
          <p:nvPr/>
        </p:nvSpPr>
        <p:spPr bwMode="auto">
          <a:xfrm>
            <a:off x="5580063" y="1700213"/>
            <a:ext cx="1133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Glassfish</a:t>
            </a:r>
          </a:p>
        </p:txBody>
      </p:sp>
      <p:sp>
        <p:nvSpPr>
          <p:cNvPr id="41993" name="TextBox 10"/>
          <p:cNvSpPr txBox="1">
            <a:spLocks noChangeArrowheads="1"/>
          </p:cNvSpPr>
          <p:nvPr/>
        </p:nvSpPr>
        <p:spPr bwMode="auto">
          <a:xfrm>
            <a:off x="2988866" y="4314031"/>
            <a:ext cx="137313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Web Pages</a:t>
            </a:r>
          </a:p>
          <a:p>
            <a:pPr eaLnBrk="1" hangingPunct="1"/>
            <a:r>
              <a:rPr lang="en-US" sz="1800"/>
              <a:t>JSF</a:t>
            </a:r>
          </a:p>
          <a:p>
            <a:pPr eaLnBrk="1" hangingPunct="1"/>
            <a:r>
              <a:rPr lang="en-US" sz="1800"/>
              <a:t>*.xhtml</a:t>
            </a:r>
            <a:endParaRPr lang="en-US" sz="1800"/>
          </a:p>
        </p:txBody>
      </p:sp>
      <p:cxnSp>
        <p:nvCxnSpPr>
          <p:cNvPr id="13" name="Straight Arrow Connector 12"/>
          <p:cNvCxnSpPr/>
          <p:nvPr/>
        </p:nvCxnSpPr>
        <p:spPr bwMode="auto">
          <a:xfrm>
            <a:off x="2250282" y="4508500"/>
            <a:ext cx="546893" cy="1"/>
          </a:xfrm>
          <a:prstGeom prst="straightConnector1">
            <a:avLst/>
          </a:prstGeom>
          <a:noFill/>
          <a:ln w="19050" cap="flat" cmpd="sng" algn="ctr">
            <a:solidFill>
              <a:schemeClr val="tx2">
                <a:lumMod val="60000"/>
                <a:lumOff val="40000"/>
              </a:schemeClr>
            </a:solidFill>
            <a:prstDash val="solid"/>
            <a:round/>
            <a:headEnd type="arrow"/>
            <a:tailEnd type="arrow"/>
          </a:ln>
          <a:effectLst/>
        </p:spPr>
      </p:cxnSp>
      <p:grpSp>
        <p:nvGrpSpPr>
          <p:cNvPr id="41995" name="Group 15"/>
          <p:cNvGrpSpPr/>
          <p:nvPr/>
        </p:nvGrpSpPr>
        <p:grpSpPr>
          <a:xfrm>
            <a:off x="3348037" y="2060575"/>
            <a:ext cx="1728787" cy="1873250"/>
            <a:chOff x="4932040" y="3212976"/>
            <a:chExt cx="1728562" cy="1872208"/>
          </a:xfrm>
        </p:grpSpPr>
        <p:sp>
          <p:nvSpPr>
            <p:cNvPr id="14" name="Rectangle 13"/>
            <p:cNvSpPr/>
            <p:nvPr/>
          </p:nvSpPr>
          <p:spPr bwMode="auto">
            <a:xfrm>
              <a:off x="4932040" y="3212976"/>
              <a:ext cx="1728562" cy="1872208"/>
            </a:xfrm>
            <a:prstGeom prst="rect">
              <a:avLst/>
            </a:prstGeom>
            <a:noFill/>
            <a:ln w="38100" cap="flat" cmpd="sng" algn="ctr">
              <a:solidFill>
                <a:srgbClr val="FF000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2005" name="TextBox 14"/>
            <p:cNvSpPr txBox="1">
              <a:spLocks noChangeArrowheads="1"/>
            </p:cNvSpPr>
            <p:nvPr/>
          </p:nvSpPr>
          <p:spPr bwMode="auto">
            <a:xfrm>
              <a:off x="4932040" y="3212976"/>
              <a:ext cx="1577470" cy="58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Named Bean</a:t>
              </a:r>
            </a:p>
            <a:p>
              <a:pPr eaLnBrk="1" hangingPunct="1"/>
              <a:r>
                <a:rPr lang="en-US" sz="1400" err="1"/>
                <a:t>ContactController</a:t>
              </a:r>
              <a:endParaRPr lang="en-US" sz="1400"/>
            </a:p>
          </p:txBody>
        </p:sp>
      </p:grpSp>
      <p:sp>
        <p:nvSpPr>
          <p:cNvPr id="17" name="Rectangle 16"/>
          <p:cNvSpPr/>
          <p:nvPr/>
        </p:nvSpPr>
        <p:spPr bwMode="auto">
          <a:xfrm>
            <a:off x="6011863" y="2565400"/>
            <a:ext cx="1618457" cy="1223963"/>
          </a:xfrm>
          <a:prstGeom prst="rect">
            <a:avLst/>
          </a:prstGeom>
          <a:noFill/>
          <a:ln w="38100" cap="flat" cmpd="sng" algn="ctr">
            <a:solidFill>
              <a:srgbClr val="00B0F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7" name="TextBox 17"/>
          <p:cNvSpPr txBox="1">
            <a:spLocks noChangeArrowheads="1"/>
          </p:cNvSpPr>
          <p:nvPr/>
        </p:nvSpPr>
        <p:spPr bwMode="auto">
          <a:xfrm>
            <a:off x="6156325" y="2565400"/>
            <a:ext cx="139814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algn="l" eaLnBrk="1" hangingPunct="1"/>
            <a:r>
              <a:rPr lang="en-US" sz="1800"/>
              <a:t>EJB</a:t>
            </a:r>
          </a:p>
          <a:p>
            <a:pPr algn="l" eaLnBrk="1" hangingPunct="1"/>
            <a:r>
              <a:rPr lang="en-US" sz="1400" err="1"/>
              <a:t>ContactFacade</a:t>
            </a:r>
            <a:endParaRPr lang="en-US" sz="1800"/>
          </a:p>
        </p:txBody>
      </p:sp>
      <p:sp>
        <p:nvSpPr>
          <p:cNvPr id="19" name="Flowchart: Magnetic Disk 18"/>
          <p:cNvSpPr/>
          <p:nvPr/>
        </p:nvSpPr>
        <p:spPr bwMode="auto">
          <a:xfrm>
            <a:off x="7819232" y="4421188"/>
            <a:ext cx="1173162" cy="808037"/>
          </a:xfrm>
          <a:prstGeom prst="flowChartMagneticDisk">
            <a:avLst/>
          </a:prstGeom>
          <a:noFill/>
          <a:ln w="38100" cap="flat" cmpd="sng" algn="ctr">
            <a:solidFill>
              <a:srgbClr val="00B050"/>
            </a:solidFill>
            <a:prstDash val="solid"/>
            <a:round/>
            <a:headEnd type="none" w="med" len="med"/>
            <a:tailEnd type="none" w="med" len="med"/>
          </a:ln>
          <a:effectLst/>
        </p:spPr>
        <p:txBody>
          <a:bodyPr anchor="b"/>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endParaRPr lang="en-US">
              <a:ea typeface="+mn-ea"/>
            </a:endParaRPr>
          </a:p>
        </p:txBody>
      </p:sp>
      <p:sp>
        <p:nvSpPr>
          <p:cNvPr id="41999" name="TextBox 19"/>
          <p:cNvSpPr txBox="1">
            <a:spLocks noChangeArrowheads="1"/>
          </p:cNvSpPr>
          <p:nvPr/>
        </p:nvSpPr>
        <p:spPr bwMode="auto">
          <a:xfrm>
            <a:off x="7630320" y="5229225"/>
            <a:ext cx="11731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2"/>
                </a:solidFill>
                <a:latin typeface="Arial"/>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2"/>
                </a:solidFill>
                <a:latin typeface="Arial"/>
                <a:ea typeface="ＭＳ Ｐゴシック" charset="0"/>
                <a:cs typeface="+mn-cs"/>
              </a:defRPr>
            </a:lvl2pPr>
            <a:lvl3pPr marL="1143000" indent="-228600" algn="l" rtl="0" eaLnBrk="0" fontAlgn="base" hangingPunct="0">
              <a:spcBef>
                <a:spcPct val="0"/>
              </a:spcBef>
              <a:spcAft>
                <a:spcPct val="0"/>
              </a:spcAft>
              <a:defRPr sz="2400" kern="1200">
                <a:solidFill>
                  <a:schemeClr val="tx2"/>
                </a:solidFill>
                <a:latin typeface="Arial"/>
                <a:ea typeface="ＭＳ Ｐゴシック" charset="0"/>
                <a:cs typeface="+mn-cs"/>
              </a:defRPr>
            </a:lvl3pPr>
            <a:lvl4pPr marL="1600200" indent="-228600" algn="l" rtl="0" eaLnBrk="0" fontAlgn="base" hangingPunct="0">
              <a:spcBef>
                <a:spcPct val="0"/>
              </a:spcBef>
              <a:spcAft>
                <a:spcPct val="0"/>
              </a:spcAft>
              <a:defRPr sz="2400" kern="1200">
                <a:solidFill>
                  <a:schemeClr val="tx2"/>
                </a:solidFill>
                <a:latin typeface="Arial"/>
                <a:ea typeface="ＭＳ Ｐゴシック" charset="0"/>
                <a:cs typeface="+mn-cs"/>
              </a:defRPr>
            </a:lvl4pPr>
            <a:lvl5pPr marL="2057400" indent="-228600" algn="l" rtl="0" eaLnBrk="0" fontAlgn="base" hangingPunct="0">
              <a:spcBef>
                <a:spcPct val="0"/>
              </a:spcBef>
              <a:spcAft>
                <a:spcPct val="0"/>
              </a:spcAft>
              <a:defRPr sz="2400" kern="1200">
                <a:solidFill>
                  <a:schemeClr val="tx2"/>
                </a:solidFill>
                <a:latin typeface="Arial"/>
                <a:ea typeface="ＭＳ Ｐゴシック" charset="0"/>
                <a:cs typeface="+mn-cs"/>
              </a:defRPr>
            </a:lvl5pPr>
            <a:lvl6pPr marL="25146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6pPr>
            <a:lvl7pPr marL="29718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7pPr>
            <a:lvl8pPr marL="34290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8pPr>
            <a:lvl9pPr marL="3886200" indent="-228600" algn="r" defTabSz="457200" rtl="0" eaLnBrk="0" fontAlgn="base" latinLnBrk="0" hangingPunct="0">
              <a:spcBef>
                <a:spcPct val="0"/>
              </a:spcBef>
              <a:spcAft>
                <a:spcPct val="0"/>
              </a:spcAft>
              <a:defRPr sz="2400" kern="1200">
                <a:solidFill>
                  <a:schemeClr val="tx2"/>
                </a:solidFill>
                <a:latin typeface="Arial"/>
                <a:ea typeface="ＭＳ Ｐゴシック" charset="0"/>
                <a:cs typeface="+mn-cs"/>
              </a:defRPr>
            </a:lvl9pPr>
          </a:lstStyle>
          <a:p>
            <a:pPr eaLnBrk="1" hangingPunct="1"/>
            <a:r>
              <a:rPr lang="en-US" sz="1800"/>
              <a:t>Database</a:t>
            </a:r>
          </a:p>
        </p:txBody>
      </p:sp>
      <p:cxnSp>
        <p:nvCxnSpPr>
          <p:cNvPr id="22" name="Straight Arrow Connector 21"/>
          <p:cNvCxnSpPr>
            <a:endCxn id="9" idx="0"/>
          </p:cNvCxnSpPr>
          <p:nvPr/>
        </p:nvCxnSpPr>
        <p:spPr bwMode="auto">
          <a:xfrm flipH="1">
            <a:off x="3624262" y="3846513"/>
            <a:ext cx="36513" cy="287338"/>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4" name="Straight Arrow Connector 23"/>
          <p:cNvCxnSpPr/>
          <p:nvPr/>
        </p:nvCxnSpPr>
        <p:spPr bwMode="auto">
          <a:xfrm>
            <a:off x="5076825" y="3357563"/>
            <a:ext cx="935038" cy="0"/>
          </a:xfrm>
          <a:prstGeom prst="straightConnector1">
            <a:avLst/>
          </a:prstGeom>
          <a:noFill/>
          <a:ln w="19050" cap="flat" cmpd="sng" algn="ctr">
            <a:solidFill>
              <a:schemeClr val="tx2">
                <a:lumMod val="60000"/>
                <a:lumOff val="40000"/>
              </a:schemeClr>
            </a:solidFill>
            <a:prstDash val="solid"/>
            <a:round/>
            <a:headEnd type="arrow"/>
            <a:tailEnd type="arrow"/>
          </a:ln>
          <a:effectLst/>
        </p:spPr>
      </p:cxnSp>
      <p:cxnSp>
        <p:nvCxnSpPr>
          <p:cNvPr id="26" name="Straight Arrow Connector 25"/>
          <p:cNvCxnSpPr>
            <a:endCxn id="19" idx="1"/>
          </p:cNvCxnSpPr>
          <p:nvPr/>
        </p:nvCxnSpPr>
        <p:spPr bwMode="auto">
          <a:xfrm>
            <a:off x="7221539" y="3789363"/>
            <a:ext cx="1184274" cy="631825"/>
          </a:xfrm>
          <a:prstGeom prst="straightConnector1">
            <a:avLst/>
          </a:prstGeom>
          <a:noFill/>
          <a:ln w="19050" cap="flat" cmpd="sng" algn="ctr">
            <a:solidFill>
              <a:schemeClr val="tx2">
                <a:lumMod val="60000"/>
                <a:lumOff val="40000"/>
              </a:schemeClr>
            </a:solidFill>
            <a:prstDash val="solid"/>
            <a:round/>
            <a:headEnd type="arrow"/>
            <a:tailEnd type="arrow"/>
          </a:ln>
          <a:effectLst/>
        </p:spPr>
      </p:cxnSp>
      <p:sp>
        <p:nvSpPr>
          <p:cNvPr id="27" name="TextBox 26"/>
          <p:cNvSpPr txBox="1"/>
          <p:nvPr/>
        </p:nvSpPr>
        <p:spPr>
          <a:xfrm>
            <a:off x="5364163" y="3716338"/>
            <a:ext cx="1857376" cy="461665"/>
          </a:xfrm>
          <a:prstGeom prst="rect">
            <a:avLst/>
          </a:prstGeom>
          <a:noFill/>
          <a:ln w="38100">
            <a:solidFill>
              <a:srgbClr val="00B0F0"/>
            </a:solidFill>
          </a:ln>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a:lstStyle>
          <a:p>
            <a:pPr>
              <a:defRPr/>
            </a:pPr>
            <a:r>
              <a:rPr lang="en-US" err="1">
                <a:ea typeface="+mn-ea"/>
              </a:rPr>
              <a:t>Contact.class</a:t>
            </a:r>
            <a:endParaRPr lang="en-US">
              <a:ea typeface="+mn-ea"/>
            </a:endParaRPr>
          </a:p>
        </p:txBody>
      </p:sp>
    </p:spTree>
    <p:extLst>
      <p:ext uri="{BB962C8B-B14F-4D97-AF65-F5344CB8AC3E}">
        <p14:creationId xmlns:p14="http://schemas.microsoft.com/office/powerpoint/2010/main" val="2777133446"/>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JEE Java Server Faces (JSF)</a:t>
            </a:r>
          </a:p>
        </p:txBody>
      </p:sp>
      <p:sp>
        <p:nvSpPr>
          <p:cNvPr id="3" name="Content Placeholder 2"/>
          <p:cNvSpPr>
            <a:spLocks noGrp="1"/>
          </p:cNvSpPr>
          <p:nvPr>
            <p:ph idx="1"/>
          </p:nvPr>
        </p:nvSpPr>
        <p:spPr>
          <a:xfrm>
            <a:off x="533400" y="1253331"/>
            <a:ext cx="7886700" cy="4351338"/>
          </a:xfrm>
        </p:spPr>
        <p:txBody>
          <a:bodyPr>
            <a:normAutofit/>
          </a:bodyPr>
          <a:lstStyle/>
          <a:p>
            <a:pPr marL="0" indent="0">
              <a:buNone/>
            </a:pPr>
            <a:endParaRPr lang="en-US"/>
          </a:p>
          <a:p>
            <a:r>
              <a:rPr lang="en-US"/>
              <a:t>JSF </a:t>
            </a:r>
            <a:r>
              <a:rPr lang="en-US">
                <a:hlinkClick r:id="rId2"/>
              </a:rPr>
              <a:t>https://docs.oracle.com/javaee/7/tutorial/jsf-page.htm#BNAQZ</a:t>
            </a:r>
            <a:endParaRPr lang="en-US"/>
          </a:p>
          <a:p>
            <a:r>
              <a:rPr lang="en-US"/>
              <a:t>Validators, Converters </a:t>
            </a:r>
            <a:r>
              <a:rPr lang="en-US">
                <a:hlinkClick r:id="rId3"/>
              </a:rPr>
              <a:t>https://docs.oracle.com/javaee/7/tutorial/jsf-page-core.htm</a:t>
            </a:r>
            <a:endParaRPr lang="en-US"/>
          </a:p>
          <a:p>
            <a:r>
              <a:rPr lang="en-US"/>
              <a:t>Backing Beans: </a:t>
            </a:r>
            <a:r>
              <a:rPr lang="en-US">
                <a:hlinkClick r:id="rId4"/>
              </a:rPr>
              <a:t>https://docs.oracle.com/javaee/7/tutorial/jsf-develop.htm#BNATX</a:t>
            </a:r>
            <a:endParaRPr lang="en-US"/>
          </a:p>
          <a:p>
            <a:r>
              <a:rPr lang="en-US"/>
              <a:t>Expression Language: </a:t>
            </a:r>
            <a:r>
              <a:rPr lang="en-US">
                <a:hlinkClick r:id="rId5"/>
              </a:rPr>
              <a:t>https://docs.oracle.com/javaee/7/tutorial/jsf-el.htm#GJDDD</a:t>
            </a:r>
            <a:endParaRPr lang="en-US"/>
          </a:p>
          <a:p>
            <a:pPr marL="0" indent="0">
              <a:buNone/>
            </a:pPr>
            <a:endParaRPr lang="en-US"/>
          </a:p>
          <a:p>
            <a:endParaRPr lang="en-US"/>
          </a:p>
        </p:txBody>
      </p:sp>
      <p:sp>
        <p:nvSpPr>
          <p:cNvPr id="4" name="Date Placeholder 3"/>
          <p:cNvSpPr>
            <a:spLocks noGrp="1"/>
          </p:cNvSpPr>
          <p:nvPr>
            <p:ph type="dt" sz="half" idx="10"/>
          </p:nvPr>
        </p:nvSpPr>
        <p:spPr/>
        <p:txBody>
          <a:bodyPr/>
          <a:lstStyle/>
          <a:p>
            <a:pPr>
              <a:defRPr/>
            </a:pPr>
            <a:fld id="{BC0D2481-A5F7-0147-B9B6-D344F899E310}" type="datetime1">
              <a:rPr lang="en-CA" smtClean="0"/>
              <a:pPr>
                <a:defRPr/>
              </a:pPr>
              <a:t>2022-04-19</a:t>
            </a:fld>
            <a:endParaRPr lang="en-US"/>
          </a:p>
        </p:txBody>
      </p:sp>
      <p:sp>
        <p:nvSpPr>
          <p:cNvPr id="5" name="Slide Number Placeholder 4"/>
          <p:cNvSpPr>
            <a:spLocks noGrp="1"/>
          </p:cNvSpPr>
          <p:nvPr>
            <p:ph type="sldNum" sz="quarter" idx="12"/>
          </p:nvPr>
        </p:nvSpPr>
        <p:spPr/>
        <p:txBody>
          <a:bodyPr/>
          <a:lstStyle/>
          <a:p>
            <a:pPr>
              <a:defRPr/>
            </a:pPr>
            <a:fld id="{D0EEE397-21B7-6843-A299-3745F381D43B}" type="slidenum">
              <a:rPr lang="en-US" smtClean="0"/>
              <a:pPr>
                <a:defRPr/>
              </a:pPr>
              <a:t>97</a:t>
            </a:fld>
            <a:endParaRPr lang="en-US"/>
          </a:p>
        </p:txBody>
      </p:sp>
    </p:spTree>
    <p:extLst>
      <p:ext uri="{BB962C8B-B14F-4D97-AF65-F5344CB8AC3E}">
        <p14:creationId xmlns:p14="http://schemas.microsoft.com/office/powerpoint/2010/main" val="2689821975"/>
      </p:ext>
    </p:extLst>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7" name="Title 1"/>
          <p:cNvSpPr>
            <a:spLocks noGrp="1"/>
          </p:cNvSpPr>
          <p:nvPr>
            <p:ph type="title"/>
          </p:nvPr>
        </p:nvSpPr>
        <p:spPr/>
        <p:txBody>
          <a:bodyPr/>
          <a:lstStyle/>
          <a:p>
            <a:r>
              <a:rPr lang="en-US" err="1">
                <a:latin typeface="Garamond" charset="0"/>
              </a:rPr>
              <a:t>JavaServer Faces Technology</a:t>
            </a:r>
          </a:p>
        </p:txBody>
      </p:sp>
      <p:sp>
        <p:nvSpPr>
          <p:cNvPr id="45058" name="Content Placeholder 2"/>
          <p:cNvSpPr>
            <a:spLocks noGrp="1"/>
          </p:cNvSpPr>
          <p:nvPr>
            <p:ph idx="1"/>
          </p:nvPr>
        </p:nvSpPr>
        <p:spPr>
          <a:xfrm>
            <a:off x="395288" y="2133599"/>
            <a:ext cx="8229600" cy="4175125"/>
          </a:xfrm>
        </p:spPr>
        <p:txBody>
          <a:bodyPr/>
          <a:lstStyle/>
          <a:p>
            <a:r>
              <a:rPr lang="en-US">
                <a:latin typeface="Arial"/>
              </a:rPr>
              <a:t>A JEE-integrated GUI component framework for building web applications</a:t>
            </a:r>
          </a:p>
          <a:p>
            <a:r>
              <a:rPr lang="en-US">
                <a:latin typeface="Arial"/>
              </a:rPr>
              <a:t>JSF pages are implemented behind the scenes with servlets and Java Server Pages technology (we do not program servlets or JSP directly in this course)</a:t>
            </a:r>
          </a:p>
          <a:p>
            <a:r>
              <a:rPr lang="en-US">
                <a:latin typeface="Arial"/>
              </a:rPr>
              <a:t>Features supporting GUI components:</a:t>
            </a:r>
          </a:p>
          <a:p>
            <a:pPr lvl="1"/>
            <a:r>
              <a:rPr lang="en-US">
                <a:latin typeface="Arial"/>
              </a:rPr>
              <a:t>Input validation</a:t>
            </a:r>
          </a:p>
          <a:p>
            <a:pPr lvl="1"/>
            <a:r>
              <a:rPr lang="en-US">
                <a:latin typeface="Arial"/>
              </a:rPr>
              <a:t>Event Handling</a:t>
            </a:r>
          </a:p>
          <a:p>
            <a:pPr lvl="1"/>
            <a:r>
              <a:rPr lang="en-US">
                <a:latin typeface="Arial"/>
              </a:rPr>
              <a:t>Data conversion between model object values and GUI components</a:t>
            </a:r>
          </a:p>
          <a:p>
            <a:pPr lvl="1"/>
            <a:r>
              <a:rPr lang="en-US">
                <a:latin typeface="Arial"/>
              </a:rPr>
              <a:t>Page navigation configuration</a:t>
            </a:r>
          </a:p>
          <a:p>
            <a:pPr lvl="1"/>
            <a:r>
              <a:rPr lang="en-US">
                <a:latin typeface="Arial"/>
              </a:rPr>
              <a:t>Expression Language (EL)</a:t>
            </a:r>
          </a:p>
          <a:p>
            <a:endParaRPr lang="en-US">
              <a:latin typeface="Arial"/>
            </a:endParaRPr>
          </a:p>
        </p:txBody>
      </p:sp>
      <p:sp>
        <p:nvSpPr>
          <p:cNvPr id="45059" name="Date Placeholder 3"/>
          <p:cNvSpPr>
            <a:spLocks noGrp="1"/>
          </p:cNvSpPr>
          <p:nvPr>
            <p:ph type="dt" sz="half"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60E8B74C-B560-4A4E-BE75-AED038B277CD}" type="datetime1">
              <a:rPr lang="en-CA" sz="1000">
                <a:solidFill>
                  <a:schemeClr val="tx1"/>
                </a:solidFill>
              </a:rPr>
              <a:pPr eaLnBrk="1" hangingPunct="1"/>
              <a:t>2022-04-19</a:t>
            </a:fld>
            <a:endParaRPr lang="en-US" sz="1000">
              <a:solidFill>
                <a:schemeClr val="tx1"/>
              </a:solidFill>
            </a:endParaRPr>
          </a:p>
        </p:txBody>
      </p:sp>
      <p:sp>
        <p:nvSpPr>
          <p:cNvPr id="45060"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2"/>
                </a:solidFill>
                <a:latin typeface="Arial"/>
                <a:ea typeface="ＭＳ Ｐゴシック" charset="0"/>
                <a:cs typeface="ＭＳ Ｐゴシック" charset="0"/>
              </a:defRPr>
            </a:lvl1pPr>
            <a:lvl2pPr marL="742950" indent="-285750" eaLnBrk="0" hangingPunct="0">
              <a:defRPr sz="2400">
                <a:solidFill>
                  <a:schemeClr val="tx2"/>
                </a:solidFill>
                <a:latin typeface="Arial"/>
                <a:ea typeface="ＭＳ Ｐゴシック" charset="0"/>
              </a:defRPr>
            </a:lvl2pPr>
            <a:lvl3pPr marL="1143000" indent="-228600" eaLnBrk="0" hangingPunct="0">
              <a:defRPr sz="2400">
                <a:solidFill>
                  <a:schemeClr val="tx2"/>
                </a:solidFill>
                <a:latin typeface="Arial"/>
                <a:ea typeface="ＭＳ Ｐゴシック" charset="0"/>
              </a:defRPr>
            </a:lvl3pPr>
            <a:lvl4pPr marL="1600200" indent="-228600" eaLnBrk="0" hangingPunct="0">
              <a:defRPr sz="2400">
                <a:solidFill>
                  <a:schemeClr val="tx2"/>
                </a:solidFill>
                <a:latin typeface="Arial"/>
                <a:ea typeface="ＭＳ Ｐゴシック" charset="0"/>
              </a:defRPr>
            </a:lvl4pPr>
            <a:lvl5pPr marL="2057400" indent="-228600" eaLnBrk="0" hangingPunct="0">
              <a:defRPr sz="2400">
                <a:solidFill>
                  <a:schemeClr val="tx2"/>
                </a:solidFill>
                <a:latin typeface="Arial"/>
                <a:ea typeface="ＭＳ Ｐゴシック" charset="0"/>
              </a:defRPr>
            </a:lvl5pPr>
            <a:lvl6pPr marL="2514600" indent="-228600" algn="r" eaLnBrk="0" fontAlgn="base" hangingPunct="0">
              <a:spcBef>
                <a:spcPct val="0"/>
              </a:spcBef>
              <a:spcAft>
                <a:spcPct val="0"/>
              </a:spcAft>
              <a:defRPr sz="2400">
                <a:solidFill>
                  <a:schemeClr val="tx2"/>
                </a:solidFill>
                <a:latin typeface="Arial"/>
                <a:ea typeface="ＭＳ Ｐゴシック" charset="0"/>
              </a:defRPr>
            </a:lvl6pPr>
            <a:lvl7pPr marL="2971800" indent="-228600" algn="r" eaLnBrk="0" fontAlgn="base" hangingPunct="0">
              <a:spcBef>
                <a:spcPct val="0"/>
              </a:spcBef>
              <a:spcAft>
                <a:spcPct val="0"/>
              </a:spcAft>
              <a:defRPr sz="2400">
                <a:solidFill>
                  <a:schemeClr val="tx2"/>
                </a:solidFill>
                <a:latin typeface="Arial"/>
                <a:ea typeface="ＭＳ Ｐゴシック" charset="0"/>
              </a:defRPr>
            </a:lvl7pPr>
            <a:lvl8pPr marL="3429000" indent="-228600" algn="r" eaLnBrk="0" fontAlgn="base" hangingPunct="0">
              <a:spcBef>
                <a:spcPct val="0"/>
              </a:spcBef>
              <a:spcAft>
                <a:spcPct val="0"/>
              </a:spcAft>
              <a:defRPr sz="2400">
                <a:solidFill>
                  <a:schemeClr val="tx2"/>
                </a:solidFill>
                <a:latin typeface="Arial"/>
                <a:ea typeface="ＭＳ Ｐゴシック" charset="0"/>
              </a:defRPr>
            </a:lvl8pPr>
            <a:lvl9pPr marL="3886200" indent="-228600" algn="r" eaLnBrk="0" fontAlgn="base" hangingPunct="0">
              <a:spcBef>
                <a:spcPct val="0"/>
              </a:spcBef>
              <a:spcAft>
                <a:spcPct val="0"/>
              </a:spcAft>
              <a:defRPr sz="2400">
                <a:solidFill>
                  <a:schemeClr val="tx2"/>
                </a:solidFill>
                <a:latin typeface="Arial"/>
                <a:ea typeface="ＭＳ Ｐゴシック" charset="0"/>
              </a:defRPr>
            </a:lvl9pPr>
          </a:lstStyle>
          <a:p>
            <a:pPr eaLnBrk="1" hangingPunct="1"/>
            <a:fld id="{5BC5EBAE-413F-7A4F-A0F0-C27A264A37CA}" type="slidenum">
              <a:rPr lang="en-US" sz="1000">
                <a:solidFill>
                  <a:schemeClr val="tx1"/>
                </a:solidFill>
              </a:rPr>
              <a:pPr eaLnBrk="1" hangingPunct="1"/>
              <a:t>98</a:t>
            </a:fld>
            <a:endParaRPr lang="en-US" sz="1000">
              <a:solidFill>
                <a:schemeClr val="tx1"/>
              </a:solidFill>
            </a:endParaRPr>
          </a:p>
        </p:txBody>
      </p:sp>
    </p:spTree>
    <p:extLst>
      <p:ext uri="{BB962C8B-B14F-4D97-AF65-F5344CB8AC3E}">
        <p14:creationId xmlns:p14="http://schemas.microsoft.com/office/powerpoint/2010/main" val="1868468911"/>
      </p:ext>
    </p:extLst>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D82128D-7CC9-B94B-A3DD-ABF45E86656A}"/>
              </a:ext>
            </a:extLst>
          </p:cNvPr>
          <p:cNvSpPr>
            <a:spLocks noGrp="1"/>
          </p:cNvSpPr>
          <p:nvPr>
            <p:ph type="title"/>
          </p:nvPr>
        </p:nvSpPr>
        <p:spPr/>
        <p:txBody>
          <a:bodyPr/>
          <a:lstStyle/>
          <a:p>
            <a:r>
              <a:rPr lang="en-US" err="1"/>
              <a:t>JavaServer Faces</a:t>
            </a:r>
          </a:p>
        </p:txBody>
      </p:sp>
      <p:sp>
        <p:nvSpPr>
          <p:cNvPr id="3" name="Content Placeholder 2">
            <a:extLst>
              <a:ext uri="{FF2B5EF4-FFF2-40B4-BE49-F238E27FC236}">
                <a16:creationId xmlns:a16="http://schemas.microsoft.com/office/drawing/2014/main" id="{DA353E4E-F6F8-1D4B-8BF3-29CECC4EF67D}"/>
              </a:ext>
            </a:extLst>
          </p:cNvPr>
          <p:cNvSpPr>
            <a:spLocks noGrp="1"/>
          </p:cNvSpPr>
          <p:nvPr>
            <p:ph idx="1"/>
          </p:nvPr>
        </p:nvSpPr>
        <p:spPr/>
        <p:txBody>
          <a:bodyPr/>
          <a:lstStyle/>
          <a:p>
            <a:r>
              <a:rPr lang="en-US" err="1"/>
              <a:t>JavaServer Faces pages form the presentation layer for JEE web applications</a:t>
            </a:r>
          </a:p>
          <a:p>
            <a:r>
              <a:rPr lang="en-US"/>
              <a:t>Programmer uses component tags to add components to a page</a:t>
            </a:r>
          </a:p>
          <a:p>
            <a:r>
              <a:rPr lang="en-US"/>
              <a:t>The GUI components on a page form a tree called the View</a:t>
            </a:r>
          </a:p>
          <a:p>
            <a:r>
              <a:rPr lang="en-US"/>
              <a:t>These components are “wired” to </a:t>
            </a:r>
          </a:p>
          <a:p>
            <a:pPr lvl="1"/>
            <a:r>
              <a:rPr lang="en-CA"/>
              <a:t>backing beans, </a:t>
            </a:r>
          </a:p>
          <a:p>
            <a:pPr lvl="1"/>
            <a:r>
              <a:rPr lang="en-CA"/>
              <a:t>validators, </a:t>
            </a:r>
          </a:p>
          <a:p>
            <a:pPr lvl="1"/>
            <a:r>
              <a:rPr lang="en-CA"/>
              <a:t>converters, and</a:t>
            </a:r>
          </a:p>
          <a:p>
            <a:pPr lvl="1"/>
            <a:r>
              <a:rPr lang="en-CA"/>
              <a:t>other server-side objects</a:t>
            </a:r>
            <a:endParaRPr lang="en-US"/>
          </a:p>
        </p:txBody>
      </p:sp>
    </p:spTree>
    <p:extLst>
      <p:ext uri="{BB962C8B-B14F-4D97-AF65-F5344CB8AC3E}">
        <p14:creationId xmlns:p14="http://schemas.microsoft.com/office/powerpoint/2010/main" val="4228124004"/>
      </p:ext>
    </p:extLst>
  </p:cSld>
  <p:clrMapOvr>
    <a:masterClrMapping/>
  </p:clrMapOvr>
  <p:transition/>
  <p:timing/>
</p:sld>
</file>

<file path=ppt/tags/tag1.xml><?xml version="1.0" encoding="utf-8"?>
<p:tagLst xmlns:p="http://schemas.openxmlformats.org/presentationml/2006/main">
  <p:tag name="AS_NET" val="6.0.3"/>
  <p:tag name="AS_OS" val="Microsoft Windows NT 10.0.17763.0"/>
  <p:tag name="AS_RELEASE_DATE" val="2022.03.14"/>
  <p:tag name="AS_TITLE" val="Aspose.Slides for .NET5"/>
  <p:tag name="AS_VERSION" val="22.3"/>
</p:tagLst>
</file>

<file path=ppt/theme/_rels/theme18.xml.rels>&#65279;<?xml version="1.0" encoding="utf-8" standalone="yes"?><Relationships xmlns="http://schemas.openxmlformats.org/package/2006/relationships"><Relationship Id="rId1" Type="http://schemas.openxmlformats.org/officeDocument/2006/relationships/image" Target="../media/image2.jpeg" /></Relationships>
</file>

<file path=ppt/theme/_rels/theme19.xml.rels>&#65279;<?xml version="1.0" encoding="utf-8" standalone="yes"?><Relationships xmlns="http://schemas.openxmlformats.org/package/2006/relationships"><Relationship Id="rId1" Type="http://schemas.openxmlformats.org/officeDocument/2006/relationships/image" Target="../media/image2.jpeg" /></Relationships>
</file>

<file path=ppt/theme/_rels/theme2.xml.rels>&#65279;<?xml version="1.0" encoding="utf-8" standalone="yes"?><Relationships xmlns="http://schemas.openxmlformats.org/package/2006/relationships"><Relationship Id="rId1" Type="http://schemas.openxmlformats.org/officeDocument/2006/relationships/image" Target="../media/image2.jpeg" /></Relationships>
</file>

<file path=ppt/theme/_rels/theme3.xml.rels>&#65279;<?xml version="1.0" encoding="utf-8" standalone="yes"?><Relationships xmlns="http://schemas.openxmlformats.org/package/2006/relationships"><Relationship Id="rId1" Type="http://schemas.openxmlformats.org/officeDocument/2006/relationships/image" Target="../media/image2.jpeg" /></Relationships>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r="http://schemas.openxmlformats.org/officeDocument/2006/relationships" xmlns:a="http://schemas.openxmlformats.org/drawingml/2006/main" name="OOP">
  <a:themeElements>
    <a:clrScheme name="OOP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OOP">
      <a:majorFont>
        <a:latin typeface="Garamond" charset="0"/>
        <a:ea typeface="Garamond"/>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Arial" charset="0"/>
          </a:defRPr>
        </a:defPPr>
      </a:lstStyle>
    </a:lnDef>
  </a:objectDefaults>
  <a:extraClrSchemeLst>
    <a:extraClrScheme>
      <a:clrScheme name="OOP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OOP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OOP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OOP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OOP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OOP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OOP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OOP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OOP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OOP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r="http://schemas.openxmlformats.org/officeDocument/2006/relationships" xmlns:a="http://schemas.openxmlformats.org/drawingml/2006/main" name="OOP">
  <a:themeElements>
    <a:clrScheme name="OOP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OOP">
      <a:majorFont>
        <a:latin typeface="Garamond" charset="0"/>
        <a:ea typeface="Garamond"/>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Arial" charset="0"/>
          </a:defRPr>
        </a:defPPr>
      </a:lstStyle>
    </a:lnDef>
  </a:objectDefaults>
  <a:extraClrSchemeLst>
    <a:extraClrScheme>
      <a:clrScheme name="OOP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OOP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OOP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OOP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OOP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OOP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OOP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OOP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OOP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OOP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r="http://schemas.openxmlformats.org/officeDocument/2006/relationships" xmlns:a="http://schemas.openxmlformats.org/drawingml/2006/main" name="OOP">
  <a:themeElements>
    <a:clrScheme name="OOP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OOP">
      <a:majorFont>
        <a:latin typeface="Garamond" charset="0"/>
        <a:ea typeface="Garamond"/>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Arial" charset="0"/>
          </a:defRPr>
        </a:defPPr>
      </a:lstStyle>
    </a:lnDef>
  </a:objectDefaults>
  <a:extraClrSchemeLst>
    <a:extraClrScheme>
      <a:clrScheme name="OOP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OOP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OOP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OOP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OOP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OOP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OOP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OOP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OOP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OOP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r="http://schemas.openxmlformats.org/officeDocument/2006/relationships" xmlns:a="http://schemas.openxmlformats.org/drawingml/2006/main" name="OOP">
  <a:themeElements>
    <a:clrScheme name="OOP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OOP">
      <a:majorFont>
        <a:latin typeface="Garamond" charset="0"/>
        <a:ea typeface="Garamond"/>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Arial" charset="0"/>
          </a:defRPr>
        </a:defPPr>
      </a:lstStyle>
    </a:lnDef>
  </a:objectDefaults>
  <a:extraClrSchemeLst>
    <a:extraClrScheme>
      <a:clrScheme name="OOP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OOP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OOP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OOP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OOP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OOP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OOP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OOP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OOP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OOP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r="http://schemas.openxmlformats.org/officeDocument/2006/relationships"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Gill Sans MT"/>
        <a:cs typeface="Arial"/>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Gill Sans MT"/>
        <a:cs typeface="Arial"/>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r:embed="rId1">
            <a:duotone>
              <a:schemeClr val="phClr">
                <a:shade val="9000"/>
                <a:satMod val="300000"/>
              </a:schemeClr>
              <a:schemeClr val="phClr">
                <a:tint val="90000"/>
                <a:satMod val="225000"/>
              </a:schemeClr>
            </a:duotone>
          </a:blip>
          <a:tile tx="0" ty="0" sx="90000" sy="90000" flip="xy" algn="tl"/>
        </a:blipFill>
      </a:bgFillStyleLst>
    </a:fmtScheme>
  </a:themeElements>
  <a:objectDefaults/>
</a:theme>
</file>

<file path=ppt/theme/theme19.xml><?xml version="1.0" encoding="utf-8"?>
<a:theme xmlns:r="http://schemas.openxmlformats.org/officeDocument/2006/relationships"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Gill Sans MT"/>
        <a:cs typeface="Arial"/>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Gill Sans MT"/>
        <a:cs typeface="Arial"/>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r:embed="rId1">
            <a:duotone>
              <a:schemeClr val="phClr">
                <a:shade val="9000"/>
                <a:satMod val="300000"/>
              </a:schemeClr>
              <a:schemeClr val="phClr">
                <a:tint val="90000"/>
                <a:satMod val="225000"/>
              </a:schemeClr>
            </a:duotone>
          </a:blip>
          <a:tile tx="0" ty="0" sx="90000" sy="90000" flip="xy" algn="tl"/>
        </a:blipFill>
      </a:bgFillStyleLst>
    </a:fmtScheme>
  </a:themeElements>
  <a:objectDefaults/>
</a:theme>
</file>

<file path=ppt/theme/theme2.xml><?xml version="1.0" encoding="utf-8"?>
<a:theme xmlns:r="http://schemas.openxmlformats.org/officeDocument/2006/relationships"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Gill Sans MT"/>
        <a:cs typeface="Arial"/>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Gill Sans MT"/>
        <a:cs typeface="Arial"/>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r:embed="rId1">
            <a:duotone>
              <a:schemeClr val="phClr">
                <a:shade val="9000"/>
                <a:satMod val="300000"/>
              </a:schemeClr>
              <a:schemeClr val="phClr">
                <a:tint val="90000"/>
                <a:satMod val="225000"/>
              </a:schemeClr>
            </a:duotone>
          </a:blip>
          <a:tile tx="0" ty="0" sx="90000" sy="90000" flip="xy" algn="tl"/>
        </a:blipFill>
      </a:bgFillStyleLst>
    </a:fmtScheme>
  </a:themeElements>
  <a:objectDefaults/>
</a:theme>
</file>

<file path=ppt/theme/theme2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r="http://schemas.openxmlformats.org/officeDocument/2006/relationships"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Calibri" panose="020f05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Gill Sans MT"/>
        <a:cs typeface="Arial"/>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Gill Sans MT"/>
        <a:cs typeface="Arial"/>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r:embed="rId1">
            <a:duotone>
              <a:schemeClr val="phClr">
                <a:shade val="9000"/>
                <a:satMod val="300000"/>
              </a:schemeClr>
              <a:schemeClr val="phClr">
                <a:tint val="90000"/>
                <a:satMod val="225000"/>
              </a:schemeClr>
            </a:duotone>
          </a:blip>
          <a:tile tx="0" ty="0" sx="90000" sy="90000" flip="xy" algn="tl"/>
        </a:blipFill>
      </a:bgFillStyleLst>
    </a:fmtScheme>
  </a:themeElements>
  <a:objectDefaults/>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2272</Paragraphs>
  <Slides>236</Slides>
  <Notes>4</Notes>
  <TotalTime>1</TotalTime>
  <HiddenSlides>0</HiddenSlides>
  <MMClips>0</MMClips>
  <ScaleCrop>0</ScaleCrop>
  <HeadingPairs>
    <vt:vector baseType="variant" size="6">
      <vt:variant>
        <vt:lpstr>Fonts used</vt:lpstr>
      </vt:variant>
      <vt:variant>
        <vt:i4>13</vt:i4>
      </vt:variant>
      <vt:variant>
        <vt:lpstr>Theme</vt:lpstr>
      </vt:variant>
      <vt:variant>
        <vt:i4>1</vt:i4>
      </vt:variant>
      <vt:variant>
        <vt:lpstr>Slide Titles</vt:lpstr>
      </vt:variant>
      <vt:variant>
        <vt:i4>236</vt:i4>
      </vt:variant>
    </vt:vector>
  </HeadingPairs>
  <TitlesOfParts>
    <vt:vector baseType="lpstr" size="250">
      <vt:lpstr>Arial</vt:lpstr>
      <vt:lpstr>Calibri</vt:lpstr>
      <vt:lpstr>Times New Roman</vt:lpstr>
      <vt:lpstr>ＭＳ Ｐゴシック</vt:lpstr>
      <vt:lpstr>Gill Sans MT</vt:lpstr>
      <vt:lpstr>Wingdings 2</vt:lpstr>
      <vt:lpstr>Verdana</vt:lpstr>
      <vt:lpstr>Courier New</vt:lpstr>
      <vt:lpstr>Garamond</vt:lpstr>
      <vt:lpstr>Calibri Light</vt:lpstr>
      <vt:lpstr>Consolas</vt:lpstr>
      <vt:lpstr>Wingdings</vt:lpstr>
      <vt:lpstr>Courier</vt:lpstr>
      <vt:lpstr>Office Theme</vt:lpstr>
      <vt:lpstr>PowerPoint Presentation</vt:lpstr>
      <vt:lpstr>Agenda</vt:lpstr>
      <vt:lpstr>Enterprise Programs</vt:lpstr>
      <vt:lpstr>Standard Environment</vt:lpstr>
      <vt:lpstr>Standard Environment (cont'd)</vt:lpstr>
      <vt:lpstr>Enterprise Edition</vt:lpstr>
      <vt:lpstr>Enterprise Edition (cont'd)</vt:lpstr>
      <vt:lpstr>Enterprise Edition (cont'd)</vt:lpstr>
      <vt:lpstr>Enterprise Edition (cont'd)</vt:lpstr>
      <vt:lpstr>Enterprise Web Applications</vt:lpstr>
      <vt:lpstr>Logistics</vt:lpstr>
      <vt:lpstr>Evaluation</vt:lpstr>
      <vt:lpstr>Labs and Assignments</vt:lpstr>
      <vt:lpstr>Tips for Success</vt:lpstr>
      <vt:lpstr>Tips for Success (cont'd)</vt:lpstr>
      <vt:lpstr>Tips for Success (cont'd)</vt:lpstr>
      <vt:lpstr>Excessive Help</vt:lpstr>
      <vt:lpstr>Don’t take shortcuts in Labs</vt:lpstr>
      <vt:lpstr>Plagiarism</vt:lpstr>
      <vt:lpstr>Netbeans IDE Integration</vt:lpstr>
      <vt:lpstr>Netbeans Tips</vt:lpstr>
      <vt:lpstr>Netbeans Tips (cont'd)</vt:lpstr>
      <vt:lpstr>Netbeans Tips (cont’d)</vt:lpstr>
      <vt:lpstr>Enterprise Applications</vt:lpstr>
      <vt:lpstr>Enterprise Architecture</vt:lpstr>
      <vt:lpstr>Enterprise Architecture</vt:lpstr>
      <vt:lpstr>Enterprise Applications</vt:lpstr>
      <vt:lpstr>What is Jakarta EE? (formerly Java EE)</vt:lpstr>
      <vt:lpstr>Enterprise Programming Technologies and Techniques</vt:lpstr>
      <vt:lpstr>PowerPoint Presentation</vt:lpstr>
      <vt:lpstr>JEE Specs https://jaxenter.com/introducing-the-java-ee-web-profile-103275.html</vt:lpstr>
      <vt:lpstr>EJB Lite vs EJB https://jaxenter.com/introducing-the-java-ee-web-profile-103275.html</vt:lpstr>
      <vt:lpstr>Addressbook application</vt:lpstr>
      <vt:lpstr>Tiered Applications</vt:lpstr>
      <vt:lpstr>Persistence JPA</vt:lpstr>
      <vt:lpstr>Addressbook application</vt:lpstr>
      <vt:lpstr>Jakarta EE Intro: Tiered Applications</vt:lpstr>
      <vt:lpstr>PowerPoint Presentation</vt:lpstr>
      <vt:lpstr>Restaurant Analogy (3-tier applications)</vt:lpstr>
      <vt:lpstr>JEE Programming and Troubleshooting</vt:lpstr>
      <vt:lpstr>Annotations</vt:lpstr>
      <vt:lpstr>What to do when things go wrong…</vt:lpstr>
      <vt:lpstr>Demonstration of things going wrong</vt:lpstr>
      <vt:lpstr>Java EE Intro (cont'd) </vt:lpstr>
      <vt:lpstr>Java EE Intro (cont'd)</vt:lpstr>
      <vt:lpstr>JavaBeans Components</vt:lpstr>
      <vt:lpstr>JavaBeans Components (continued)</vt:lpstr>
      <vt:lpstr>Java EE Intro (cont'd)</vt:lpstr>
      <vt:lpstr>Java EE Intro (cont'd)</vt:lpstr>
      <vt:lpstr>Java Naming and Directory Interface (JNDI) </vt:lpstr>
      <vt:lpstr>JNDI cont’d</vt:lpstr>
      <vt:lpstr>Packaging Java EE applications </vt:lpstr>
      <vt:lpstr>Packaging Java EE applications (cont’d)</vt:lpstr>
      <vt:lpstr>Java Persistence</vt:lpstr>
      <vt:lpstr>Persistence Units</vt:lpstr>
      <vt:lpstr>Session Façade design Pattern</vt:lpstr>
      <vt:lpstr>Object-Relational Mapping</vt:lpstr>
      <vt:lpstr>Why not just JDBC?</vt:lpstr>
      <vt:lpstr>JPA vs JDBC</vt:lpstr>
      <vt:lpstr>JPA Entity Lifecycle</vt:lpstr>
      <vt:lpstr>JPA Entity Lifecycle (cont’d)</vt:lpstr>
      <vt:lpstr>Entity Classes</vt:lpstr>
      <vt:lpstr>Field vs Property access</vt:lpstr>
      <vt:lpstr>How a Class Becomes an Entity</vt:lpstr>
      <vt:lpstr>JEE Tutorial: Address Book</vt:lpstr>
      <vt:lpstr>Creating a DataSource</vt:lpstr>
      <vt:lpstr>Connection To Database</vt:lpstr>
      <vt:lpstr>Intersection of Specification and Implementation</vt:lpstr>
      <vt:lpstr>Abstract Persistence Unit Name</vt:lpstr>
      <vt:lpstr>glassfish_resources.xml binds JDBC pool to DataSource JNDI name</vt:lpstr>
      <vt:lpstr>JDBC Pools</vt:lpstr>
      <vt:lpstr>JPA Criteria API Querying </vt:lpstr>
      <vt:lpstr>More Info on Criteria API</vt:lpstr>
      <vt:lpstr>Cloned-Addressbook RESTful API</vt:lpstr>
      <vt:lpstr>RESTful API</vt:lpstr>
      <vt:lpstr>REST constraints</vt:lpstr>
      <vt:lpstr>Uniform Interface with HTTP</vt:lpstr>
      <vt:lpstr>REST URIs (URLs)</vt:lpstr>
      <vt:lpstr>Idempotent and PUT vs POST</vt:lpstr>
      <vt:lpstr>REST vs HTTP</vt:lpstr>
      <vt:lpstr>HTTP vs HTML vs XML</vt:lpstr>
      <vt:lpstr>Application for testing RESTful interface</vt:lpstr>
      <vt:lpstr>Postman</vt:lpstr>
      <vt:lpstr>Postman</vt:lpstr>
      <vt:lpstr>HTTP Protocol</vt:lpstr>
      <vt:lpstr>HTTP Messages (requests and responses)</vt:lpstr>
      <vt:lpstr>HTTP Requests</vt:lpstr>
      <vt:lpstr>HTTP Responses</vt:lpstr>
      <vt:lpstr>RESTful APIs with JAX-RS</vt:lpstr>
      <vt:lpstr>JAX-RS resources</vt:lpstr>
      <vt:lpstr>RESTful API for CRUD operations</vt:lpstr>
      <vt:lpstr>Maven basics</vt:lpstr>
      <vt:lpstr>Agenda</vt:lpstr>
      <vt:lpstr>Cloned-Addressbook RESTful API</vt:lpstr>
      <vt:lpstr>Cloned-Addressbook RESTful API</vt:lpstr>
      <vt:lpstr>Addressbook application</vt:lpstr>
      <vt:lpstr>JEE Java Server Faces (JSF)</vt:lpstr>
      <vt:lpstr>JavaServer Faces Technology</vt:lpstr>
      <vt:lpstr>JavaServer Faces</vt:lpstr>
      <vt:lpstr>JSF Tag Libraries</vt:lpstr>
      <vt:lpstr>Facelets Templating</vt:lpstr>
      <vt:lpstr>Named Beans</vt:lpstr>
      <vt:lpstr>Named bean scopes</vt:lpstr>
      <vt:lpstr>JSF page lifecycle</vt:lpstr>
      <vt:lpstr>JSF Overview (initial request)</vt:lpstr>
      <vt:lpstr>JSF Overview (postback request)</vt:lpstr>
      <vt:lpstr>JSF page navigation</vt:lpstr>
      <vt:lpstr>Faces Validation System</vt:lpstr>
      <vt:lpstr>JSF Standard Validators</vt:lpstr>
      <vt:lpstr>Validator Example</vt:lpstr>
      <vt:lpstr>Custom Validator</vt:lpstr>
      <vt:lpstr>Custom Validator</vt:lpstr>
      <vt:lpstr>JSF Converter System</vt:lpstr>
      <vt:lpstr>Built-in Converters</vt:lpstr>
      <vt:lpstr>Built-in Converters (cont’d)</vt:lpstr>
      <vt:lpstr>Custom Converters</vt:lpstr>
      <vt:lpstr>Custom Converter Example for Credit Card Number </vt:lpstr>
      <vt:lpstr>Custom Converter Example for Color </vt:lpstr>
      <vt:lpstr>Today's Agenda</vt:lpstr>
      <vt:lpstr>Addressbook application</vt:lpstr>
      <vt:lpstr>Cloned-Addressbook with RESTful API</vt:lpstr>
      <vt:lpstr>InternationalizationI18nLocalizationL10n</vt:lpstr>
      <vt:lpstr>Suggested Resources</vt:lpstr>
      <vt:lpstr>Bilingual Web Applications</vt:lpstr>
      <vt:lpstr>Internationalization and locales</vt:lpstr>
      <vt:lpstr>HTTP Accept-language header</vt:lpstr>
      <vt:lpstr>What headers is my Browser sending?</vt:lpstr>
      <vt:lpstr>Strings managed in Resource Bundle</vt:lpstr>
      <vt:lpstr>Internationalizing address-book</vt:lpstr>
      <vt:lpstr>Internationalizing address-book (cont’d)</vt:lpstr>
      <vt:lpstr>Internationalizing address-book (cont’d)</vt:lpstr>
      <vt:lpstr>Internationalizing address-book (cont’d)</vt:lpstr>
      <vt:lpstr>Internationalizing address-book (cont’d)</vt:lpstr>
      <vt:lpstr>See Also</vt:lpstr>
      <vt:lpstr>What else changes with locale?</vt:lpstr>
      <vt:lpstr>How to translate the data?</vt:lpstr>
      <vt:lpstr>Web translation tools</vt:lpstr>
      <vt:lpstr>Web Enterprise ApplicationProgramming</vt:lpstr>
      <vt:lpstr>Web App Accounts</vt:lpstr>
      <vt:lpstr>HTTP Authentication</vt:lpstr>
      <vt:lpstr>HTTP Authentication</vt:lpstr>
      <vt:lpstr>Glassfish HTTP vs HTTPS</vt:lpstr>
      <vt:lpstr>JEE Security</vt:lpstr>
      <vt:lpstr>Securing JEE Web Apps</vt:lpstr>
      <vt:lpstr>JEE 8 Security API</vt:lpstr>
      <vt:lpstr>Login Security: users</vt:lpstr>
      <vt:lpstr>Login Security: resources</vt:lpstr>
      <vt:lpstr>Realms</vt:lpstr>
      <vt:lpstr>Realms cont'd</vt:lpstr>
      <vt:lpstr>Groups</vt:lpstr>
      <vt:lpstr>Roles</vt:lpstr>
      <vt:lpstr>Basic and Form Authentication</vt:lpstr>
      <vt:lpstr>Steps to secure logins to our apps</vt:lpstr>
      <vt:lpstr>Steps to secure logins (cont’d)</vt:lpstr>
      <vt:lpstr>Working with DataSources</vt:lpstr>
      <vt:lpstr>Classnames for MySQL versions</vt:lpstr>
      <vt:lpstr>Define Datasource Derby (web.xml)</vt:lpstr>
      <vt:lpstr>Define DataSource  MySQL/MariaDB (web.xml)</vt:lpstr>
      <vt:lpstr>DataSource Annotation</vt:lpstr>
      <vt:lpstr>JSF Pages: Add Constraint to paths</vt:lpstr>
      <vt:lpstr>RESTful API resources constraints</vt:lpstr>
      <vt:lpstr>Turn on Protection for Faces Pages</vt:lpstr>
      <vt:lpstr>Turn on protection for RESTful API resources</vt:lpstr>
      <vt:lpstr>Turn on authentication in one file</vt:lpstr>
      <vt:lpstr>Declarative Security for address-book</vt:lpstr>
      <vt:lpstr>Basic Auth Address-book</vt:lpstr>
      <vt:lpstr>Basic Auth Address-book (cont’d)</vt:lpstr>
      <vt:lpstr>Basic Auth Address-book (cont’d)</vt:lpstr>
      <vt:lpstr>Basic Auth from database</vt:lpstr>
      <vt:lpstr>Code to create a password hash</vt:lpstr>
      <vt:lpstr>Password checking </vt:lpstr>
      <vt:lpstr>Password Checking</vt:lpstr>
      <vt:lpstr>Summary</vt:lpstr>
      <vt:lpstr>Summary again in table form</vt:lpstr>
      <vt:lpstr>Web Enterprise ApplicationProgramming</vt:lpstr>
      <vt:lpstr>Lab 5</vt:lpstr>
      <vt:lpstr>CST8218 React Strategy</vt:lpstr>
      <vt:lpstr>ReactJS (based on https://reactjs.org/tutorial/tutorial.html)</vt:lpstr>
      <vt:lpstr>JSX</vt:lpstr>
      <vt:lpstr>React Component Properties</vt:lpstr>
      <vt:lpstr>React Component State</vt:lpstr>
      <vt:lpstr>React Component State Immutable</vt:lpstr>
      <vt:lpstr>Calling a RESTful API</vt:lpstr>
      <vt:lpstr>Calling a RESTful API (cont'd)</vt:lpstr>
      <vt:lpstr>React page for Contacts (1of2)</vt:lpstr>
      <vt:lpstr>React page for Contacts (2of2)</vt:lpstr>
      <vt:lpstr>Agenda</vt:lpstr>
      <vt:lpstr>Software Testing</vt:lpstr>
      <vt:lpstr>Testing Analysis</vt:lpstr>
      <vt:lpstr>JUnit 4 vs JUnit 5</vt:lpstr>
      <vt:lpstr>JUnit for Sprite projects</vt:lpstr>
      <vt:lpstr>Unit Testing</vt:lpstr>
      <vt:lpstr>JUnit features</vt:lpstr>
      <vt:lpstr>JUnit classes</vt:lpstr>
      <vt:lpstr>JUnit Fixtures</vt:lpstr>
      <vt:lpstr>JUnit tests</vt:lpstr>
      <vt:lpstr>Assert methods</vt:lpstr>
      <vt:lpstr>Test Runner (default)</vt:lpstr>
      <vt:lpstr>Test Runner (custom)</vt:lpstr>
      <vt:lpstr>Test Suites (a built-in runner)</vt:lpstr>
      <vt:lpstr>Mocking Frameworks</vt:lpstr>
      <vt:lpstr>Mockito example</vt:lpstr>
      <vt:lpstr>Mockito example</vt:lpstr>
      <vt:lpstr>Mockito documentation</vt:lpstr>
      <vt:lpstr>UI Testing frameworks</vt:lpstr>
      <vt:lpstr>Selenium</vt:lpstr>
      <vt:lpstr>Agenda</vt:lpstr>
      <vt:lpstr>Addressbook application</vt:lpstr>
      <vt:lpstr>Cloned-Addressbook RESTful API</vt:lpstr>
      <vt:lpstr>Cloned-Addressbook RESTful API</vt:lpstr>
      <vt:lpstr>Cloned-Addressbook RESTful API</vt:lpstr>
      <vt:lpstr>Clients do not access DB directly</vt:lpstr>
      <vt:lpstr>Assignment 1 Diagram (enhanced)</vt:lpstr>
      <vt:lpstr>Addressbook application</vt:lpstr>
      <vt:lpstr>Enterprise Web Applications (in a nutshell)</vt:lpstr>
      <vt:lpstr>Java / Jakarta EE</vt:lpstr>
      <vt:lpstr>Tiered Architecture / Separation of Concerns</vt:lpstr>
      <vt:lpstr>Web Applications</vt:lpstr>
      <vt:lpstr>Multitiered Applications</vt:lpstr>
      <vt:lpstr>Addressbook application</vt:lpstr>
      <vt:lpstr>Cloned-Addressbook with RESTful API</vt:lpstr>
      <vt:lpstr>Final Exam application</vt:lpstr>
      <vt:lpstr/>
      <vt:lpstr>Java / Jakarta EE Containers</vt:lpstr>
      <vt:lpstr>Enterprise JavaBeans</vt:lpstr>
      <vt:lpstr>JavaServer Faces Technology</vt:lpstr>
      <vt:lpstr>Java Persistence API (JPA)</vt:lpstr>
      <vt:lpstr>Java API for RESTful Web Services</vt:lpstr>
      <vt:lpstr>Named Beans</vt:lpstr>
      <vt:lpstr>Named bean scopes</vt:lpstr>
      <vt:lpstr>Addressbook application</vt:lpstr>
      <vt:lpstr>AddressBook (programmer's view)</vt:lpstr>
      <vt:lpstr>AddressBook (programmer's view) Cont'd</vt:lpstr>
      <vt:lpstr>What's this EntityFacade?</vt:lpstr>
      <vt:lpstr>Testing</vt:lpstr>
      <vt:lpstr>Final Exam Programming Question</vt:lpstr>
    </vt:vector>
  </TitlesOfParts>
  <LinksUpToDate>0</LinksUpToDate>
  <SharedDoc>0</SharedDoc>
  <HyperlinksChanged>0</HyperlinksChanged>
  <Application>Aspose.Slides for .NET</Application>
  <AppVersion>22.0300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2022-04-19T14:43:13.925</cp:lastPrinted>
  <dcterms:created xsi:type="dcterms:W3CDTF">2022-04-19T14:43:13Z</dcterms:created>
  <dcterms:modified xsi:type="dcterms:W3CDTF">2022-04-19T14:43:40Z</dcterms:modified>
</cp:coreProperties>
</file>